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9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287" r:id="rId2"/>
    <p:sldId id="292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0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diamond"/>
            <c:size val="16"/>
          </c:marker>
          <c:dLbls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76607446191397E-2"/>
                  <c:y val="-6.531769197106701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354765949218626E-2"/>
                  <c:y val="-6.815759162198296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Sheet1!$B$3:$B$12</c:f>
              <c:strCache>
                <c:ptCount val="10"/>
                <c:pt idx="0">
                  <c:v>17年</c:v>
                </c:pt>
                <c:pt idx="1">
                  <c:v>18年</c:v>
                </c:pt>
                <c:pt idx="2">
                  <c:v>19年</c:v>
                </c:pt>
                <c:pt idx="3">
                  <c:v>20年</c:v>
                </c:pt>
                <c:pt idx="4">
                  <c:v>21年</c:v>
                </c:pt>
                <c:pt idx="5">
                  <c:v>22年</c:v>
                </c:pt>
                <c:pt idx="6">
                  <c:v>23年</c:v>
                </c:pt>
                <c:pt idx="7">
                  <c:v>24年</c:v>
                </c:pt>
                <c:pt idx="8">
                  <c:v>25年</c:v>
                </c:pt>
                <c:pt idx="9">
                  <c:v>26年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14</c:v>
                </c:pt>
                <c:pt idx="1">
                  <c:v>11</c:v>
                </c:pt>
                <c:pt idx="2">
                  <c:v>17</c:v>
                </c:pt>
                <c:pt idx="3">
                  <c:v>12</c:v>
                </c:pt>
                <c:pt idx="4">
                  <c:v>7</c:v>
                </c:pt>
                <c:pt idx="5">
                  <c:v>26</c:v>
                </c:pt>
                <c:pt idx="6">
                  <c:v>21</c:v>
                </c:pt>
                <c:pt idx="7">
                  <c:v>21</c:v>
                </c:pt>
                <c:pt idx="8">
                  <c:v>24</c:v>
                </c:pt>
                <c:pt idx="9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64160"/>
        <c:axId val="72017408"/>
      </c:lineChart>
      <c:catAx>
        <c:axId val="71964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2017408"/>
        <c:crosses val="autoZero"/>
        <c:auto val="1"/>
        <c:lblAlgn val="ctr"/>
        <c:lblOffset val="100"/>
        <c:noMultiLvlLbl val="0"/>
      </c:catAx>
      <c:valAx>
        <c:axId val="72017408"/>
        <c:scaling>
          <c:orientation val="minMax"/>
        </c:scaling>
        <c:delete val="0"/>
        <c:axPos val="l"/>
        <c:majorGridlines/>
        <c:title>
          <c:tx>
            <c:rich>
              <a:bodyPr rot="0" vert="eaVert"/>
              <a:lstStyle/>
              <a:p>
                <a:pPr>
                  <a:defRPr/>
                </a:pPr>
                <a:r>
                  <a:rPr lang="ja-JP" altLang="en-US" dirty="0" smtClean="0"/>
                  <a:t>死亡</a:t>
                </a:r>
                <a:r>
                  <a:rPr lang="ja-JP" dirty="0" smtClean="0"/>
                  <a:t>事故</a:t>
                </a:r>
                <a:r>
                  <a:rPr lang="ja-JP" dirty="0"/>
                  <a:t>件数（人）</a:t>
                </a:r>
                <a:r>
                  <a:rPr lang="en-US" dirty="0"/>
                  <a:t>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1964160"/>
        <c:crosses val="autoZero"/>
        <c:crossBetween val="between"/>
      </c:valAx>
    </c:plotArea>
    <c:plotVisOnly val="1"/>
    <c:dispBlanksAs val="gap"/>
    <c:showDLblsOverMax val="0"/>
  </c:chart>
  <c:spPr>
    <a:solidFill>
      <a:srgbClr val="4F81BD">
        <a:lumMod val="40000"/>
        <a:lumOff val="60000"/>
      </a:srgbClr>
    </a:solidFill>
  </c:spPr>
  <c:txPr>
    <a:bodyPr/>
    <a:lstStyle/>
    <a:p>
      <a:pPr>
        <a:defRPr sz="2400"/>
      </a:pPr>
      <a:endParaRPr lang="ja-JP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68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BA3AF-DBE7-4965-AB71-63583C6FC9DB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150C3-A66E-43D3-ADD4-A68C93074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2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B57F2-9273-4410-BD03-350EDBFD68CC}" type="slidenum">
              <a:rPr lang="ja-JP" altLang="en-US" smtClean="0">
                <a:solidFill>
                  <a:prstClr val="black"/>
                </a:solidFill>
              </a:rPr>
              <a:pPr/>
              <a:t>79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E5E6-2D87-4845-A1BA-4535EF336B18}" type="slidenum">
              <a:rPr lang="ja-JP" altLang="en-US" smtClean="0">
                <a:solidFill>
                  <a:prstClr val="black"/>
                </a:solidFill>
              </a:rPr>
              <a:pPr/>
              <a:t>84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9A2F-36C8-4420-A61D-1574E64FAF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3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5E58-D077-491E-AE79-013069C7EB7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3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5E2C-F5A6-40D6-A919-AD508A1BD5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8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9883-F361-4A39-A1D1-A4E99926820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5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77E7-D8A2-439F-A4F9-4725255F43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5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AA01-0D96-4E87-9CB8-BA338D2D8C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9059-4FDE-4126-8692-7F322CF3F52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1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E37-015B-4475-97F1-58F3FBF4472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3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58A3-3000-41A3-B61E-DD6137705F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75600"/>
            <a:ext cx="2133600" cy="365125"/>
          </a:xfrm>
        </p:spPr>
        <p:txBody>
          <a:bodyPr/>
          <a:lstStyle>
            <a:lvl1pPr>
              <a:defRPr sz="2000">
                <a:latin typeface="+mn-ea"/>
                <a:ea typeface="+mn-ea"/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4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6DD4-A063-47D0-A9A2-1AD04433232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9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A3B48-F4DA-4B7E-8165-8BBE117669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6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0256-214F-4DC8-B276-1B54E20208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2017/3/24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09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8721"/>
            <a:ext cx="9144000" cy="584775"/>
          </a:xfr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Ⅴ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　暑いときの作業</a:t>
            </a:r>
            <a:endParaRPr kumimoji="1" lang="ja-JP" altLang="en-US" sz="32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2578" y="908720"/>
            <a:ext cx="429942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熱中症による事故の実態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447697"/>
              </p:ext>
            </p:extLst>
          </p:nvPr>
        </p:nvGraphicFramePr>
        <p:xfrm>
          <a:off x="272578" y="1540177"/>
          <a:ext cx="8475886" cy="347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67544" y="5229200"/>
            <a:ext cx="820891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200" b="1" dirty="0" smtClean="0">
                <a:solidFill>
                  <a:srgbClr val="FF0000"/>
                </a:solidFill>
                <a:latin typeface="+mj-ea"/>
                <a:ea typeface="+mj-ea"/>
              </a:rPr>
              <a:t>10</a:t>
            </a:r>
            <a:r>
              <a:rPr lang="ja-JP" altLang="en-US" sz="2200" b="1" dirty="0" smtClean="0">
                <a:solidFill>
                  <a:srgbClr val="FF0000"/>
                </a:solidFill>
                <a:latin typeface="+mj-ea"/>
                <a:ea typeface="+mj-ea"/>
              </a:rPr>
              <a:t>年間で</a:t>
            </a:r>
            <a:r>
              <a:rPr lang="en-US" altLang="ja-JP" sz="2200" b="1" dirty="0" smtClean="0">
                <a:solidFill>
                  <a:srgbClr val="FF0000"/>
                </a:solidFill>
                <a:latin typeface="+mj-ea"/>
                <a:ea typeface="+mj-ea"/>
              </a:rPr>
              <a:t>172</a:t>
            </a:r>
            <a:r>
              <a:rPr lang="ja-JP" altLang="en-US" sz="2200" b="1" dirty="0" smtClean="0">
                <a:solidFill>
                  <a:srgbClr val="FF0000"/>
                </a:solidFill>
                <a:latin typeface="+mj-ea"/>
                <a:ea typeface="+mj-ea"/>
              </a:rPr>
              <a:t>件の</a:t>
            </a:r>
            <a:r>
              <a:rPr lang="ja-JP" altLang="en-US" sz="2200" b="1" dirty="0">
                <a:solidFill>
                  <a:srgbClr val="FF0000"/>
                </a:solidFill>
                <a:latin typeface="+mj-ea"/>
                <a:ea typeface="+mj-ea"/>
              </a:rPr>
              <a:t>死亡事故が発生しており、その内訳は、普通畑（</a:t>
            </a:r>
            <a:r>
              <a:rPr lang="en-US" altLang="ja-JP" sz="2200" b="1" dirty="0">
                <a:solidFill>
                  <a:srgbClr val="FF0000"/>
                </a:solidFill>
                <a:latin typeface="+mj-ea"/>
                <a:ea typeface="+mj-ea"/>
              </a:rPr>
              <a:t>92</a:t>
            </a:r>
            <a:r>
              <a:rPr lang="ja-JP" altLang="en-US" sz="2200" b="1" dirty="0">
                <a:solidFill>
                  <a:srgbClr val="FF0000"/>
                </a:solidFill>
                <a:latin typeface="+mj-ea"/>
                <a:ea typeface="+mj-ea"/>
              </a:rPr>
              <a:t>件）、田（</a:t>
            </a:r>
            <a:r>
              <a:rPr lang="en-US" altLang="ja-JP" sz="2200" b="1" dirty="0">
                <a:solidFill>
                  <a:srgbClr val="FF0000"/>
                </a:solidFill>
                <a:latin typeface="+mj-ea"/>
                <a:ea typeface="+mj-ea"/>
              </a:rPr>
              <a:t>29</a:t>
            </a:r>
            <a:r>
              <a:rPr lang="ja-JP" altLang="en-US" sz="2200" b="1" dirty="0">
                <a:solidFill>
                  <a:srgbClr val="FF0000"/>
                </a:solidFill>
                <a:latin typeface="+mj-ea"/>
                <a:ea typeface="+mj-ea"/>
              </a:rPr>
              <a:t>件）、施設（</a:t>
            </a:r>
            <a:r>
              <a:rPr lang="en-US" altLang="ja-JP" sz="2200" b="1" dirty="0">
                <a:solidFill>
                  <a:srgbClr val="FF0000"/>
                </a:solidFill>
                <a:latin typeface="+mj-ea"/>
                <a:ea typeface="+mj-ea"/>
              </a:rPr>
              <a:t>19</a:t>
            </a:r>
            <a:r>
              <a:rPr lang="ja-JP" altLang="en-US" sz="2200" b="1" dirty="0">
                <a:solidFill>
                  <a:srgbClr val="FF0000"/>
                </a:solidFill>
                <a:latin typeface="+mj-ea"/>
                <a:ea typeface="+mj-ea"/>
              </a:rPr>
              <a:t>件）となって</a:t>
            </a:r>
            <a:r>
              <a:rPr lang="ja-JP" altLang="en-US" sz="2200" b="1" dirty="0" smtClean="0">
                <a:solidFill>
                  <a:srgbClr val="FF0000"/>
                </a:solidFill>
                <a:latin typeface="+mj-ea"/>
                <a:ea typeface="+mj-ea"/>
              </a:rPr>
              <a:t>います。</a:t>
            </a:r>
            <a:endParaRPr lang="ja-JP" altLang="en-US" sz="2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2817" y="6122964"/>
            <a:ext cx="653745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+mj-ea"/>
                <a:ea typeface="+mj-ea"/>
              </a:rPr>
              <a:t>農林水産省農作業安全対策</a:t>
            </a:r>
            <a:r>
              <a:rPr lang="en-US" altLang="ja-JP" sz="1600" dirty="0" smtClean="0">
                <a:latin typeface="+mj-ea"/>
                <a:ea typeface="+mj-ea"/>
              </a:rPr>
              <a:t>HP</a:t>
            </a:r>
            <a:r>
              <a:rPr lang="ja-JP" altLang="ja-JP" sz="1600" dirty="0" smtClean="0">
                <a:latin typeface="+mj-ea"/>
                <a:ea typeface="+mj-ea"/>
              </a:rPr>
              <a:t>「</a:t>
            </a:r>
            <a:r>
              <a:rPr lang="en-US" altLang="ja-JP" sz="1600" dirty="0" smtClean="0">
                <a:latin typeface="+mj-ea"/>
                <a:ea typeface="+mj-ea"/>
              </a:rPr>
              <a:t>28</a:t>
            </a:r>
            <a:r>
              <a:rPr lang="ja-JP" altLang="en-US" sz="1600" dirty="0" smtClean="0">
                <a:latin typeface="+mj-ea"/>
                <a:ea typeface="+mj-ea"/>
              </a:rPr>
              <a:t>年度熱中症対策のページ</a:t>
            </a:r>
            <a:r>
              <a:rPr lang="ja-JP" altLang="ja-JP" sz="1600" dirty="0" smtClean="0">
                <a:latin typeface="+mj-ea"/>
                <a:ea typeface="+mj-ea"/>
              </a:rPr>
              <a:t>」より</a:t>
            </a:r>
            <a:endParaRPr lang="ja-JP" altLang="ja-JP" sz="1600" dirty="0">
              <a:latin typeface="+mj-ea"/>
              <a:ea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79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3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68000" y="6375600"/>
            <a:ext cx="2133600" cy="365125"/>
          </a:xfrm>
        </p:spPr>
        <p:txBody>
          <a:bodyPr/>
          <a:lstStyle/>
          <a:p>
            <a:pPr algn="l"/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algn="l"/>
              <a:t>80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8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395536" y="1484784"/>
            <a:ext cx="3772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①体調管理と</a:t>
            </a:r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休養</a:t>
            </a:r>
            <a:endParaRPr lang="en-US" altLang="ja-JP" sz="2400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179388" indent="-179388"/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②</a:t>
            </a:r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服装</a:t>
            </a:r>
            <a:endParaRPr lang="en-US" altLang="ja-JP" sz="2400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179388" indent="-179388"/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③水分の</a:t>
            </a:r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補給</a:t>
            </a:r>
            <a:endParaRPr lang="en-US" altLang="ja-JP" sz="24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387667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48553"/>
            <a:ext cx="3742389" cy="343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760690" y="908720"/>
            <a:ext cx="754886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ＭＳ Ｐゴシック"/>
              </a:rPr>
              <a:t>下の絵を見ながら、チェックするポイントを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整理</a:t>
            </a:r>
            <a:r>
              <a:rPr lang="ja-JP" altLang="en-US" sz="2400" dirty="0">
                <a:solidFill>
                  <a:prstClr val="black"/>
                </a:solidFill>
                <a:latin typeface="ＭＳ Ｐゴシック"/>
              </a:rPr>
              <a:t>しましょう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3630"/>
            <a:ext cx="9144000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Ⅴ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　暑いときの作業</a:t>
            </a:r>
            <a:endParaRPr lang="ja-JP" altLang="en-US" sz="32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81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00651"/>
              </p:ext>
            </p:extLst>
          </p:nvPr>
        </p:nvGraphicFramePr>
        <p:xfrm>
          <a:off x="323527" y="1772816"/>
          <a:ext cx="849694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/>
                <a:gridCol w="4536504"/>
                <a:gridCol w="864096"/>
                <a:gridCol w="864096"/>
                <a:gridCol w="72008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事項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チェック内容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チェック欄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対策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ja-JP" altLang="en-US" sz="2000" dirty="0" smtClean="0"/>
                        <a:t>優先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そうだ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</a:rPr>
                        <a:t>ちがう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336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体調管理・</a:t>
                      </a:r>
                      <a:endParaRPr kumimoji="1" lang="en-US" altLang="ja-JP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休養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日頃から体調に気を使い、作業時は定期的に日陰で休んでいる。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水分の補給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のどが渇いていなくても、定期的に水分を補給している。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3200" smtClean="0">
                <a:solidFill>
                  <a:prstClr val="white"/>
                </a:solidFill>
                <a:latin typeface="+mj-ea"/>
              </a:rPr>
              <a:t>Ⅴ</a:t>
            </a:r>
            <a:r>
              <a:rPr lang="ja-JP" altLang="en-US" sz="3200" smtClean="0">
                <a:solidFill>
                  <a:prstClr val="white"/>
                </a:solidFill>
                <a:latin typeface="+mj-ea"/>
              </a:rPr>
              <a:t>　暑いときの作業</a:t>
            </a:r>
            <a:endParaRPr lang="ja-JP" altLang="en-US" sz="3200" dirty="0">
              <a:solidFill>
                <a:prstClr val="white"/>
              </a:solidFill>
              <a:latin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226" y="4170908"/>
            <a:ext cx="849694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リスクカルテ解説書</a:t>
            </a:r>
            <a:r>
              <a:rPr lang="ja-JP" altLang="en-US" sz="1600" dirty="0" smtClean="0">
                <a:latin typeface="+mj-ea"/>
                <a:ea typeface="+mj-ea"/>
              </a:rPr>
              <a:t>：「農業</a:t>
            </a:r>
            <a:r>
              <a:rPr lang="ja-JP" altLang="en-US" sz="1600" dirty="0">
                <a:latin typeface="+mj-ea"/>
                <a:ea typeface="+mj-ea"/>
              </a:rPr>
              <a:t>生産工程管理（</a:t>
            </a:r>
            <a:r>
              <a:rPr lang="en-US" altLang="ja-JP" sz="1600" dirty="0">
                <a:latin typeface="+mj-ea"/>
                <a:ea typeface="+mj-ea"/>
              </a:rPr>
              <a:t>GAP</a:t>
            </a:r>
            <a:r>
              <a:rPr lang="ja-JP" altLang="en-US" sz="1600" dirty="0">
                <a:latin typeface="+mj-ea"/>
                <a:ea typeface="+mj-ea"/>
              </a:rPr>
              <a:t>）と農作業</a:t>
            </a:r>
            <a:r>
              <a:rPr lang="ja-JP" altLang="en-US" sz="1600" dirty="0" smtClean="0">
                <a:latin typeface="+mj-ea"/>
                <a:ea typeface="+mj-ea"/>
              </a:rPr>
              <a:t>安全」</a:t>
            </a:r>
            <a:r>
              <a:rPr lang="en-US" altLang="ja-JP" sz="1600" dirty="0" smtClean="0">
                <a:latin typeface="+mj-ea"/>
                <a:ea typeface="+mj-ea"/>
              </a:rPr>
              <a:t>p18</a:t>
            </a:r>
            <a:r>
              <a:rPr lang="ja-JP" altLang="en-US" sz="1600" dirty="0" err="1" smtClean="0">
                <a:latin typeface="+mj-ea"/>
                <a:ea typeface="+mj-ea"/>
              </a:rPr>
              <a:t>、</a:t>
            </a:r>
            <a:r>
              <a:rPr lang="ja-JP" altLang="en-US" sz="1600" dirty="0" smtClean="0">
                <a:latin typeface="+mj-ea"/>
                <a:ea typeface="+mj-ea"/>
              </a:rPr>
              <a:t>「</a:t>
            </a:r>
            <a:r>
              <a:rPr lang="ja-JP" altLang="ja-JP" sz="1600" dirty="0">
                <a:latin typeface="+mj-ea"/>
                <a:ea typeface="+mj-ea"/>
              </a:rPr>
              <a:t>健康管理</a:t>
            </a:r>
            <a:r>
              <a:rPr lang="ja-JP" altLang="en-US" sz="1600" dirty="0" smtClean="0">
                <a:latin typeface="+mj-ea"/>
                <a:ea typeface="+mj-ea"/>
              </a:rPr>
              <a:t>」</a:t>
            </a:r>
            <a:r>
              <a:rPr lang="en-US" altLang="ja-JP" sz="1600" dirty="0" smtClean="0">
                <a:latin typeface="+mj-ea"/>
                <a:ea typeface="+mj-ea"/>
              </a:rPr>
              <a:t>p66</a:t>
            </a:r>
            <a:r>
              <a:rPr lang="ja-JP" altLang="en-US" sz="1600" dirty="0" err="1" smtClean="0">
                <a:latin typeface="+mj-ea"/>
                <a:ea typeface="+mj-ea"/>
              </a:rPr>
              <a:t>、</a:t>
            </a:r>
            <a:r>
              <a:rPr lang="ja-JP" altLang="en-US" sz="1600" dirty="0" smtClean="0">
                <a:latin typeface="+mj-ea"/>
                <a:ea typeface="+mj-ea"/>
              </a:rPr>
              <a:t>「</a:t>
            </a:r>
            <a:r>
              <a:rPr lang="ja-JP" altLang="ja-JP" sz="1600" dirty="0">
                <a:latin typeface="+mj-ea"/>
                <a:ea typeface="+mj-ea"/>
              </a:rPr>
              <a:t>熱中症</a:t>
            </a:r>
            <a:r>
              <a:rPr lang="ja-JP" altLang="ja-JP" sz="1600" dirty="0" smtClean="0">
                <a:latin typeface="+mj-ea"/>
                <a:ea typeface="+mj-ea"/>
              </a:rPr>
              <a:t>予防</a:t>
            </a:r>
            <a:r>
              <a:rPr lang="ja-JP" altLang="en-US" sz="1600" dirty="0" smtClean="0">
                <a:latin typeface="+mj-ea"/>
                <a:ea typeface="+mj-ea"/>
              </a:rPr>
              <a:t>」</a:t>
            </a:r>
            <a:r>
              <a:rPr lang="en-US" altLang="ja-JP" sz="1600" dirty="0" smtClean="0">
                <a:latin typeface="+mj-ea"/>
                <a:ea typeface="+mj-ea"/>
              </a:rPr>
              <a:t>p68</a:t>
            </a:r>
            <a:r>
              <a:rPr lang="ja-JP" altLang="en-US" sz="1600" dirty="0" err="1" smtClean="0">
                <a:latin typeface="+mj-ea"/>
                <a:ea typeface="+mj-ea"/>
              </a:rPr>
              <a:t>、</a:t>
            </a:r>
            <a:r>
              <a:rPr lang="ja-JP" altLang="en-US" sz="1600" dirty="0" smtClean="0">
                <a:latin typeface="+mj-ea"/>
                <a:ea typeface="+mj-ea"/>
              </a:rPr>
              <a:t>「</a:t>
            </a:r>
            <a:r>
              <a:rPr lang="ja-JP" altLang="ja-JP" sz="1600" dirty="0">
                <a:latin typeface="+mj-ea"/>
                <a:ea typeface="+mj-ea"/>
              </a:rPr>
              <a:t>熱中症</a:t>
            </a:r>
            <a:r>
              <a:rPr lang="ja-JP" altLang="ja-JP" sz="1600" dirty="0" smtClean="0">
                <a:latin typeface="+mj-ea"/>
                <a:ea typeface="+mj-ea"/>
              </a:rPr>
              <a:t>対策</a:t>
            </a:r>
            <a:r>
              <a:rPr lang="ja-JP" altLang="en-US" sz="1600" dirty="0" smtClean="0">
                <a:latin typeface="+mj-ea"/>
                <a:ea typeface="+mj-ea"/>
              </a:rPr>
              <a:t>」</a:t>
            </a:r>
            <a:r>
              <a:rPr lang="en-US" altLang="ja-JP" sz="1600" dirty="0" smtClean="0">
                <a:latin typeface="+mj-ea"/>
                <a:ea typeface="+mj-ea"/>
              </a:rPr>
              <a:t>p70</a:t>
            </a:r>
            <a:r>
              <a:rPr lang="ja-JP" altLang="en-US" sz="1600" dirty="0" smtClean="0">
                <a:latin typeface="+mj-ea"/>
                <a:ea typeface="+mj-ea"/>
              </a:rPr>
              <a:t>　参照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68000" y="6375600"/>
            <a:ext cx="2133600" cy="365125"/>
          </a:xfrm>
        </p:spPr>
        <p:txBody>
          <a:bodyPr/>
          <a:lstStyle/>
          <a:p>
            <a:pPr algn="l"/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algn="l"/>
              <a:t>82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246650" y="2060848"/>
            <a:ext cx="860095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《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事故事例</a:t>
            </a:r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</a:rPr>
              <a:t>》</a:t>
            </a:r>
          </a:p>
          <a:p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夏場</a:t>
            </a:r>
            <a:r>
              <a:rPr lang="ja-JP" altLang="en-US" sz="2400" b="1" dirty="0">
                <a:solidFill>
                  <a:srgbClr val="FF0000"/>
                </a:solidFill>
                <a:latin typeface="+mj-ea"/>
                <a:ea typeface="+mj-ea"/>
              </a:rPr>
              <a:t>、ビニールハウス内（死亡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ja-JP" altLang="en-US" sz="2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45658" y="2830290"/>
            <a:ext cx="41468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②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ビニールハウス内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において、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農薬</a:t>
            </a:r>
            <a:endParaRPr lang="en-US" altLang="ja-JP" sz="2000" dirty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　散布に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従事して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いたが、</a:t>
            </a:r>
            <a:r>
              <a:rPr lang="en-US" altLang="ja-JP" sz="2000" dirty="0" smtClean="0">
                <a:solidFill>
                  <a:prstClr val="black"/>
                </a:solidFill>
                <a:latin typeface="+mj-ea"/>
                <a:ea typeface="+mj-ea"/>
              </a:rPr>
              <a:t>15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時過ぎ</a:t>
            </a:r>
            <a:endParaRPr lang="en-US" altLang="ja-JP" sz="20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に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倒れている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ところを発見され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、</a:t>
            </a:r>
            <a:r>
              <a:rPr lang="ja-JP" altLang="en-US" sz="2000" dirty="0" err="1" smtClean="0">
                <a:solidFill>
                  <a:prstClr val="black"/>
                </a:solidFill>
                <a:latin typeface="+mj-ea"/>
                <a:ea typeface="+mj-ea"/>
              </a:rPr>
              <a:t>そ</a:t>
            </a:r>
            <a:endParaRPr lang="en-US" altLang="ja-JP" sz="20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の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後死亡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。</a:t>
            </a:r>
            <a:endParaRPr lang="en-US" altLang="ja-JP" sz="20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　（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平成</a:t>
            </a:r>
            <a:r>
              <a:rPr lang="en-US" altLang="ja-JP" sz="2000" dirty="0">
                <a:solidFill>
                  <a:prstClr val="black"/>
                </a:solidFill>
                <a:latin typeface="+mj-ea"/>
                <a:ea typeface="+mj-ea"/>
              </a:rPr>
              <a:t>22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  <a:latin typeface="+mj-ea"/>
                <a:ea typeface="+mj-ea"/>
              </a:rPr>
              <a:t>7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月 </a:t>
            </a:r>
            <a:r>
              <a:rPr lang="en-US" altLang="ja-JP" sz="2000" dirty="0" smtClean="0">
                <a:solidFill>
                  <a:prstClr val="black"/>
                </a:solidFill>
                <a:latin typeface="+mj-ea"/>
                <a:ea typeface="+mj-ea"/>
              </a:rPr>
              <a:t>15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時頃、</a:t>
            </a:r>
            <a:r>
              <a:rPr lang="en-US" altLang="ja-JP" sz="2000" dirty="0" smtClean="0">
                <a:solidFill>
                  <a:prstClr val="black"/>
                </a:solidFill>
                <a:latin typeface="+mj-ea"/>
                <a:ea typeface="+mj-ea"/>
              </a:rPr>
              <a:t>30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歳代）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578" y="5157192"/>
            <a:ext cx="8654343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+mj-ea"/>
                <a:ea typeface="+mj-ea"/>
              </a:rPr>
              <a:t>≪なぜ≫</a:t>
            </a:r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暑さに体が慣れていない梅雨明け直後に、農作業中の</a:t>
            </a:r>
            <a:r>
              <a:rPr lang="ja-JP" altLang="en-US" sz="2400" spc="10" dirty="0">
                <a:solidFill>
                  <a:prstClr val="black"/>
                </a:solidFill>
                <a:latin typeface="+mj-ea"/>
                <a:ea typeface="+mj-ea"/>
              </a:rPr>
              <a:t>熱中症事故</a:t>
            </a:r>
            <a:r>
              <a:rPr lang="ja-JP" altLang="en-US" sz="2400" spc="10" dirty="0" smtClean="0">
                <a:solidFill>
                  <a:prstClr val="black"/>
                </a:solidFill>
                <a:latin typeface="+mj-ea"/>
                <a:ea typeface="+mj-ea"/>
              </a:rPr>
              <a:t>が多発</a:t>
            </a:r>
            <a:r>
              <a:rPr lang="ja-JP" altLang="en-US" sz="2400" spc="10" dirty="0">
                <a:solidFill>
                  <a:prstClr val="black"/>
                </a:solidFill>
                <a:latin typeface="+mj-ea"/>
                <a:ea typeface="+mj-ea"/>
              </a:rPr>
              <a:t>して</a:t>
            </a:r>
            <a:r>
              <a:rPr lang="ja-JP" altLang="en-US" sz="2400" spc="10" dirty="0" smtClean="0">
                <a:solidFill>
                  <a:prstClr val="black"/>
                </a:solidFill>
                <a:latin typeface="+mj-ea"/>
                <a:ea typeface="+mj-ea"/>
              </a:rPr>
              <a:t>います。この時期には特に注意が必要です</a:t>
            </a:r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。</a:t>
            </a:r>
            <a:endParaRPr lang="ja-JP" altLang="en-US" sz="24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578" y="171797"/>
            <a:ext cx="8619902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　日頃から体調に気を使い、作業時は定期的に日陰で</a:t>
            </a:r>
            <a:endParaRPr lang="en-US" altLang="ja-JP" sz="2800" dirty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　休んでいる。</a:t>
            </a:r>
            <a:endParaRPr lang="en-US" altLang="ja-JP" sz="28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7574" y="2891845"/>
            <a:ext cx="40411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①ビニールハウス内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において、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野菜</a:t>
            </a:r>
            <a:endParaRPr lang="en-US" altLang="ja-JP" sz="20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　の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つる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落としに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従事していたが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、</a:t>
            </a:r>
            <a:r>
              <a:rPr lang="en-US" altLang="ja-JP" sz="2000" dirty="0" smtClean="0">
                <a:solidFill>
                  <a:prstClr val="black"/>
                </a:solidFill>
                <a:latin typeface="+mj-ea"/>
                <a:ea typeface="+mj-ea"/>
              </a:rPr>
              <a:t>13</a:t>
            </a:r>
          </a:p>
          <a:p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時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過ぎに倒れているところを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発見</a:t>
            </a:r>
            <a:endParaRPr lang="en-US" altLang="ja-JP" sz="20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され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、その後死亡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。</a:t>
            </a:r>
            <a:endParaRPr lang="en-US" altLang="ja-JP" sz="20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（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平成</a:t>
            </a:r>
            <a:r>
              <a:rPr lang="en-US" altLang="ja-JP" sz="2000" dirty="0">
                <a:solidFill>
                  <a:prstClr val="black"/>
                </a:solidFill>
                <a:latin typeface="+mj-ea"/>
                <a:ea typeface="+mj-ea"/>
              </a:rPr>
              <a:t>22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年</a:t>
            </a:r>
            <a:r>
              <a:rPr lang="en-US" altLang="ja-JP" sz="2000" dirty="0" smtClean="0">
                <a:solidFill>
                  <a:prstClr val="black"/>
                </a:solidFill>
                <a:latin typeface="+mj-ea"/>
                <a:ea typeface="+mj-ea"/>
              </a:rPr>
              <a:t>7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月 </a:t>
            </a:r>
            <a:r>
              <a:rPr lang="en-US" altLang="ja-JP" sz="2000" dirty="0" smtClean="0">
                <a:solidFill>
                  <a:prstClr val="black"/>
                </a:solidFill>
                <a:latin typeface="+mj-ea"/>
                <a:ea typeface="+mj-ea"/>
              </a:rPr>
              <a:t>13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時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頃、</a:t>
            </a:r>
            <a:r>
              <a:rPr lang="en-US" altLang="ja-JP" sz="2000" dirty="0">
                <a:solidFill>
                  <a:prstClr val="black"/>
                </a:solidFill>
                <a:latin typeface="+mj-ea"/>
                <a:ea typeface="+mj-ea"/>
              </a:rPr>
              <a:t>60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歳代）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2578" y="1125904"/>
            <a:ext cx="8619902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800" dirty="0" err="1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のどが渇いていなくても、定期的に水分を補給して</a:t>
            </a:r>
            <a:r>
              <a:rPr lang="ja-JP" altLang="en-US" sz="2800" dirty="0" err="1" smtClean="0">
                <a:solidFill>
                  <a:prstClr val="black"/>
                </a:solidFill>
                <a:latin typeface="+mj-ea"/>
                <a:ea typeface="+mj-ea"/>
              </a:rPr>
              <a:t>い</a:t>
            </a:r>
            <a:endParaRPr lang="en-US" altLang="ja-JP" sz="28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　る</a:t>
            </a:r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188640"/>
            <a:ext cx="492443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white">
                    <a:lumMod val="75000"/>
                  </a:prstClr>
                </a:solidFill>
                <a:latin typeface="+mj-ea"/>
                <a:ea typeface="+mj-ea"/>
              </a:rPr>
              <a:t>✔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1124800"/>
            <a:ext cx="492443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white">
                    <a:lumMod val="75000"/>
                  </a:prstClr>
                </a:solidFill>
                <a:latin typeface="+mj-ea"/>
                <a:ea typeface="+mj-ea"/>
              </a:rPr>
              <a:t>✔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042473" y="4725144"/>
            <a:ext cx="691276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+mj-ea"/>
                <a:ea typeface="+mj-ea"/>
              </a:rPr>
              <a:t>厚生</a:t>
            </a:r>
            <a:r>
              <a:rPr lang="ja-JP" altLang="en-US" sz="1600" dirty="0">
                <a:latin typeface="+mj-ea"/>
                <a:ea typeface="+mj-ea"/>
              </a:rPr>
              <a:t>労働省「熱中症による死亡災害発生状況（平成</a:t>
            </a:r>
            <a:r>
              <a:rPr lang="en-US" altLang="ja-JP" sz="1600" dirty="0">
                <a:latin typeface="+mj-ea"/>
                <a:ea typeface="+mj-ea"/>
              </a:rPr>
              <a:t>22</a:t>
            </a:r>
            <a:r>
              <a:rPr lang="ja-JP" altLang="en-US" sz="1600" dirty="0">
                <a:latin typeface="+mj-ea"/>
                <a:ea typeface="+mj-ea"/>
              </a:rPr>
              <a:t>年）</a:t>
            </a:r>
            <a:r>
              <a:rPr lang="ja-JP" altLang="en-US" sz="1600" dirty="0" smtClean="0">
                <a:latin typeface="+mj-ea"/>
                <a:ea typeface="+mj-ea"/>
              </a:rPr>
              <a:t>より</a:t>
            </a:r>
            <a:endParaRPr lang="ja-JP" altLang="ja-JP" sz="1600" dirty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83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1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63105" y="2132856"/>
            <a:ext cx="8619902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+mj-ea"/>
                <a:ea typeface="+mj-ea"/>
              </a:rPr>
              <a:t>《</a:t>
            </a:r>
            <a:r>
              <a:rPr lang="ja-JP" altLang="en-US" sz="2400" b="1" dirty="0">
                <a:solidFill>
                  <a:srgbClr val="FF0000"/>
                </a:solidFill>
                <a:latin typeface="+mj-ea"/>
                <a:ea typeface="+mj-ea"/>
              </a:rPr>
              <a:t>改善のポイント</a:t>
            </a:r>
            <a:r>
              <a:rPr lang="en-US" altLang="ja-JP" sz="2400" b="1" dirty="0">
                <a:solidFill>
                  <a:srgbClr val="FF0000"/>
                </a:solidFill>
                <a:latin typeface="+mj-ea"/>
                <a:ea typeface="+mj-ea"/>
              </a:rPr>
              <a:t>》</a:t>
            </a:r>
          </a:p>
          <a:p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熱中症</a:t>
            </a:r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は予防</a:t>
            </a:r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できます。</a:t>
            </a:r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暑さを防ぐ対策を取り、休憩と水分補給をこまめにとる</a:t>
            </a:r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こと</a:t>
            </a:r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を</a:t>
            </a:r>
            <a:r>
              <a:rPr lang="ja-JP" altLang="en-US" sz="2400" dirty="0" smtClean="0">
                <a:solidFill>
                  <a:prstClr val="black"/>
                </a:solidFill>
                <a:latin typeface="+mj-ea"/>
                <a:ea typeface="+mj-ea"/>
              </a:rPr>
              <a:t>心がけます。</a:t>
            </a:r>
            <a:endParaRPr lang="ja-JP" altLang="en-US" sz="24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382" y="3380995"/>
            <a:ext cx="6588732" cy="292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72578" y="171797"/>
            <a:ext cx="8619902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　日頃から体調に気を使い、作業時は定期的に日陰で</a:t>
            </a:r>
            <a:endParaRPr lang="en-US" altLang="ja-JP" sz="2800" dirty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　休んで</a:t>
            </a:r>
            <a:r>
              <a:rPr lang="ja-JP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いる。</a:t>
            </a:r>
            <a:endParaRPr lang="en-US" altLang="ja-JP" sz="28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3105" y="171797"/>
            <a:ext cx="492443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✔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578" y="1125904"/>
            <a:ext cx="8619902" cy="9541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800" dirty="0" err="1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のどが</a:t>
            </a:r>
            <a:r>
              <a:rPr lang="ja-JP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渇いていなくて</a:t>
            </a:r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も、定期的に水分を補給して</a:t>
            </a:r>
            <a:r>
              <a:rPr lang="ja-JP" altLang="en-US" sz="2800" dirty="0" err="1" smtClean="0">
                <a:solidFill>
                  <a:prstClr val="black"/>
                </a:solidFill>
                <a:latin typeface="+mj-ea"/>
                <a:ea typeface="+mj-ea"/>
              </a:rPr>
              <a:t>い</a:t>
            </a:r>
            <a:endParaRPr lang="en-US" altLang="ja-JP" sz="28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　る。　</a:t>
            </a:r>
            <a:endParaRPr lang="ja-JP" altLang="en-US" sz="28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3105" y="1125904"/>
            <a:ext cx="492443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✔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83364" y="6333834"/>
            <a:ext cx="691276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+mj-ea"/>
                <a:ea typeface="+mj-ea"/>
              </a:rPr>
              <a:t>農林水産省農作業安全対策</a:t>
            </a:r>
            <a:r>
              <a:rPr lang="en-US" altLang="ja-JP" sz="1600" dirty="0" smtClean="0">
                <a:latin typeface="+mj-ea"/>
                <a:ea typeface="+mj-ea"/>
              </a:rPr>
              <a:t>HP</a:t>
            </a:r>
            <a:r>
              <a:rPr lang="ja-JP" altLang="ja-JP" sz="1600" dirty="0" smtClean="0">
                <a:latin typeface="+mj-ea"/>
                <a:ea typeface="+mj-ea"/>
              </a:rPr>
              <a:t>「</a:t>
            </a:r>
            <a:r>
              <a:rPr lang="ja-JP" altLang="en-US" sz="1600" dirty="0" smtClean="0">
                <a:latin typeface="+mj-ea"/>
                <a:ea typeface="+mj-ea"/>
              </a:rPr>
              <a:t>農作業中の熱中症に注意しましょう！</a:t>
            </a:r>
            <a:r>
              <a:rPr lang="ja-JP" altLang="ja-JP" sz="1600" dirty="0" smtClean="0">
                <a:latin typeface="+mj-ea"/>
                <a:ea typeface="+mj-ea"/>
              </a:rPr>
              <a:t>」より</a:t>
            </a:r>
            <a:endParaRPr lang="ja-JP" altLang="ja-JP" sz="1600" dirty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68000" y="6375600"/>
            <a:ext cx="2133600" cy="365125"/>
          </a:xfrm>
        </p:spPr>
        <p:txBody>
          <a:bodyPr/>
          <a:lstStyle/>
          <a:p>
            <a:pPr algn="l"/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algn="l"/>
              <a:t>84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9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306</Words>
  <Application>Microsoft Office PowerPoint</Application>
  <PresentationFormat>画面に合わせる (4:3)</PresentationFormat>
  <Paragraphs>65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Ⅴ　暑いときの作業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Kawamura</cp:lastModifiedBy>
  <cp:revision>31</cp:revision>
  <cp:lastPrinted>2017-01-13T04:52:03Z</cp:lastPrinted>
  <dcterms:created xsi:type="dcterms:W3CDTF">2016-12-27T00:42:35Z</dcterms:created>
  <dcterms:modified xsi:type="dcterms:W3CDTF">2017-03-24T07:46:25Z</dcterms:modified>
</cp:coreProperties>
</file>