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58" r:id="rId3"/>
  </p:sldIdLst>
  <p:sldSz cx="6858000" cy="9906000" type="A4"/>
  <p:notesSz cx="7102475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72" y="78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LRIT\Alrit&#20849;&#26377;\02_&#36786;&#20316;&#26989;&#23433;&#20840;&#23550;&#31574;\&#65298;&#65304;&#36786;&#26519;&#27700;&#29987;&#30465;&#20104;&#31639;%20&#23433;&#20840;&#32207;&#21512;&#23550;&#31574;\&#12522;&#12473;&#12463;&#12459;&#12523;&#12486;\&#25351;&#23566;&#32773;&#30740;&#20462;&#29992;&#36039;&#26009;&#38306;&#20418;\02%20&#23433;&#20840;&#35611;&#32722;&#12486;&#12461;&#12473;&#12488;%20&#32789;&#31278;&#20998;&#20874;%20&#8545;\&#12488;&#12521;&#12463;&#12479;&#12540;&#27515;&#20129;&#20107;&#25925;&#21407;&#22240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4.6556858688436301E-2"/>
          <c:w val="0.94960877362832696"/>
          <c:h val="0.90688628262312743"/>
        </c:manualLayout>
      </c:layout>
      <c:pie3DChart>
        <c:varyColors val="1"/>
        <c:ser>
          <c:idx val="0"/>
          <c:order val="0"/>
          <c:explosion val="25"/>
          <c:cat>
            <c:strRef>
              <c:f>乗用トラクタ死亡事故原因!$B$4:$B$11</c:f>
              <c:strCache>
                <c:ptCount val="8"/>
                <c:pt idx="0">
                  <c:v>転倒・転落（ほ場内）</c:v>
                </c:pt>
                <c:pt idx="1">
                  <c:v>転倒・転落（道路）</c:v>
                </c:pt>
                <c:pt idx="2">
                  <c:v>挟まれ</c:v>
                </c:pt>
                <c:pt idx="3">
                  <c:v>ひかれ</c:v>
                </c:pt>
                <c:pt idx="4">
                  <c:v>機械からの転落</c:v>
                </c:pt>
                <c:pt idx="5">
                  <c:v>回転部への巻き込まれ</c:v>
                </c:pt>
                <c:pt idx="6">
                  <c:v>道路上での自動車との衝突</c:v>
                </c:pt>
                <c:pt idx="7">
                  <c:v>その他</c:v>
                </c:pt>
              </c:strCache>
            </c:strRef>
          </c:cat>
          <c:val>
            <c:numRef>
              <c:f>乗用トラクタ死亡事故原因!$D$4:$D$11</c:f>
              <c:numCache>
                <c:formatCode>0%</c:formatCode>
                <c:ptCount val="8"/>
                <c:pt idx="0">
                  <c:v>0.50526315789473686</c:v>
                </c:pt>
                <c:pt idx="1">
                  <c:v>0.28421052631578947</c:v>
                </c:pt>
                <c:pt idx="2">
                  <c:v>4.2105263157894736E-2</c:v>
                </c:pt>
                <c:pt idx="3">
                  <c:v>4.2105263157894736E-2</c:v>
                </c:pt>
                <c:pt idx="4">
                  <c:v>4.2105263157894736E-2</c:v>
                </c:pt>
                <c:pt idx="5">
                  <c:v>3.1578947368421054E-2</c:v>
                </c:pt>
                <c:pt idx="6">
                  <c:v>2.1052631578947368E-2</c:v>
                </c:pt>
                <c:pt idx="7">
                  <c:v>3.1578947368421054E-2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D49FD-B91B-4244-8819-94E4118B015C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8FA3-4C7C-4F50-820E-27336F8B1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486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4E8F9-9005-4044-9B35-EDD221A6C339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8534-D677-41A9-A434-DCD9118B4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488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87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05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85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53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40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6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81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2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15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18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52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348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47081" y="8697416"/>
            <a:ext cx="5763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平成２８年度農作業安全総合対策推進事業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一般社団法人全国農業改良普及支援協会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一般社団法人日本農業機械化協会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7" y="175409"/>
            <a:ext cx="6004800" cy="84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98431" y="1280592"/>
            <a:ext cx="6461138" cy="842493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8432" y="203527"/>
            <a:ext cx="6461136" cy="46166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FF00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08720" y="200472"/>
            <a:ext cx="5063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最も危険な産業でいいですか？！！</a:t>
            </a:r>
            <a:endParaRPr kumimoji="1" lang="ja-JP" altLang="en-US" sz="2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8431" y="662138"/>
            <a:ext cx="6461138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農作業は、他の業種に比べて、死亡事故が多く、建設業とほぼ同じ死亡者数で、全体の従事者数を考慮すると大変危険な仕事です！</a:t>
            </a:r>
            <a:endParaRPr lang="ja-JP" altLang="en-US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8000" y="9443918"/>
            <a:ext cx="6462000" cy="2616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</a:rPr>
              <a:t>表紙のイラストは</a:t>
            </a:r>
            <a:r>
              <a:rPr lang="en-US" altLang="ja-JP" sz="1100" dirty="0" smtClean="0">
                <a:solidFill>
                  <a:schemeClr val="bg1"/>
                </a:solidFill>
              </a:rPr>
              <a:t>H28</a:t>
            </a:r>
            <a:r>
              <a:rPr lang="ja-JP" altLang="en-US" sz="1100" dirty="0">
                <a:solidFill>
                  <a:schemeClr val="bg1"/>
                </a:solidFill>
              </a:rPr>
              <a:t>「農作業安全ポスターデザインコンテスト</a:t>
            </a:r>
            <a:r>
              <a:rPr lang="ja-JP" altLang="en-US" sz="1100" dirty="0" smtClean="0">
                <a:solidFill>
                  <a:schemeClr val="bg1"/>
                </a:solidFill>
              </a:rPr>
              <a:t>」局長賞（東京都栗林厚さん）の作品です。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32039" y="1640632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乗用トラクターの死亡原因</a:t>
            </a:r>
            <a:endParaRPr lang="ja-JP" altLang="en-US" sz="1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78150" y="1712640"/>
            <a:ext cx="3633767" cy="1787475"/>
            <a:chOff x="278150" y="1639978"/>
            <a:chExt cx="3633767" cy="1787475"/>
          </a:xfrm>
        </p:grpSpPr>
        <p:graphicFrame>
          <p:nvGraphicFramePr>
            <p:cNvPr id="11" name="グラフ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2686822"/>
                </p:ext>
              </p:extLst>
            </p:nvPr>
          </p:nvGraphicFramePr>
          <p:xfrm>
            <a:off x="278150" y="1639978"/>
            <a:ext cx="3633767" cy="1787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テキスト ボックス 12"/>
            <p:cNvSpPr txBox="1"/>
            <p:nvPr/>
          </p:nvSpPr>
          <p:spPr>
            <a:xfrm>
              <a:off x="2426629" y="2071520"/>
              <a:ext cx="992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転倒・転落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（</a:t>
              </a:r>
              <a:r>
                <a:rPr kumimoji="0" lang="ja-JP" altLang="en-US" sz="14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</a:rPr>
                <a:t>ほ</a:t>
              </a: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場内）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51</a:t>
              </a: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％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52245" y="2287544"/>
              <a:ext cx="992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転倒・転落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（道路）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28</a:t>
              </a: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％</a:t>
              </a: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43956" y="1343308"/>
            <a:ext cx="32976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乗用トラクターによる事故の実態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84375" y="1942892"/>
            <a:ext cx="291297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平成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26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年に発生した農作業死亡事故のうち、乗用トラクターによる死亡事故が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27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％を占めています。乗用トラクターによる事故の実に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割近くが、</a:t>
            </a:r>
            <a:r>
              <a:rPr kumimoji="0" lang="ja-JP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ほ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場や道路からの転倒・転落によるものです。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2363" y="3462318"/>
            <a:ext cx="6333274" cy="338554"/>
          </a:xfrm>
          <a:prstGeom prst="rect">
            <a:avLst/>
          </a:prstGeom>
          <a:solidFill>
            <a:srgbClr val="EEECE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安全キャブもしくはフレーム付きの乗用トラクターを使用している。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2364" y="3854296"/>
            <a:ext cx="6333273" cy="73866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農作業事故の現状を知り、積極的な対策を講じましょう。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安全キャブ・フレームの効果を高めるため、シートベルトの着用を！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5" y="4639515"/>
            <a:ext cx="1900729" cy="14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82" y="4663389"/>
            <a:ext cx="1336314" cy="144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78" y="4820553"/>
            <a:ext cx="1494056" cy="12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十字形 22"/>
          <p:cNvSpPr/>
          <p:nvPr/>
        </p:nvSpPr>
        <p:spPr>
          <a:xfrm>
            <a:off x="2306280" y="5216366"/>
            <a:ext cx="385200" cy="384706"/>
          </a:xfrm>
          <a:prstGeom prst="plus">
            <a:avLst>
              <a:gd name="adj" fmla="val 35046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等号 24"/>
          <p:cNvSpPr/>
          <p:nvPr/>
        </p:nvSpPr>
        <p:spPr>
          <a:xfrm>
            <a:off x="4567230" y="5228758"/>
            <a:ext cx="504056" cy="372314"/>
          </a:xfrm>
          <a:prstGeom prst="mathEqua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1388" y="6591181"/>
            <a:ext cx="3527651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取扱説明書や販売店の説明などで、自動車とは異なるトラクターの特性を知り、安全で効率的な運転・操作を身につけましょう。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pic>
        <p:nvPicPr>
          <p:cNvPr id="27" name="Picture 3" descr="\\ALRIT\Alrit共有\02_農作業安全対策\２８農林水産省予算 安全総合対策\リスクカルテ\指導者研修用資料関係\02 安全講習テキスト 耕種分冊 Ⅱ\イラスト\ブレーキ連結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8" y="7573710"/>
            <a:ext cx="2637729" cy="17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49" y="7617296"/>
            <a:ext cx="1811604" cy="134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262364" y="6198622"/>
            <a:ext cx="6333273" cy="338554"/>
          </a:xfrm>
          <a:prstGeom prst="rect">
            <a:avLst/>
          </a:prstGeom>
          <a:solidFill>
            <a:srgbClr val="EEECE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作業終了後、</a:t>
            </a:r>
            <a:r>
              <a:rPr kumimoji="0" lang="ja-JP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ほ</a:t>
            </a: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場を出る前にブレーキ連結を確認している。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76674" y="6591181"/>
            <a:ext cx="2700555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追加のポイント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①新型のトラクターには片ブレーキ防止装置が装備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②ブレーキの遊びの調整を！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11917" y="8955831"/>
            <a:ext cx="266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常時は連結され、必要な時にだけ連結を解除して片ブレーキとなる装置</a:t>
            </a:r>
          </a:p>
        </p:txBody>
      </p:sp>
    </p:spTree>
    <p:extLst>
      <p:ext uri="{BB962C8B-B14F-4D97-AF65-F5344CB8AC3E}">
        <p14:creationId xmlns:p14="http://schemas.microsoft.com/office/powerpoint/2010/main" val="41110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203</Words>
  <Application>Microsoft Office PowerPoint</Application>
  <PresentationFormat>A4 210 x 297 mm</PresentationFormat>
  <Paragraphs>26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kushida</cp:lastModifiedBy>
  <cp:revision>43</cp:revision>
  <cp:lastPrinted>2017-03-06T04:55:21Z</cp:lastPrinted>
  <dcterms:created xsi:type="dcterms:W3CDTF">2016-10-12T07:09:31Z</dcterms:created>
  <dcterms:modified xsi:type="dcterms:W3CDTF">2017-04-10T08:53:31Z</dcterms:modified>
</cp:coreProperties>
</file>