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754" r:id="rId2"/>
    <p:sldMasterId id="2147483739" r:id="rId3"/>
    <p:sldMasterId id="2147483700" r:id="rId4"/>
    <p:sldMasterId id="2147483714" r:id="rId5"/>
    <p:sldMasterId id="2147483727" r:id="rId6"/>
    <p:sldMasterId id="2147483686" r:id="rId7"/>
    <p:sldMasterId id="2147483673" r:id="rId8"/>
  </p:sldMasterIdLst>
  <p:notesMasterIdLst>
    <p:notesMasterId r:id="rId22"/>
  </p:notesMasterIdLst>
  <p:sldIdLst>
    <p:sldId id="1554" r:id="rId9"/>
    <p:sldId id="1598" r:id="rId10"/>
    <p:sldId id="1645" r:id="rId11"/>
    <p:sldId id="1604" r:id="rId12"/>
    <p:sldId id="1628" r:id="rId13"/>
    <p:sldId id="385" r:id="rId14"/>
    <p:sldId id="444" r:id="rId15"/>
    <p:sldId id="1618" r:id="rId16"/>
    <p:sldId id="275" r:id="rId17"/>
    <p:sldId id="1650" r:id="rId18"/>
    <p:sldId id="1629" r:id="rId19"/>
    <p:sldId id="1622" r:id="rId20"/>
    <p:sldId id="1643" r:id="rId2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000066"/>
    <a:srgbClr val="0000FF"/>
    <a:srgbClr val="DBFFB8"/>
    <a:srgbClr val="E9FFD4"/>
    <a:srgbClr val="423C32"/>
    <a:srgbClr val="FF3300"/>
    <a:srgbClr val="DDDDDD"/>
    <a:srgbClr val="5F5F5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763" autoAdjust="0"/>
    <p:restoredTop sz="75673" autoAdjust="0"/>
  </p:normalViewPr>
  <p:slideViewPr>
    <p:cSldViewPr snapToGrid="0">
      <p:cViewPr varScale="1">
        <p:scale>
          <a:sx n="90" d="100"/>
          <a:sy n="90" d="100"/>
        </p:scale>
        <p:origin x="324"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20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ja-JP" altLang="en-US" sz="1400" dirty="0"/>
              <a:t>○○県の農作業死亡事故発生率</a:t>
            </a:r>
            <a:endParaRPr lang="ja-JP" sz="1400" dirty="0"/>
          </a:p>
        </c:rich>
      </c:tx>
      <c:layout>
        <c:manualLayout>
          <c:xMode val="edge"/>
          <c:yMode val="edge"/>
          <c:x val="0.20392394356054092"/>
          <c:y val="1.112715689970248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Sheet1!$B$17</c:f>
              <c:strCache>
                <c:ptCount val="1"/>
                <c:pt idx="0">
                  <c:v>宮城10万人当たり</c:v>
                </c:pt>
              </c:strCache>
            </c:strRef>
          </c:tx>
          <c:spPr>
            <a:ln w="38100" cap="rnd">
              <a:solidFill>
                <a:srgbClr val="C00000"/>
              </a:solidFill>
              <a:round/>
            </a:ln>
            <a:effectLst/>
          </c:spPr>
          <c:marker>
            <c:symbol val="diamond"/>
            <c:size val="6"/>
            <c:spPr>
              <a:solidFill>
                <a:schemeClr val="accent1"/>
              </a:solidFill>
              <a:ln w="38100">
                <a:solidFill>
                  <a:srgbClr val="C00000"/>
                </a:solidFill>
                <a:round/>
              </a:ln>
              <a:effectLst/>
            </c:spPr>
          </c:marker>
          <c:cat>
            <c:strRef>
              <c:f>Sheet1!$C$16:$G$16</c:f>
              <c:strCache>
                <c:ptCount val="5"/>
                <c:pt idx="0">
                  <c:v>平成２８年</c:v>
                </c:pt>
                <c:pt idx="1">
                  <c:v>平成２９年</c:v>
                </c:pt>
                <c:pt idx="2">
                  <c:v>平成３０年</c:v>
                </c:pt>
                <c:pt idx="3">
                  <c:v>令和元年</c:v>
                </c:pt>
                <c:pt idx="4">
                  <c:v>令和２年</c:v>
                </c:pt>
              </c:strCache>
            </c:strRef>
          </c:cat>
          <c:val>
            <c:numRef>
              <c:f>Sheet1!$C$17:$G$17</c:f>
              <c:numCache>
                <c:formatCode>0.0_ </c:formatCode>
                <c:ptCount val="5"/>
                <c:pt idx="0">
                  <c:v>5.4112554112554108</c:v>
                </c:pt>
                <c:pt idx="1">
                  <c:v>7.8387458006718926</c:v>
                </c:pt>
                <c:pt idx="4">
                  <c:v>14.647137150466047</c:v>
                </c:pt>
              </c:numCache>
            </c:numRef>
          </c:val>
          <c:smooth val="0"/>
          <c:extLst>
            <c:ext xmlns:c16="http://schemas.microsoft.com/office/drawing/2014/chart" uri="{C3380CC4-5D6E-409C-BE32-E72D297353CC}">
              <c16:uniqueId val="{00000000-1679-420E-84FF-F17394675AB1}"/>
            </c:ext>
          </c:extLst>
        </c:ser>
        <c:ser>
          <c:idx val="3"/>
          <c:order val="1"/>
          <c:tx>
            <c:strRef>
              <c:f>Sheet1!$B$18</c:f>
              <c:strCache>
                <c:ptCount val="1"/>
                <c:pt idx="0">
                  <c:v>全国10万人当たり</c:v>
                </c:pt>
              </c:strCache>
            </c:strRef>
          </c:tx>
          <c:spPr>
            <a:ln w="22225" cap="rnd">
              <a:solidFill>
                <a:schemeClr val="accent4"/>
              </a:solidFill>
              <a:round/>
            </a:ln>
            <a:effectLst/>
          </c:spPr>
          <c:marker>
            <c:symbol val="triangle"/>
            <c:size val="6"/>
            <c:spPr>
              <a:noFill/>
              <a:ln w="38100">
                <a:solidFill>
                  <a:schemeClr val="bg1">
                    <a:lumMod val="65000"/>
                  </a:schemeClr>
                </a:solidFill>
                <a:prstDash val="solid"/>
                <a:round/>
              </a:ln>
              <a:effectLst/>
            </c:spPr>
          </c:marker>
          <c:cat>
            <c:strRef>
              <c:f>Sheet1!$C$16:$G$16</c:f>
              <c:strCache>
                <c:ptCount val="5"/>
                <c:pt idx="0">
                  <c:v>平成２８年</c:v>
                </c:pt>
                <c:pt idx="1">
                  <c:v>平成２９年</c:v>
                </c:pt>
                <c:pt idx="2">
                  <c:v>平成３０年</c:v>
                </c:pt>
                <c:pt idx="3">
                  <c:v>令和元年</c:v>
                </c:pt>
                <c:pt idx="4">
                  <c:v>令和２年</c:v>
                </c:pt>
              </c:strCache>
            </c:strRef>
          </c:cat>
          <c:val>
            <c:numRef>
              <c:f>Sheet1!$C$18:$G$18</c:f>
              <c:numCache>
                <c:formatCode>0.0_ </c:formatCode>
                <c:ptCount val="5"/>
                <c:pt idx="0">
                  <c:v>9.8422712933753953</c:v>
                </c:pt>
                <c:pt idx="1">
                  <c:v>10.141108182940254</c:v>
                </c:pt>
                <c:pt idx="2">
                  <c:v>9.5294404062184803</c:v>
                </c:pt>
                <c:pt idx="3">
                  <c:v>10.16311620673442</c:v>
                </c:pt>
                <c:pt idx="4">
                  <c:v>10.827284757589126</c:v>
                </c:pt>
              </c:numCache>
            </c:numRef>
          </c:val>
          <c:smooth val="0"/>
          <c:extLst>
            <c:ext xmlns:c16="http://schemas.microsoft.com/office/drawing/2014/chart" uri="{C3380CC4-5D6E-409C-BE32-E72D297353CC}">
              <c16:uniqueId val="{00000001-1679-420E-84FF-F17394675AB1}"/>
            </c:ext>
          </c:extLst>
        </c:ser>
        <c:dLbls>
          <c:showLegendKey val="0"/>
          <c:showVal val="0"/>
          <c:showCatName val="0"/>
          <c:showSerName val="0"/>
          <c:showPercent val="0"/>
          <c:showBubbleSize val="0"/>
        </c:dLbls>
        <c:marker val="1"/>
        <c:smooth val="0"/>
        <c:axId val="515473712"/>
        <c:axId val="515475680"/>
      </c:lineChart>
      <c:catAx>
        <c:axId val="5154737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ja-JP"/>
          </a:p>
        </c:txPr>
        <c:crossAx val="515475680"/>
        <c:crosses val="autoZero"/>
        <c:auto val="1"/>
        <c:lblAlgn val="ctr"/>
        <c:lblOffset val="100"/>
        <c:noMultiLvlLbl val="0"/>
      </c:catAx>
      <c:valAx>
        <c:axId val="515475680"/>
        <c:scaling>
          <c:orientation val="minMax"/>
        </c:scaling>
        <c:delete val="0"/>
        <c:axPos val="l"/>
        <c:numFmt formatCode="0.0_ "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1547371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1038" y="222250"/>
            <a:ext cx="5562600" cy="4173538"/>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79451" y="4598504"/>
            <a:ext cx="5566879" cy="5022048"/>
          </a:xfrm>
          <a:prstGeom prst="rect">
            <a:avLst/>
          </a:prstGeom>
        </p:spPr>
        <p:txBody>
          <a:bodyPr vert="horz" lIns="91432" tIns="45716" rIns="91432" bIns="4571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620553"/>
            <a:ext cx="2946400" cy="306085"/>
          </a:xfrm>
          <a:prstGeom prst="rect">
            <a:avLst/>
          </a:prstGeom>
        </p:spPr>
        <p:txBody>
          <a:bodyPr vert="horz" lIns="91432" tIns="45716" rIns="91432" bIns="45716"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9687" y="9620552"/>
            <a:ext cx="2947987" cy="306086"/>
          </a:xfrm>
          <a:prstGeom prst="rect">
            <a:avLst/>
          </a:prstGeom>
        </p:spPr>
        <p:txBody>
          <a:bodyPr vert="horz" lIns="91432" tIns="45716" rIns="91432" bIns="45716" rtlCol="0" anchor="b"/>
          <a:lstStyle>
            <a:lvl1pPr algn="r">
              <a:defRPr sz="1200">
                <a:latin typeface="HGP創英角ｺﾞｼｯｸUB" panose="020B0900000000000000" pitchFamily="50" charset="-128"/>
                <a:ea typeface="HGP創英角ｺﾞｼｯｸUB" panose="020B0900000000000000" pitchFamily="50" charset="-128"/>
              </a:defRPr>
            </a:lvl1pPr>
          </a:lstStyle>
          <a:p>
            <a:fld id="{2A4E37F7-8DC7-47D8-A3A2-0E2D3C293678}" type="slidenum">
              <a:rPr kumimoji="1" lang="ja-JP" altLang="en-US" smtClean="0"/>
              <a:pPr/>
              <a:t>‹#›</a:t>
            </a:fld>
            <a:endParaRPr kumimoji="1" lang="ja-JP" altLang="en-US" dirty="0"/>
          </a:p>
        </p:txBody>
      </p:sp>
    </p:spTree>
    <p:extLst>
      <p:ext uri="{BB962C8B-B14F-4D97-AF65-F5344CB8AC3E}">
        <p14:creationId xmlns:p14="http://schemas.microsoft.com/office/powerpoint/2010/main" val="33962498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1pPr>
    <a:lvl2pPr marL="4572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2pPr>
    <a:lvl3pPr marL="9144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3pPr>
    <a:lvl4pPr marL="13716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4pPr>
    <a:lvl5pPr marL="1828800" algn="l" defTabSz="914400" rtl="0" eaLnBrk="1" latinLnBrk="0" hangingPunct="1">
      <a:defRPr kumimoji="1" sz="1400" kern="1200">
        <a:solidFill>
          <a:schemeClr val="tx1"/>
        </a:solidFill>
        <a:latin typeface="UD デジタル 教科書体 NK-R" panose="02020400000000000000" pitchFamily="18" charset="-128"/>
        <a:ea typeface="UD デジタル 教科書体 NK-R" panose="02020400000000000000"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aff.go.jp/j/seisan/sien/sizai/s_kikaika/anzen/attach/pdf/index-111.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maff.go.jp/j/tokei/kouhyou/noukou/index.html" TargetMode="External"/><Relationship Id="rId5" Type="http://schemas.openxmlformats.org/officeDocument/2006/relationships/hyperlink" Target="https://www.e-stat.go.jp/stat-search/files?page=1&amp;layout=datalist&amp;toukei=00500211&amp;tstat=000001015214&amp;cycle=7&amp;year=20210&amp;month=0&amp;tclass1=000001019791&amp;tclass2=000001164006&amp;tclass3val=0" TargetMode="External"/><Relationship Id="rId4" Type="http://schemas.openxmlformats.org/officeDocument/2006/relationships/hyperlink" Target="https://www.e-stat.go.jp/stat-search/files?page=1&amp;layout=datalist&amp;toukei=00500209&amp;tstat=000001032920&amp;cycle=7&amp;tclass1=000001147146&amp;tclass2=000001155386&amp;tclass3=000001161026&amp;stat_infid=000032150581&amp;cycle_facet=tclass1%3Atclass2&amp;tclass4val=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スライドの解説等：太字で表示</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読み上げる想定の文章：細字で表示</a:t>
            </a:r>
            <a:endParaRPr kumimoji="1" lang="en-US" altLang="ja-JP" dirty="0"/>
          </a:p>
          <a:p>
            <a:endParaRPr kumimoji="1" lang="en-US" altLang="ja-JP" dirty="0"/>
          </a:p>
          <a:p>
            <a:r>
              <a:rPr kumimoji="1" lang="en-US" altLang="ja-JP" dirty="0"/>
              <a:t>※</a:t>
            </a:r>
            <a:r>
              <a:rPr kumimoji="1" lang="ja-JP" altLang="en-US" dirty="0"/>
              <a:t>　ただしあくまで参考としての記述であり、これをそのまま読み上げるのではなく、自らの表現でお話し下さい。</a:t>
            </a:r>
            <a:endParaRPr kumimoji="1"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短縮バージョンの本スライドは表紙を除き１２枚で、研修に用いると１５分程度と目されます。</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0</a:t>
            </a:fld>
            <a:endParaRPr kumimoji="1" lang="ja-JP" altLang="en-US"/>
          </a:p>
        </p:txBody>
      </p:sp>
    </p:spTree>
    <p:extLst>
      <p:ext uri="{BB962C8B-B14F-4D97-AF65-F5344CB8AC3E}">
        <p14:creationId xmlns:p14="http://schemas.microsoft.com/office/powerpoint/2010/main" val="1031228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キックバックによる刈払機の典型的な事故事例</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t>　刈払機は死亡に至らないまでも、傷害事故が最も多い機種（ただし死亡事故もそれなりに発生している）。</a:t>
            </a:r>
            <a:endParaRPr kumimoji="1" lang="en-US" altLang="ja-JP" dirty="0"/>
          </a:p>
          <a:p>
            <a:r>
              <a:rPr kumimoji="1" lang="ja-JP" altLang="en-US" dirty="0"/>
              <a:t>　本事例は、背負式刈払機</a:t>
            </a:r>
            <a:r>
              <a:rPr kumimoji="1" lang="en-US" altLang="ja-JP" dirty="0"/>
              <a:t>※1</a:t>
            </a:r>
            <a:r>
              <a:rPr kumimoji="1" lang="ja-JP" altLang="en-US" dirty="0"/>
              <a:t>によるキックバック</a:t>
            </a:r>
            <a:r>
              <a:rPr kumimoji="1" lang="en-US" altLang="ja-JP" dirty="0"/>
              <a:t>※2</a:t>
            </a:r>
            <a:r>
              <a:rPr kumimoji="1" lang="ja-JP" altLang="en-US" dirty="0"/>
              <a:t>の事故事例。回転刃が自分の靴に当たり、粉砕骨折の大ケガ。対策としては、</a:t>
            </a:r>
            <a:endParaRPr kumimoji="1" lang="en-US" altLang="ja-JP" dirty="0"/>
          </a:p>
          <a:p>
            <a:r>
              <a:rPr kumimoji="1" lang="en-US" altLang="ja-JP" dirty="0"/>
              <a:t>(1)</a:t>
            </a:r>
            <a:r>
              <a:rPr kumimoji="1" lang="ja-JP" altLang="en-US" dirty="0"/>
              <a:t>盛り土が多いなどキックバックを起こしやすいところでは、肩掛式、さらにはナイロンコード刃を用いる。また、刈刃が当たっても貫通しない安全靴を着用する。</a:t>
            </a:r>
            <a:endParaRPr kumimoji="1" lang="en-US" altLang="ja-JP" dirty="0"/>
          </a:p>
          <a:p>
            <a:r>
              <a:rPr kumimoji="1" lang="en-US" altLang="ja-JP" dirty="0"/>
              <a:t>(2)</a:t>
            </a:r>
            <a:r>
              <a:rPr kumimoji="1" lang="ja-JP" altLang="en-US" dirty="0"/>
              <a:t>そもそも盛り土などは除去し、除去できないものにはポールなどで目印をする。</a:t>
            </a:r>
            <a:endParaRPr kumimoji="1" lang="en-US" altLang="ja-JP" dirty="0"/>
          </a:p>
          <a:p>
            <a:r>
              <a:rPr kumimoji="1" lang="en-US" altLang="ja-JP" dirty="0"/>
              <a:t>(3)</a:t>
            </a:r>
            <a:r>
              <a:rPr kumimoji="1" lang="ja-JP" altLang="en-US" dirty="0"/>
              <a:t>刈払機作業は、刈刃左前方</a:t>
            </a:r>
            <a:r>
              <a:rPr kumimoji="1" lang="en-US" altLang="ja-JP" dirty="0"/>
              <a:t>1</a:t>
            </a:r>
            <a:r>
              <a:rPr kumimoji="1" lang="ja-JP" altLang="en-US" dirty="0"/>
              <a:t>／</a:t>
            </a:r>
            <a:r>
              <a:rPr kumimoji="1" lang="en-US" altLang="ja-JP" dirty="0"/>
              <a:t>3</a:t>
            </a:r>
            <a:r>
              <a:rPr kumimoji="1" lang="ja-JP" altLang="en-US" dirty="0"/>
              <a:t>のみで刈るようにする。この部分であればキックバックを起こしても刈刃が体から離れる方に動くが、右側でキックバックを起こすと刈刃が自分の方に向かってくる。</a:t>
            </a:r>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※1</a:t>
            </a:r>
            <a:r>
              <a:rPr kumimoji="1" lang="ja-JP" altLang="en-US" dirty="0">
                <a:latin typeface="HGP創英角ｺﾞｼｯｸUB" panose="020B0900000000000000" pitchFamily="50" charset="-128"/>
                <a:ea typeface="HGP創英角ｺﾞｼｯｸUB" panose="020B0900000000000000" pitchFamily="50" charset="-128"/>
              </a:rPr>
              <a:t>背負式刈払機：刈払機は主幹後部にエンジンが固定されている「肩掛式」と、エンジンを背中に背負う本事例の「背負式」がある。背負式は刈刃部分をより自由に動かしやすいというメリットがあるが、その分キックバックを起こしやすい。</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※2</a:t>
            </a:r>
            <a:r>
              <a:rPr kumimoji="1" lang="ja-JP" altLang="en-US" dirty="0">
                <a:latin typeface="HGP創英角ｺﾞｼｯｸUB" panose="020B0900000000000000" pitchFamily="50" charset="-128"/>
                <a:ea typeface="HGP創英角ｺﾞｼｯｸUB" panose="020B0900000000000000" pitchFamily="50" charset="-128"/>
              </a:rPr>
              <a:t>　キックバック：硬いものに高速回転する刈刃が当たり、刈払機全体が大きく跳ねること</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9</a:t>
            </a:fld>
            <a:endParaRPr kumimoji="1" lang="ja-JP" altLang="en-US"/>
          </a:p>
        </p:txBody>
      </p:sp>
    </p:spTree>
    <p:extLst>
      <p:ext uri="{BB962C8B-B14F-4D97-AF65-F5344CB8AC3E}">
        <p14:creationId xmlns:p14="http://schemas.microsoft.com/office/powerpoint/2010/main" val="615862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取り組むべき「</a:t>
            </a:r>
            <a:r>
              <a:rPr kumimoji="1" lang="en-US" altLang="ja-JP" dirty="0">
                <a:latin typeface="HGP創英角ｺﾞｼｯｸUB" panose="020B0900000000000000" pitchFamily="50" charset="-128"/>
                <a:ea typeface="HGP創英角ｺﾞｼｯｸUB" panose="020B0900000000000000" pitchFamily="50" charset="-128"/>
              </a:rPr>
              <a:t>KYT</a:t>
            </a:r>
            <a:r>
              <a:rPr kumimoji="1" lang="ja-JP" altLang="en-US" dirty="0">
                <a:latin typeface="HGP創英角ｺﾞｼｯｸUB" panose="020B0900000000000000" pitchFamily="50" charset="-128"/>
                <a:ea typeface="HGP創英角ｺﾞｼｯｸUB" panose="020B0900000000000000" pitchFamily="50" charset="-128"/>
              </a:rPr>
              <a:t>」の説明</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a:t>
            </a:r>
            <a:r>
              <a:rPr kumimoji="1" lang="en-US" altLang="ja-JP" dirty="0"/>
              <a:t>KYT</a:t>
            </a:r>
            <a:r>
              <a:rPr kumimoji="1" lang="ja-JP" altLang="en-US" dirty="0"/>
              <a:t>という言葉は労働安全の分野では一般的。ただし自分ひとりで「予知」や「トレーニング」を実施しても効果が上がりにくい。</a:t>
            </a:r>
            <a:endParaRPr kumimoji="1" lang="en-US" altLang="ja-JP" dirty="0"/>
          </a:p>
          <a:p>
            <a:endParaRPr kumimoji="1" lang="en-US" altLang="ja-JP" dirty="0"/>
          </a:p>
          <a:p>
            <a:r>
              <a:rPr kumimoji="1" lang="ja-JP" altLang="en-US" dirty="0"/>
              <a:t>　このため、家族経営であっても少なくとも家族同士、なるべく地域の仲間等と機会をとらえて実施するようにする。</a:t>
            </a:r>
            <a:endParaRPr kumimoji="1" lang="en-US" altLang="ja-JP" dirty="0"/>
          </a:p>
          <a:p>
            <a:endParaRPr kumimoji="1" lang="en-US" altLang="ja-JP" dirty="0"/>
          </a:p>
          <a:p>
            <a:r>
              <a:rPr kumimoji="1" lang="ja-JP" altLang="en-US" dirty="0"/>
              <a:t>　トレーニングの結果は、かならず文字にして、関係者間で共有するようにする。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10</a:t>
            </a:fld>
            <a:endParaRPr kumimoji="1" lang="ja-JP" altLang="en-US"/>
          </a:p>
        </p:txBody>
      </p:sp>
    </p:spTree>
    <p:extLst>
      <p:ext uri="{BB962C8B-B14F-4D97-AF65-F5344CB8AC3E}">
        <p14:creationId xmlns:p14="http://schemas.microsoft.com/office/powerpoint/2010/main" val="360016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取り組むべき「</a:t>
            </a:r>
            <a:r>
              <a:rPr kumimoji="1" lang="en-US" altLang="ja-JP" dirty="0">
                <a:latin typeface="HGP創英角ｺﾞｼｯｸUB" panose="020B0900000000000000" pitchFamily="50" charset="-128"/>
                <a:ea typeface="HGP創英角ｺﾞｼｯｸUB" panose="020B0900000000000000" pitchFamily="50" charset="-128"/>
              </a:rPr>
              <a:t>5S</a:t>
            </a:r>
            <a:r>
              <a:rPr kumimoji="1" lang="ja-JP" altLang="en-US" dirty="0">
                <a:latin typeface="HGP創英角ｺﾞｼｯｸUB" panose="020B0900000000000000" pitchFamily="50" charset="-128"/>
                <a:ea typeface="HGP創英角ｺﾞｼｯｸUB" panose="020B0900000000000000" pitchFamily="50" charset="-128"/>
              </a:rPr>
              <a:t>」の説明</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５</a:t>
            </a:r>
            <a:r>
              <a:rPr kumimoji="1" lang="en-US" altLang="ja-JP" dirty="0"/>
              <a:t>S</a:t>
            </a:r>
            <a:r>
              <a:rPr kumimoji="1" lang="ja-JP" altLang="en-US" dirty="0"/>
              <a:t>とは内容はスライドのとおりであるが、労働安全の分野では一般的であり、「基本中の基本」「一丁目一番地」である。</a:t>
            </a:r>
            <a:endParaRPr kumimoji="1" lang="en-US" altLang="ja-JP" dirty="0"/>
          </a:p>
          <a:p>
            <a:endParaRPr kumimoji="1" lang="en-US" altLang="ja-JP" dirty="0"/>
          </a:p>
          <a:p>
            <a:r>
              <a:rPr kumimoji="1" lang="ja-JP" altLang="en-US" dirty="0"/>
              <a:t>　きちんと片付けられ清潔になっていると、ゆとりが生まれ、それが大いに作業安全にもつながる。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11</a:t>
            </a:fld>
            <a:endParaRPr kumimoji="1" lang="ja-JP" altLang="en-US"/>
          </a:p>
        </p:txBody>
      </p:sp>
    </p:spTree>
    <p:extLst>
      <p:ext uri="{BB962C8B-B14F-4D97-AF65-F5344CB8AC3E}">
        <p14:creationId xmlns:p14="http://schemas.microsoft.com/office/powerpoint/2010/main" val="2667996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エピローグ的スライドであり、</a:t>
            </a:r>
            <a:r>
              <a:rPr kumimoji="1" lang="en-US" altLang="ja-JP" dirty="0">
                <a:latin typeface="HGP創英角ｺﾞｼｯｸUB" panose="020B0900000000000000" pitchFamily="50" charset="-128"/>
                <a:ea typeface="HGP創英角ｺﾞｼｯｸUB" panose="020B0900000000000000" pitchFamily="50" charset="-128"/>
              </a:rPr>
              <a:t>10</a:t>
            </a:r>
            <a:r>
              <a:rPr kumimoji="1" lang="ja-JP" altLang="en-US" dirty="0">
                <a:latin typeface="HGP創英角ｺﾞｼｯｸUB" panose="020B0900000000000000" pitchFamily="50" charset="-128"/>
                <a:ea typeface="HGP創英角ｺﾞｼｯｸUB" panose="020B0900000000000000" pitchFamily="50" charset="-128"/>
              </a:rPr>
              <a:t>項目の標語的なものを紹介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本十訓は最近、全国的な農作業安全指導者養成の研修が行われたときに、作成された</a:t>
            </a:r>
            <a:r>
              <a:rPr kumimoji="1" lang="ja-JP" altLang="en-US"/>
              <a:t>もの。基本的</a:t>
            </a:r>
            <a:r>
              <a:rPr kumimoji="1" lang="ja-JP" altLang="en-US" dirty="0"/>
              <a:t>な対策を網羅しており、参考にしてほしい。</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12</a:t>
            </a:fld>
            <a:endParaRPr kumimoji="1" lang="ja-JP" altLang="en-US"/>
          </a:p>
        </p:txBody>
      </p:sp>
    </p:spTree>
    <p:extLst>
      <p:ext uri="{BB962C8B-B14F-4D97-AF65-F5344CB8AC3E}">
        <p14:creationId xmlns:p14="http://schemas.microsoft.com/office/powerpoint/2010/main" val="52334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a:xfrm>
            <a:off x="679451" y="4598504"/>
            <a:ext cx="5566879" cy="5328134"/>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　話の導入部分としてのスライド。</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２ページで述べる「他産業と比べて死亡率が高い」ということにつき、前置きとして強い印象を与えるような説明をする。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1</a:t>
            </a:fld>
            <a:endParaRPr kumimoji="1" lang="ja-JP" altLang="en-US"/>
          </a:p>
        </p:txBody>
      </p:sp>
    </p:spTree>
    <p:extLst>
      <p:ext uri="{BB962C8B-B14F-4D97-AF65-F5344CB8AC3E}">
        <p14:creationId xmlns:p14="http://schemas.microsoft.com/office/powerpoint/2010/main" val="79432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a:xfrm>
            <a:off x="679451" y="4598504"/>
            <a:ext cx="5566879" cy="5328134"/>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農水省事故調査データ</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農作業事故死亡者数の推移</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a:t>
            </a:r>
            <a:r>
              <a:rPr kumimoji="1" lang="en-US" altLang="ja-JP" dirty="0"/>
              <a:t>350</a:t>
            </a:r>
            <a:r>
              <a:rPr kumimoji="1" lang="ja-JP" altLang="en-US" dirty="0"/>
              <a:t>人程度で推移してきた死亡者数が近年減少しており、一見、好ましい傾向のように見えるが、</a:t>
            </a:r>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就業者</a:t>
            </a:r>
            <a:r>
              <a:rPr kumimoji="1" lang="en-US" altLang="ja-JP" dirty="0">
                <a:latin typeface="HGP創英角ｺﾞｼｯｸUB" panose="020B0900000000000000" pitchFamily="50" charset="-128"/>
                <a:ea typeface="HGP創英角ｺﾞｼｯｸUB" panose="020B0900000000000000" pitchFamily="50" charset="-128"/>
              </a:rPr>
              <a:t>10</a:t>
            </a:r>
            <a:r>
              <a:rPr kumimoji="1" lang="ja-JP" altLang="en-US" dirty="0">
                <a:latin typeface="HGP創英角ｺﾞｼｯｸUB" panose="020B0900000000000000" pitchFamily="50" charset="-128"/>
                <a:ea typeface="HGP創英角ｺﾞｼｯｸUB" panose="020B0900000000000000" pitchFamily="50" charset="-128"/>
              </a:rPr>
              <a:t>万人当たり死亡事故者数の推移</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死亡者数が減っているのは農業者の数が減っているからといえ、単位人口あたり死亡率は全産業中トップクラス。約</a:t>
            </a:r>
            <a:r>
              <a:rPr kumimoji="1" lang="en-US" altLang="ja-JP" dirty="0"/>
              <a:t>15</a:t>
            </a:r>
            <a:r>
              <a:rPr kumimoji="1" lang="ja-JP" altLang="en-US" dirty="0"/>
              <a:t>年前には建設業の方が高かったが、現在では農業が約</a:t>
            </a:r>
            <a:r>
              <a:rPr kumimoji="1" lang="en-US" altLang="ja-JP" dirty="0"/>
              <a:t>2</a:t>
            </a:r>
            <a:r>
              <a:rPr kumimoji="1" lang="ja-JP" altLang="en-US" dirty="0"/>
              <a:t>倍。全産業平均と比べると</a:t>
            </a:r>
            <a:r>
              <a:rPr kumimoji="1" lang="en-US" altLang="ja-JP" dirty="0"/>
              <a:t>10</a:t>
            </a:r>
            <a:r>
              <a:rPr kumimoji="1" lang="ja-JP" altLang="en-US" dirty="0"/>
              <a:t>倍にも達している。</a:t>
            </a:r>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死亡者における高齢者の割合</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a:t>
            </a:r>
            <a:r>
              <a:rPr lang="ja-JP" altLang="en-US" dirty="0"/>
              <a:t>農業全体が</a:t>
            </a:r>
            <a:r>
              <a:rPr kumimoji="1" lang="ja-JP" altLang="en-US" dirty="0"/>
              <a:t>高齢化しているが、事故死亡者はそれ以上に高齢化しており、</a:t>
            </a:r>
            <a:r>
              <a:rPr kumimoji="1" lang="en-US" altLang="ja-JP" dirty="0"/>
              <a:t>80</a:t>
            </a:r>
            <a:r>
              <a:rPr kumimoji="1" lang="ja-JP" altLang="en-US" dirty="0"/>
              <a:t>歳以上が</a:t>
            </a:r>
            <a:r>
              <a:rPr kumimoji="1" lang="en-US" altLang="ja-JP" dirty="0"/>
              <a:t>4</a:t>
            </a:r>
            <a:r>
              <a:rPr kumimoji="1" lang="ja-JP" altLang="en-US" dirty="0"/>
              <a:t>～</a:t>
            </a:r>
            <a:r>
              <a:rPr kumimoji="1" lang="en-US" altLang="ja-JP" dirty="0"/>
              <a:t>5</a:t>
            </a:r>
            <a:r>
              <a:rPr kumimoji="1" lang="ja-JP" altLang="en-US" dirty="0"/>
              <a:t>割を占めている。難しいことではあるが、特に高齢者対策を進める必要。</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2</a:t>
            </a:fld>
            <a:endParaRPr kumimoji="1" lang="ja-JP" altLang="en-US"/>
          </a:p>
        </p:txBody>
      </p:sp>
    </p:spTree>
    <p:extLst>
      <p:ext uri="{BB962C8B-B14F-4D97-AF65-F5344CB8AC3E}">
        <p14:creationId xmlns:p14="http://schemas.microsoft.com/office/powerpoint/2010/main" val="124127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a:xfrm>
            <a:off x="679451" y="4598504"/>
            <a:ext cx="5566879" cy="5210514"/>
          </a:xfrm>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県別のデータ</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例</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latin typeface="HGP創英角ｺﾞｼｯｸUB" panose="020B0900000000000000" pitchFamily="50" charset="-128"/>
                <a:ea typeface="HGP創英角ｺﾞｼｯｸUB" panose="020B0900000000000000" pitchFamily="50" charset="-128"/>
              </a:rPr>
              <a:t>　研修受講者の興味を引くには、なるべく身近な話題の方が好ましい。ここでは</a:t>
            </a:r>
            <a:r>
              <a:rPr kumimoji="1" lang="en-US" altLang="ja-JP" dirty="0">
                <a:latin typeface="HGP創英角ｺﾞｼｯｸUB" panose="020B0900000000000000" pitchFamily="50" charset="-128"/>
                <a:ea typeface="HGP創英角ｺﾞｼｯｸUB" panose="020B0900000000000000" pitchFamily="50" charset="-128"/>
              </a:rPr>
              <a:t>2</a:t>
            </a:r>
            <a:r>
              <a:rPr kumimoji="1" lang="ja-JP" altLang="en-US" dirty="0">
                <a:latin typeface="HGP創英角ｺﾞｼｯｸUB" panose="020B0900000000000000" pitchFamily="50" charset="-128"/>
                <a:ea typeface="HGP創英角ｺﾞｼｯｸUB" panose="020B0900000000000000" pitchFamily="50" charset="-128"/>
              </a:rPr>
              <a:t>・</a:t>
            </a:r>
            <a:r>
              <a:rPr kumimoji="1" lang="en-US" altLang="ja-JP" dirty="0">
                <a:latin typeface="HGP創英角ｺﾞｼｯｸUB" panose="020B0900000000000000" pitchFamily="50" charset="-128"/>
                <a:ea typeface="HGP創英角ｺﾞｼｯｸUB" panose="020B0900000000000000" pitchFamily="50" charset="-128"/>
              </a:rPr>
              <a:t>3</a:t>
            </a:r>
            <a:r>
              <a:rPr kumimoji="1" lang="ja-JP" altLang="en-US" dirty="0">
                <a:latin typeface="HGP創英角ｺﾞｼｯｸUB" panose="020B0900000000000000" pitchFamily="50" charset="-128"/>
                <a:ea typeface="HGP創英角ｺﾞｼｯｸUB" panose="020B0900000000000000" pitchFamily="50" charset="-128"/>
              </a:rPr>
              <a:t>ページの農林水産省事故調査が県別数字も公表されているので、例として宮城県の数字を用いて作成したが、例えば市町村データなどさらに身近なものがあれば紹介する。（</a:t>
            </a:r>
            <a:r>
              <a:rPr kumimoji="1" lang="en-US" altLang="ja-JP" dirty="0">
                <a:latin typeface="HGP創英角ｺﾞｼｯｸUB" panose="020B0900000000000000" pitchFamily="50" charset="-128"/>
                <a:ea typeface="HGP創英角ｺﾞｼｯｸUB" panose="020B0900000000000000" pitchFamily="50" charset="-128"/>
              </a:rPr>
              <a:t>10</a:t>
            </a:r>
            <a:r>
              <a:rPr kumimoji="1" lang="ja-JP" altLang="en-US" dirty="0">
                <a:latin typeface="HGP創英角ｺﾞｼｯｸUB" panose="020B0900000000000000" pitchFamily="50" charset="-128"/>
                <a:ea typeface="HGP創英角ｺﾞｼｯｸUB" panose="020B0900000000000000" pitchFamily="50" charset="-128"/>
              </a:rPr>
              <a:t>ページ以降の事故事例なども、近傍のものがあればその方が望ましい。）</a:t>
            </a:r>
            <a:endParaRPr kumimoji="1" lang="en-US" altLang="ja-JP" dirty="0">
              <a:latin typeface="HGP創英角ｺﾞｼｯｸUB" panose="020B0900000000000000" pitchFamily="50" charset="-128"/>
              <a:ea typeface="HGP創英角ｺﾞｼｯｸUB" panose="020B0900000000000000" pitchFamily="50" charset="-128"/>
            </a:endParaRPr>
          </a:p>
          <a:p>
            <a:r>
              <a:rPr lang="ja-JP" altLang="en-US" sz="500" dirty="0">
                <a:latin typeface="HGP創英角ｺﾞｼｯｸUB" panose="020B0900000000000000" pitchFamily="50" charset="-128"/>
                <a:ea typeface="HGP創英角ｺﾞｼｯｸUB" panose="020B0900000000000000" pitchFamily="50" charset="-128"/>
              </a:rPr>
              <a:t>　</a:t>
            </a:r>
            <a:endParaRPr lang="en-US" altLang="ja-JP" sz="500" dirty="0">
              <a:latin typeface="HGP創英角ｺﾞｼｯｸUB" panose="020B0900000000000000" pitchFamily="50" charset="-128"/>
              <a:ea typeface="HGP創英角ｺﾞｼｯｸUB" panose="020B0900000000000000" pitchFamily="50" charset="-128"/>
            </a:endParaRPr>
          </a:p>
          <a:p>
            <a:r>
              <a:rPr lang="en-US" altLang="ja-JP" sz="900" dirty="0">
                <a:latin typeface="HGP創英角ｺﾞｼｯｸUB" panose="020B0900000000000000" pitchFamily="50" charset="-128"/>
                <a:ea typeface="HGP創英角ｺﾞｼｯｸUB" panose="020B0900000000000000" pitchFamily="50" charset="-128"/>
              </a:rPr>
              <a:t>※</a:t>
            </a:r>
            <a:r>
              <a:rPr lang="ja-JP" altLang="en-US" sz="900" dirty="0">
                <a:latin typeface="HGP創英角ｺﾞｼｯｸUB" panose="020B0900000000000000" pitchFamily="50" charset="-128"/>
                <a:ea typeface="HGP創英角ｺﾞｼｯｸUB" panose="020B0900000000000000" pitchFamily="50" charset="-128"/>
              </a:rPr>
              <a:t>本例（宮城県の例）のデータの所在先</a:t>
            </a:r>
            <a:endParaRPr lang="en-US" altLang="ja-JP" sz="900" dirty="0">
              <a:latin typeface="HGP創英角ｺﾞｼｯｸUB" panose="020B0900000000000000" pitchFamily="50" charset="-128"/>
              <a:ea typeface="HGP創英角ｺﾞｼｯｸUB" panose="020B0900000000000000" pitchFamily="50" charset="-128"/>
            </a:endParaRPr>
          </a:p>
          <a:p>
            <a:r>
              <a:rPr lang="en-US" altLang="ja-JP" sz="900" dirty="0">
                <a:latin typeface="HGP創英角ｺﾞｼｯｸUB" panose="020B0900000000000000" pitchFamily="50" charset="-128"/>
                <a:ea typeface="HGP創英角ｺﾞｼｯｸUB" panose="020B0900000000000000" pitchFamily="50" charset="-128"/>
              </a:rPr>
              <a:t>(1)</a:t>
            </a:r>
            <a:r>
              <a:rPr lang="ja-JP" altLang="en-US" sz="900" dirty="0">
                <a:latin typeface="HGP創英角ｺﾞｼｯｸUB" panose="020B0900000000000000" pitchFamily="50" charset="-128"/>
                <a:ea typeface="HGP創英角ｺﾞｼｯｸUB" panose="020B0900000000000000" pitchFamily="50" charset="-128"/>
              </a:rPr>
              <a:t>死亡者数データ</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　農林水産省農作業死亡事故調査（令和３年）</a:t>
            </a:r>
          </a:p>
          <a:p>
            <a:r>
              <a:rPr lang="en-US" altLang="ja-JP" sz="900" dirty="0">
                <a:latin typeface="HGP創英角ｺﾞｼｯｸUB" panose="020B0900000000000000" pitchFamily="50" charset="-128"/>
                <a:ea typeface="HGP創英角ｺﾞｼｯｸUB" panose="020B0900000000000000" pitchFamily="50" charset="-128"/>
                <a:hlinkClick r:id="rId3"/>
              </a:rPr>
              <a:t>https://www.maff.go.jp/j/seisan/sien/sizai/s_kikaika/anzen/attach/pdf/index-111.pdf</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500" dirty="0">
                <a:latin typeface="HGP創英角ｺﾞｼｯｸUB" panose="020B0900000000000000" pitchFamily="50" charset="-128"/>
                <a:ea typeface="HGP創英角ｺﾞｼｯｸUB" panose="020B0900000000000000" pitchFamily="50" charset="-128"/>
              </a:rPr>
              <a:t>　</a:t>
            </a:r>
          </a:p>
          <a:p>
            <a:r>
              <a:rPr lang="en-US" altLang="ja-JP" sz="900" dirty="0">
                <a:latin typeface="HGP創英角ｺﾞｼｯｸUB" panose="020B0900000000000000" pitchFamily="50" charset="-128"/>
                <a:ea typeface="HGP創英角ｺﾞｼｯｸUB" panose="020B0900000000000000" pitchFamily="50" charset="-128"/>
              </a:rPr>
              <a:t>(2)</a:t>
            </a:r>
            <a:r>
              <a:rPr lang="ja-JP" altLang="en-US" sz="900" dirty="0">
                <a:latin typeface="HGP創英角ｺﾞｼｯｸUB" panose="020B0900000000000000" pitchFamily="50" charset="-128"/>
                <a:ea typeface="HGP創英角ｺﾞｼｯｸUB" panose="020B0900000000000000" pitchFamily="50" charset="-128"/>
              </a:rPr>
              <a:t>就業者数データ</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　①令和２年（センサス年）</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　 ２０２０年農林業センサス 第１巻 都道府県別統計書（宮城県）</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　　３　農業経営体（個人経営体）</a:t>
            </a:r>
            <a:endParaRPr lang="en-US" altLang="ja-JP" sz="900" dirty="0">
              <a:latin typeface="HGP創英角ｺﾞｼｯｸUB" panose="020B0900000000000000" pitchFamily="50" charset="-128"/>
              <a:ea typeface="HGP創英角ｺﾞｼｯｸUB" panose="020B0900000000000000" pitchFamily="50" charset="-128"/>
            </a:endParaRPr>
          </a:p>
          <a:p>
            <a:r>
              <a:rPr lang="ja-JP" altLang="en-US" sz="900" dirty="0">
                <a:latin typeface="HGP創英角ｺﾞｼｯｸUB" panose="020B0900000000000000" pitchFamily="50" charset="-128"/>
                <a:ea typeface="HGP創英角ｺﾞｼｯｸUB" panose="020B0900000000000000" pitchFamily="50" charset="-128"/>
              </a:rPr>
              <a:t>　　４　自営農業従事日数階層別の農業従事者数（自営農業に従事した世帯員数）</a:t>
            </a:r>
            <a:endParaRPr lang="en-US" altLang="ja-JP" sz="900" dirty="0">
              <a:latin typeface="HGP創英角ｺﾞｼｯｸUB" panose="020B0900000000000000" pitchFamily="50" charset="-128"/>
              <a:ea typeface="HGP創英角ｺﾞｼｯｸUB" panose="020B0900000000000000" pitchFamily="50" charset="-128"/>
            </a:endParaRPr>
          </a:p>
          <a:p>
            <a:r>
              <a:rPr lang="en-US" altLang="ja-JP" sz="700" dirty="0">
                <a:latin typeface="HGP創英角ｺﾞｼｯｸUB" panose="020B0900000000000000" pitchFamily="50" charset="-128"/>
                <a:ea typeface="HGP創英角ｺﾞｼｯｸUB" panose="020B0900000000000000" pitchFamily="50" charset="-128"/>
                <a:hlinkClick r:id="rId4"/>
              </a:rPr>
              <a:t>https://www.e-stat.go.jp/stat-search/files?page=1&amp;layout=datalist&amp;toukei=00500209&amp;tstat=000001032920&amp;cycle=7&amp;tclass1=000001147146&amp;tclass2=000001155386&amp;tclass3=000001161026&amp;stat_infid=000032150581&amp;cycle_facet=tclass1%3Atclass2&amp;tclass4val=0</a:t>
            </a:r>
            <a:endParaRPr lang="en-US" altLang="ja-JP" sz="700" dirty="0">
              <a:latin typeface="HGP創英角ｺﾞｼｯｸUB" panose="020B0900000000000000" pitchFamily="50" charset="-128"/>
              <a:ea typeface="HGP創英角ｺﾞｼｯｸUB" panose="020B0900000000000000" pitchFamily="50" charset="-128"/>
            </a:endParaRPr>
          </a:p>
          <a:p>
            <a:r>
              <a:rPr lang="ja-JP" altLang="en-US" sz="300" dirty="0">
                <a:latin typeface="HGP創英角ｺﾞｼｯｸUB" panose="020B0900000000000000" pitchFamily="50" charset="-128"/>
                <a:ea typeface="HGP創英角ｺﾞｼｯｸUB" panose="020B0900000000000000" pitchFamily="50" charset="-128"/>
              </a:rPr>
              <a:t>　</a:t>
            </a:r>
            <a:endParaRPr lang="en-US" altLang="ja-JP" sz="300" dirty="0">
              <a:latin typeface="HGP創英角ｺﾞｼｯｸUB" panose="020B0900000000000000" pitchFamily="50" charset="-128"/>
              <a:ea typeface="HGP創英角ｺﾞｼｯｸUB" panose="020B0900000000000000" pitchFamily="50" charset="-128"/>
            </a:endParaRPr>
          </a:p>
          <a:p>
            <a:r>
              <a:rPr lang="ja-JP" altLang="en-US" sz="300" dirty="0">
                <a:latin typeface="HGP創英角ｺﾞｼｯｸUB" panose="020B0900000000000000" pitchFamily="50" charset="-128"/>
                <a:ea typeface="HGP創英角ｺﾞｼｯｸUB" panose="020B0900000000000000" pitchFamily="50" charset="-128"/>
              </a:rPr>
              <a:t>　</a:t>
            </a:r>
            <a:endParaRPr lang="en-US" altLang="ja-JP" sz="300" dirty="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latin typeface="HGP創英角ｺﾞｼｯｸUB" panose="020B0900000000000000" pitchFamily="50" charset="-128"/>
                <a:ea typeface="HGP創英角ｺﾞｼｯｸUB" panose="020B0900000000000000" pitchFamily="50" charset="-128"/>
              </a:rPr>
              <a:t>【</a:t>
            </a:r>
            <a:r>
              <a:rPr lang="ja-JP" altLang="en-US" sz="900" dirty="0">
                <a:latin typeface="HGP創英角ｺﾞｼｯｸUB" panose="020B0900000000000000" pitchFamily="50" charset="-128"/>
                <a:ea typeface="HGP創英角ｺﾞｼｯｸUB" panose="020B0900000000000000" pitchFamily="50" charset="-128"/>
              </a:rPr>
              <a:t>参考</a:t>
            </a:r>
            <a:r>
              <a:rPr lang="en-US" altLang="ja-JP" sz="900" dirty="0">
                <a:latin typeface="HGP創英角ｺﾞｼｯｸUB" panose="020B0900000000000000" pitchFamily="50" charset="-128"/>
                <a:ea typeface="HGP創英角ｺﾞｼｯｸUB" panose="020B0900000000000000" pitchFamily="50" charset="-128"/>
              </a:rPr>
              <a:t>】</a:t>
            </a:r>
            <a:r>
              <a:rPr lang="ja-JP" altLang="en-US" sz="900" dirty="0">
                <a:latin typeface="HGP創英角ｺﾞｼｯｸUB" panose="020B0900000000000000" pitchFamily="50" charset="-128"/>
                <a:ea typeface="HGP創英角ｺﾞｼｯｸUB" panose="020B0900000000000000" pitchFamily="50" charset="-128"/>
              </a:rPr>
              <a:t>「農林業センサス」とは、農林水産省が５年毎に実施する農林業に関する悉皆調査で、西暦の５で割り切れる年に実施される。それ以外の年の就業者数データは「農業構造動態調査」のなかで集計される。</a:t>
            </a:r>
            <a:endPar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②令和３年（非センサス年）</a:t>
            </a:r>
            <a:endPar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令和３年農業構造動態調査結果</a:t>
            </a:r>
            <a:endPar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２－２　都道府県別　農業経営体（個人経営体）</a:t>
            </a:r>
            <a:endPar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ケ　年齢階層別農業従事者数［当該</a:t>
            </a:r>
            <a:r>
              <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EXCEL</a:t>
            </a:r>
            <a:r>
              <a:rPr kumimoji="1" lang="ja-JP" altLang="en-US"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データをダウンロードし、「男女計」の「計」欄にある人数を用いる］</a:t>
            </a:r>
            <a:endParaRPr kumimoji="1" lang="en-US" altLang="ja-JP" sz="9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hlinkClick r:id="rId5"/>
              </a:rPr>
              <a:t>https://www.e-stat.go.jp/stat-search/files?page=1&amp;layout=datalist&amp;toukei=00500211&amp;tstat=000001015214&amp;cycle=7&amp;year=20210&amp;month=0&amp;tclass1=000001019791&amp;tclass2=000001164006&amp;tclass3val=0</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t>
            </a:r>
            <a:endParaRPr kumimoji="1" lang="en-US" altLang="ja-JP" sz="3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r>
              <a:rPr kumimoji="1" lang="en-US" altLang="ja-JP" sz="900" dirty="0">
                <a:latin typeface="HGP創英角ｺﾞｼｯｸUB" panose="020B0900000000000000" pitchFamily="50" charset="-128"/>
                <a:ea typeface="HGP創英角ｺﾞｼｯｸUB" panose="020B0900000000000000" pitchFamily="50" charset="-128"/>
              </a:rPr>
              <a:t>【</a:t>
            </a:r>
            <a:r>
              <a:rPr kumimoji="1" lang="ja-JP" altLang="en-US" sz="900" dirty="0">
                <a:latin typeface="HGP創英角ｺﾞｼｯｸUB" panose="020B0900000000000000" pitchFamily="50" charset="-128"/>
                <a:ea typeface="HGP創英角ｺﾞｼｯｸUB" panose="020B0900000000000000" pitchFamily="50" charset="-128"/>
              </a:rPr>
              <a:t>参考</a:t>
            </a:r>
            <a:r>
              <a:rPr kumimoji="1" lang="en-US" altLang="ja-JP" sz="900" dirty="0">
                <a:latin typeface="HGP創英角ｺﾞｼｯｸUB" panose="020B0900000000000000" pitchFamily="50" charset="-128"/>
                <a:ea typeface="HGP創英角ｺﾞｼｯｸUB" panose="020B0900000000000000" pitchFamily="50" charset="-128"/>
              </a:rPr>
              <a:t>】</a:t>
            </a:r>
            <a:r>
              <a:rPr kumimoji="1" lang="ja-JP" altLang="en-US" sz="900" dirty="0">
                <a:latin typeface="HGP創英角ｺﾞｼｯｸUB" panose="020B0900000000000000" pitchFamily="50" charset="-128"/>
                <a:ea typeface="HGP創英角ｺﾞｼｯｸUB" panose="020B0900000000000000" pitchFamily="50" charset="-128"/>
              </a:rPr>
              <a:t>上記</a:t>
            </a:r>
            <a:r>
              <a:rPr kumimoji="1" lang="en-US" altLang="ja-JP" sz="900" dirty="0">
                <a:latin typeface="HGP創英角ｺﾞｼｯｸUB" panose="020B0900000000000000" pitchFamily="50" charset="-128"/>
                <a:ea typeface="HGP創英角ｺﾞｼｯｸUB" panose="020B0900000000000000" pitchFamily="50" charset="-128"/>
              </a:rPr>
              <a:t>URL</a:t>
            </a:r>
            <a:r>
              <a:rPr kumimoji="1" lang="ja-JP" altLang="en-US" sz="900" dirty="0">
                <a:latin typeface="HGP創英角ｺﾞｼｯｸUB" panose="020B0900000000000000" pitchFamily="50" charset="-128"/>
                <a:ea typeface="HGP創英角ｺﾞｼｯｸUB" panose="020B0900000000000000" pitchFamily="50" charset="-128"/>
              </a:rPr>
              <a:t>は令和３年のもの。各年を調べるには下記</a:t>
            </a:r>
            <a:r>
              <a:rPr kumimoji="1" lang="en-US" altLang="ja-JP" sz="900" dirty="0">
                <a:latin typeface="HGP創英角ｺﾞｼｯｸUB" panose="020B0900000000000000" pitchFamily="50" charset="-128"/>
                <a:ea typeface="HGP創英角ｺﾞｼｯｸUB" panose="020B0900000000000000" pitchFamily="50" charset="-128"/>
              </a:rPr>
              <a:t>URL</a:t>
            </a:r>
            <a:r>
              <a:rPr kumimoji="1" lang="ja-JP" altLang="en-US" sz="900" dirty="0">
                <a:latin typeface="HGP創英角ｺﾞｼｯｸUB" panose="020B0900000000000000" pitchFamily="50" charset="-128"/>
                <a:ea typeface="HGP創英角ｺﾞｼｯｸUB" panose="020B0900000000000000" pitchFamily="50" charset="-128"/>
              </a:rPr>
              <a:t>からそれぞれの年次をクリックする。</a:t>
            </a:r>
            <a:endParaRPr kumimoji="1" lang="en-US" altLang="ja-JP" sz="900" dirty="0">
              <a:latin typeface="HGP創英角ｺﾞｼｯｸUB" panose="020B0900000000000000" pitchFamily="50" charset="-128"/>
              <a:ea typeface="HGP創英角ｺﾞｼｯｸUB" panose="020B0900000000000000" pitchFamily="50" charset="-128"/>
            </a:endParaRPr>
          </a:p>
          <a:p>
            <a:r>
              <a:rPr kumimoji="1" lang="en-US" altLang="ja-JP" sz="700" dirty="0">
                <a:latin typeface="HGP創英角ｺﾞｼｯｸUB" panose="020B0900000000000000" pitchFamily="50" charset="-128"/>
                <a:ea typeface="HGP創英角ｺﾞｼｯｸUB" panose="020B0900000000000000" pitchFamily="50" charset="-128"/>
                <a:hlinkClick r:id="rId6"/>
              </a:rPr>
              <a:t>https://www.maff.go.jp/j/tokei/kouhyou/noukou/index.html</a:t>
            </a:r>
            <a:endParaRPr kumimoji="1" lang="en-US" altLang="ja-JP" sz="700" dirty="0">
              <a:latin typeface="HGP創英角ｺﾞｼｯｸUB" panose="020B0900000000000000" pitchFamily="50" charset="-128"/>
              <a:ea typeface="HGP創英角ｺﾞｼｯｸUB" panose="020B0900000000000000" pitchFamily="50" charset="-128"/>
            </a:endParaRPr>
          </a:p>
          <a:p>
            <a:r>
              <a:rPr kumimoji="1" lang="ja-JP" altLang="en-US" sz="800" dirty="0">
                <a:latin typeface="HGP創英角ｺﾞｼｯｸUB" panose="020B0900000000000000" pitchFamily="50" charset="-128"/>
                <a:ea typeface="HGP創英角ｺﾞｼｯｸUB" panose="020B0900000000000000" pitchFamily="50" charset="-128"/>
              </a:rPr>
              <a:t>　</a:t>
            </a:r>
            <a:endParaRPr kumimoji="1" lang="en-US" altLang="ja-JP" sz="800"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3</a:t>
            </a:fld>
            <a:endParaRPr kumimoji="1" lang="ja-JP" altLang="en-US"/>
          </a:p>
        </p:txBody>
      </p:sp>
    </p:spTree>
    <p:extLst>
      <p:ext uri="{BB962C8B-B14F-4D97-AF65-F5344CB8AC3E}">
        <p14:creationId xmlns:p14="http://schemas.microsoft.com/office/powerpoint/2010/main" val="237754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事故は人のミス以外にも</a:t>
            </a:r>
            <a:r>
              <a:rPr kumimoji="1" lang="en-US" altLang="ja-JP" dirty="0">
                <a:latin typeface="HGP創英角ｺﾞｼｯｸUB" panose="020B0900000000000000" pitchFamily="50" charset="-128"/>
                <a:ea typeface="HGP創英角ｺﾞｼｯｸUB" panose="020B0900000000000000" pitchFamily="50" charset="-128"/>
              </a:rPr>
              <a:t>3</a:t>
            </a:r>
            <a:r>
              <a:rPr kumimoji="1" lang="ja-JP" altLang="en-US" dirty="0">
                <a:latin typeface="HGP創英角ｺﾞｼｯｸUB" panose="020B0900000000000000" pitchFamily="50" charset="-128"/>
                <a:ea typeface="HGP創英角ｺﾞｼｯｸUB" panose="020B0900000000000000" pitchFamily="50" charset="-128"/>
              </a:rPr>
              <a:t>つの要因あり</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p>
          <a:p>
            <a:r>
              <a:rPr kumimoji="1" lang="ja-JP" altLang="en-US" dirty="0"/>
              <a:t>　事故の主要因を</a:t>
            </a:r>
            <a:r>
              <a:rPr kumimoji="1" lang="en-US" altLang="ja-JP" dirty="0"/>
              <a:t>4</a:t>
            </a:r>
            <a:r>
              <a:rPr kumimoji="1" lang="ja-JP" altLang="en-US" dirty="0"/>
              <a:t>つに大別すると、赤字で示した</a:t>
            </a:r>
            <a:r>
              <a:rPr kumimoji="1" lang="en-US" altLang="ja-JP" dirty="0"/>
              <a:t>3</a:t>
            </a:r>
            <a:r>
              <a:rPr kumimoji="1" lang="ja-JP" altLang="en-US" dirty="0"/>
              <a:t>つまでは「ついうっかり」してしまうことではなく、事前に対策ができる要因である。</a:t>
            </a:r>
            <a:endParaRPr kumimoji="1"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機械や器具に関わること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左上のフレームの装備されていないトラクターを用いている図のようなこと（悪い例）</a:t>
            </a:r>
            <a:endParaRPr kumimoji="1" lang="en-US" altLang="ja-JP" dirty="0"/>
          </a:p>
          <a:p>
            <a:r>
              <a:rPr kumimoji="1" lang="ja-JP" altLang="en-US" dirty="0"/>
              <a:t>　農業機械自体の安全性に問題があるかどうかとの観点</a:t>
            </a: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事故現場の環境に関わること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左下の急傾斜で段差のある進入路の図のようなこと（悪い例）</a:t>
            </a:r>
            <a:endParaRPr kumimoji="1" lang="en-US" altLang="ja-JP" dirty="0"/>
          </a:p>
          <a:p>
            <a:pPr defTabSz="914326">
              <a:defRPr/>
            </a:pPr>
            <a:r>
              <a:rPr kumimoji="1" lang="ja-JP" altLang="en-US" dirty="0"/>
              <a:t>　このほか、例えば農道が雑草繁茂により見通しが悪い、刈払い作業をするところのゴミを除去していないなど機械作業をする周囲の状態に関する観点</a:t>
            </a: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作業・管理に関わること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右側の不安全な服装をしている図のようなこと（悪い例）</a:t>
            </a:r>
            <a:endParaRPr kumimoji="1" lang="en-US" altLang="ja-JP" dirty="0"/>
          </a:p>
          <a:p>
            <a:pPr defTabSz="914326">
              <a:defRPr/>
            </a:pPr>
            <a:r>
              <a:rPr lang="ja-JP" altLang="en-US" dirty="0"/>
              <a:t>　このほか、例えば作業計画が詰め込み過ぎで無理がある、行き場所を誰にも告げずに一人で機械作業をするなど作業そのものの実施方法に関する観点</a:t>
            </a:r>
            <a:endParaRPr kumimoji="1" lang="en-US" altLang="ja-JP" dirty="0"/>
          </a:p>
          <a:p>
            <a:pPr defTabSz="914326">
              <a:defRPr/>
            </a:pPr>
            <a:endParaRPr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4</a:t>
            </a:fld>
            <a:endParaRPr kumimoji="1" lang="ja-JP" altLang="en-US"/>
          </a:p>
        </p:txBody>
      </p:sp>
    </p:spTree>
    <p:extLst>
      <p:ext uri="{BB962C8B-B14F-4D97-AF65-F5344CB8AC3E}">
        <p14:creationId xmlns:p14="http://schemas.microsoft.com/office/powerpoint/2010/main" val="124044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a:latin typeface="HGP創英角ｺﾞｼｯｸUB" panose="020B0900000000000000" pitchFamily="50" charset="-128"/>
                <a:ea typeface="HGP創英角ｺﾞｼｯｸUB" panose="020B0900000000000000" pitchFamily="50" charset="-128"/>
              </a:rPr>
              <a:t>実際の事故事例を、前ページの</a:t>
            </a:r>
            <a:r>
              <a:rPr kumimoji="1" lang="en-US" altLang="ja-JP" dirty="0">
                <a:latin typeface="HGP創英角ｺﾞｼｯｸUB" panose="020B0900000000000000" pitchFamily="50" charset="-128"/>
                <a:ea typeface="HGP創英角ｺﾞｼｯｸUB" panose="020B0900000000000000" pitchFamily="50" charset="-128"/>
              </a:rPr>
              <a:t>4</a:t>
            </a:r>
            <a:r>
              <a:rPr kumimoji="1" lang="ja-JP" altLang="en-US" dirty="0">
                <a:latin typeface="HGP創英角ｺﾞｼｯｸUB" panose="020B0900000000000000" pitchFamily="50" charset="-128"/>
                <a:ea typeface="HGP創英角ｺﾞｼｯｸUB" panose="020B0900000000000000" pitchFamily="50" charset="-128"/>
              </a:rPr>
              <a:t>つの要因に基づき分析（本スライドから計</a:t>
            </a:r>
            <a:r>
              <a:rPr kumimoji="1" lang="en-US" altLang="ja-JP" dirty="0">
                <a:latin typeface="HGP創英角ｺﾞｼｯｸUB" panose="020B0900000000000000" pitchFamily="50" charset="-128"/>
                <a:ea typeface="HGP創英角ｺﾞｼｯｸUB" panose="020B0900000000000000" pitchFamily="50" charset="-128"/>
              </a:rPr>
              <a:t>3</a:t>
            </a:r>
            <a:r>
              <a:rPr kumimoji="1" lang="ja-JP" altLang="en-US" dirty="0">
                <a:latin typeface="HGP創英角ｺﾞｼｯｸUB" panose="020B0900000000000000" pitchFamily="50" charset="-128"/>
                <a:ea typeface="HGP創英角ｺﾞｼｯｸUB" panose="020B0900000000000000" pitchFamily="50" charset="-128"/>
              </a:rPr>
              <a:t>ページにわたる）</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t>　ひとりでトラクターを運行していて水田に転落し、本体の下敷きで動けなくなって田が湛水状態であったことから溺死した例。</a:t>
            </a:r>
            <a:endParaRPr kumimoji="1" lang="en-US" altLang="ja-JP" dirty="0"/>
          </a:p>
          <a:p>
            <a:endParaRPr kumimoji="1" lang="en-US" altLang="ja-JP" dirty="0"/>
          </a:p>
          <a:p>
            <a:r>
              <a:rPr kumimoji="1" lang="ja-JP" altLang="en-US" dirty="0"/>
              <a:t>　一見するとどこにでもあるような農道で、危険な箇所には見えない。道幅は結構広い上、他車とのすれ違いがあった訳でもない。なぜ転落したかは本人が亡くなっているので不明。</a:t>
            </a:r>
            <a:endParaRPr kumimoji="1" lang="en-US" altLang="ja-JP" dirty="0"/>
          </a:p>
          <a:p>
            <a:r>
              <a:rPr kumimoji="1" lang="ja-JP" altLang="en-US" dirty="0"/>
              <a:t>　ただし、右の写真で分かるように大きな問題があり、安全フレームを倒したまま運行していた。フレームをきちんと立て、シートベルトをしていれば、まず溺死をすることはなかったと推定される。</a:t>
            </a:r>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endParaRPr lang="en-US" altLang="ja-JP" dirty="0"/>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en-US" altLang="ja-JP"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5</a:t>
            </a:fld>
            <a:endParaRPr kumimoji="1" lang="ja-JP" altLang="en-US"/>
          </a:p>
        </p:txBody>
      </p:sp>
    </p:spTree>
    <p:extLst>
      <p:ext uri="{BB962C8B-B14F-4D97-AF65-F5344CB8AC3E}">
        <p14:creationId xmlns:p14="http://schemas.microsoft.com/office/powerpoint/2010/main" val="256970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この事例を７ページの４つの要因に基づき分析</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が悪かった点、○は良かった点</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赤字の（発生前）と青字の（発生時）に分けて表記しているが、これから分かるとおり、（発生前）の</a:t>
            </a: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に関しては「ついうっかり」起こしてしまったことではなく、事前の対策を講ずることができるものである。</a:t>
            </a:r>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6</a:t>
            </a:fld>
            <a:endParaRPr kumimoji="1" lang="ja-JP" altLang="en-US"/>
          </a:p>
        </p:txBody>
      </p:sp>
    </p:spTree>
    <p:extLst>
      <p:ext uri="{BB962C8B-B14F-4D97-AF65-F5344CB8AC3E}">
        <p14:creationId xmlns:p14="http://schemas.microsoft.com/office/powerpoint/2010/main" val="2815750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a:latin typeface="HGP創英角ｺﾞｼｯｸUB" panose="020B0900000000000000" pitchFamily="50" charset="-128"/>
                <a:ea typeface="HGP創英角ｺﾞｼｯｸUB" panose="020B0900000000000000" pitchFamily="50" charset="-128"/>
              </a:rPr>
              <a:t>前２ページから導き出される、それぞれの対策</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機械や器具に関わること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r>
              <a:rPr kumimoji="1" lang="ja-JP" altLang="en-US" dirty="0"/>
              <a:t>　安全フレームを倒したままにしていたのが、最大の問題。これを立てるのに、決して大した手間はかからない。</a:t>
            </a:r>
            <a:endParaRPr kumimoji="1"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事故現場の環境に関わること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研修受講などにより斜面の危険性や事故事例に関する知識をもってもらう。また現場の状況からしてガードレールまでは現実的ではないが、スライドに記述されているようにポールを立てるなどしていれば防げた可能性。</a:t>
            </a:r>
            <a:endParaRPr kumimoji="1"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lang="ja-JP" altLang="en-US" dirty="0">
                <a:latin typeface="HGP創英角ｺﾞｼｯｸUB" panose="020B0900000000000000" pitchFamily="50" charset="-128"/>
                <a:ea typeface="HGP創英角ｺﾞｼｯｸUB" panose="020B0900000000000000" pitchFamily="50" charset="-128"/>
              </a:rPr>
              <a:t>作業・管理に関わること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フレームを倒したまま運行することは、重大な危険行為であるということを本人はよく知らなかった可能性がある。正しい知識を伝える機会・仕組みを構築していくべき。</a:t>
            </a:r>
            <a:endParaRPr kumimoji="1"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人に関わること</a:t>
            </a:r>
            <a:r>
              <a:rPr kumimoji="1" lang="en-US" altLang="ja-JP" dirty="0">
                <a:latin typeface="HGP創英角ｺﾞｼｯｸUB" panose="020B0900000000000000" pitchFamily="50" charset="-128"/>
                <a:ea typeface="HGP創英角ｺﾞｼｯｸUB" panose="020B0900000000000000" pitchFamily="50" charset="-128"/>
              </a:rPr>
              <a:t>】</a:t>
            </a:r>
          </a:p>
          <a:p>
            <a:pPr defTabSz="914326">
              <a:defRPr/>
            </a:pPr>
            <a:r>
              <a:rPr kumimoji="1" lang="ja-JP" altLang="en-US" dirty="0"/>
              <a:t>　亡くなってしまっているので道路逸脱の理由は分からないが、つい気が緩んだ可能性。ただし前述のように、「だから気をつければ良かったのだ」では対策にならず、人は気が緩むこともあることを前提に対策をとっておく。</a:t>
            </a:r>
            <a:endParaRPr kumimoji="1" lang="en-US" altLang="ja-JP" dirty="0"/>
          </a:p>
          <a:p>
            <a:pPr defTabSz="914326">
              <a:defRPr/>
            </a:pPr>
            <a:endParaRPr lang="en-US" altLang="ja-JP" dirty="0"/>
          </a:p>
          <a:p>
            <a:pPr defTabSz="914326">
              <a:defRPr/>
            </a:pPr>
            <a:endParaRPr kumimoji="1" lang="en-US" altLang="ja-JP" dirty="0"/>
          </a:p>
          <a:p>
            <a:pPr defTabSz="914326">
              <a:defRPr/>
            </a:pPr>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7</a:t>
            </a:fld>
            <a:endParaRPr kumimoji="1" lang="ja-JP" altLang="en-US"/>
          </a:p>
        </p:txBody>
      </p:sp>
    </p:spTree>
    <p:extLst>
      <p:ext uri="{BB962C8B-B14F-4D97-AF65-F5344CB8AC3E}">
        <p14:creationId xmlns:p14="http://schemas.microsoft.com/office/powerpoint/2010/main" val="39399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220663"/>
            <a:ext cx="5564187" cy="4175125"/>
          </a:xfrm>
        </p:spPr>
      </p:sp>
      <p:sp>
        <p:nvSpPr>
          <p:cNvPr id="3" name="ノート プレースホルダー 2"/>
          <p:cNvSpPr>
            <a:spLocks noGrp="1"/>
          </p:cNvSpPr>
          <p:nvPr>
            <p:ph type="body" idx="1"/>
          </p:nvPr>
        </p:nvSpPr>
        <p:spPr/>
        <p:txBody>
          <a:bodyPr/>
          <a:lstStyle/>
          <a:p>
            <a:r>
              <a:rPr kumimoji="1" lang="ja-JP" altLang="en-US" dirty="0">
                <a:latin typeface="HGP創英角ｺﾞｼｯｸUB" panose="020B0900000000000000" pitchFamily="50" charset="-128"/>
                <a:ea typeface="HGP創英角ｺﾞｼｯｸUB" panose="020B0900000000000000" pitchFamily="50" charset="-128"/>
              </a:rPr>
              <a:t>トラクター作業の安全のためには、タイトルの３つが最大のポイント</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　「シートベルトをしていれば助かる可能性が８倍アップ」の根拠</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警察組織がもっている平</a:t>
            </a:r>
            <a:r>
              <a:rPr kumimoji="1" lang="en-US" altLang="ja-JP" dirty="0">
                <a:latin typeface="HGP創英角ｺﾞｼｯｸUB" panose="020B0900000000000000" pitchFamily="50" charset="-128"/>
                <a:ea typeface="HGP創英角ｺﾞｼｯｸUB" panose="020B0900000000000000" pitchFamily="50" charset="-128"/>
              </a:rPr>
              <a:t>17</a:t>
            </a:r>
            <a:r>
              <a:rPr kumimoji="1" lang="ja-JP" altLang="en-US" dirty="0">
                <a:latin typeface="HGP創英角ｺﾞｼｯｸUB" panose="020B0900000000000000" pitchFamily="50" charset="-128"/>
                <a:ea typeface="HGP創英角ｺﾞｼｯｸUB" panose="020B0900000000000000" pitchFamily="50" charset="-128"/>
              </a:rPr>
              <a:t>～令元（</a:t>
            </a:r>
            <a:r>
              <a:rPr kumimoji="1" lang="en-US" altLang="ja-JP" dirty="0">
                <a:latin typeface="HGP創英角ｺﾞｼｯｸUB" panose="020B0900000000000000" pitchFamily="50" charset="-128"/>
                <a:ea typeface="HGP創英角ｺﾞｼｯｸUB" panose="020B0900000000000000" pitchFamily="50" charset="-128"/>
              </a:rPr>
              <a:t>5</a:t>
            </a:r>
            <a:r>
              <a:rPr kumimoji="1" lang="ja-JP" altLang="en-US" dirty="0">
                <a:latin typeface="HGP創英角ｺﾞｼｯｸUB" panose="020B0900000000000000" pitchFamily="50" charset="-128"/>
                <a:ea typeface="HGP創英角ｺﾞｼｯｸUB" panose="020B0900000000000000" pitchFamily="50" charset="-128"/>
              </a:rPr>
              <a:t>年間）の道路上事故データについて、「農耕作業用特殊車」によるものの分類があり、「シートベルト装着の有無」についてもデータがあるのでそれを集計したもの。</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データによると、事故に際しシートベルト装着時の死亡率が</a:t>
            </a:r>
            <a:r>
              <a:rPr kumimoji="1" lang="en-US" altLang="ja-JP" dirty="0">
                <a:latin typeface="HGP創英角ｺﾞｼｯｸUB" panose="020B0900000000000000" pitchFamily="50" charset="-128"/>
                <a:ea typeface="HGP創英角ｺﾞｼｯｸUB" panose="020B0900000000000000" pitchFamily="50" charset="-128"/>
              </a:rPr>
              <a:t>3.2%</a:t>
            </a:r>
            <a:r>
              <a:rPr kumimoji="1" lang="ja-JP" altLang="en-US" dirty="0">
                <a:latin typeface="HGP創英角ｺﾞｼｯｸUB" panose="020B0900000000000000" pitchFamily="50" charset="-128"/>
                <a:ea typeface="HGP創英角ｺﾞｼｯｸUB" panose="020B0900000000000000" pitchFamily="50" charset="-128"/>
              </a:rPr>
              <a:t>、非装着時</a:t>
            </a:r>
            <a:r>
              <a:rPr kumimoji="1" lang="en-US" altLang="ja-JP" dirty="0">
                <a:latin typeface="HGP創英角ｺﾞｼｯｸUB" panose="020B0900000000000000" pitchFamily="50" charset="-128"/>
                <a:ea typeface="HGP創英角ｺﾞｼｯｸUB" panose="020B0900000000000000" pitchFamily="50" charset="-128"/>
              </a:rPr>
              <a:t>24.5%</a:t>
            </a:r>
            <a:r>
              <a:rPr kumimoji="1" lang="ja-JP" altLang="en-US" dirty="0">
                <a:latin typeface="HGP創英角ｺﾞｼｯｸUB" panose="020B0900000000000000" pitchFamily="50" charset="-128"/>
                <a:ea typeface="HGP創英角ｺﾞｼｯｸUB" panose="020B0900000000000000" pitchFamily="50" charset="-128"/>
              </a:rPr>
              <a:t>であり、これが「</a:t>
            </a:r>
            <a:r>
              <a:rPr kumimoji="1" lang="en-US" altLang="ja-JP" dirty="0">
                <a:latin typeface="HGP創英角ｺﾞｼｯｸUB" panose="020B0900000000000000" pitchFamily="50" charset="-128"/>
                <a:ea typeface="HGP創英角ｺﾞｼｯｸUB" panose="020B0900000000000000" pitchFamily="50" charset="-128"/>
              </a:rPr>
              <a:t>8</a:t>
            </a:r>
            <a:r>
              <a:rPr kumimoji="1" lang="ja-JP" altLang="en-US" dirty="0">
                <a:latin typeface="HGP創英角ｺﾞｼｯｸUB" panose="020B0900000000000000" pitchFamily="50" charset="-128"/>
                <a:ea typeface="HGP創英角ｺﾞｼｯｸUB" panose="020B0900000000000000" pitchFamily="50" charset="-128"/>
              </a:rPr>
              <a:t>倍」の根拠。</a:t>
            </a:r>
            <a:endParaRPr kumimoji="1"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endParaRPr lang="en-US" altLang="ja-JP" dirty="0">
              <a:latin typeface="HGP創英角ｺﾞｼｯｸUB" panose="020B0900000000000000" pitchFamily="50" charset="-128"/>
              <a:ea typeface="HGP創英角ｺﾞｼｯｸUB" panose="020B0900000000000000" pitchFamily="50" charset="-128"/>
            </a:endParaRPr>
          </a:p>
          <a:p>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en-US" altLang="ja-JP" dirty="0">
                <a:latin typeface="HGP創英角ｺﾞｼｯｸUB" panose="020B0900000000000000" pitchFamily="50" charset="-128"/>
                <a:ea typeface="HGP創英角ｺﾞｼｯｸUB" panose="020B0900000000000000" pitchFamily="50" charset="-128"/>
              </a:rPr>
              <a:t>【</a:t>
            </a:r>
            <a:r>
              <a:rPr kumimoji="1" lang="ja-JP" altLang="en-US" dirty="0">
                <a:latin typeface="HGP創英角ｺﾞｼｯｸUB" panose="020B0900000000000000" pitchFamily="50" charset="-128"/>
                <a:ea typeface="HGP創英角ｺﾞｼｯｸUB" panose="020B0900000000000000" pitchFamily="50" charset="-128"/>
              </a:rPr>
              <a:t>１５</a:t>
            </a:r>
            <a:r>
              <a:rPr kumimoji="1" lang="en-US" altLang="ja-JP" dirty="0">
                <a:latin typeface="HGP創英角ｺﾞｼｯｸUB" panose="020B0900000000000000" pitchFamily="50" charset="-128"/>
                <a:ea typeface="HGP創英角ｺﾞｼｯｸUB" panose="020B0900000000000000" pitchFamily="50" charset="-128"/>
              </a:rPr>
              <a:t>】</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fld id="{2A4E37F7-8DC7-47D8-A3A2-0E2D3C293678}" type="slidenum">
              <a:rPr kumimoji="1" lang="ja-JP" altLang="en-US" smtClean="0"/>
              <a:t>8</a:t>
            </a:fld>
            <a:endParaRPr kumimoji="1" lang="ja-JP" altLang="en-US"/>
          </a:p>
        </p:txBody>
      </p:sp>
      <p:pic>
        <p:nvPicPr>
          <p:cNvPr id="5" name="図 4">
            <a:extLst>
              <a:ext uri="{FF2B5EF4-FFF2-40B4-BE49-F238E27FC236}">
                <a16:creationId xmlns:a16="http://schemas.microsoft.com/office/drawing/2014/main" id="{EF4F44BC-C528-E071-D57B-A733E5F5182B}"/>
              </a:ext>
            </a:extLst>
          </p:cNvPr>
          <p:cNvPicPr>
            <a:picLocks noChangeAspect="1"/>
          </p:cNvPicPr>
          <p:nvPr/>
        </p:nvPicPr>
        <p:blipFill>
          <a:blip r:embed="rId3"/>
          <a:stretch>
            <a:fillRect/>
          </a:stretch>
        </p:blipFill>
        <p:spPr>
          <a:xfrm>
            <a:off x="829125" y="6457662"/>
            <a:ext cx="2633765" cy="2527672"/>
          </a:xfrm>
          <a:prstGeom prst="rect">
            <a:avLst/>
          </a:prstGeom>
        </p:spPr>
      </p:pic>
    </p:spTree>
    <p:extLst>
      <p:ext uri="{BB962C8B-B14F-4D97-AF65-F5344CB8AC3E}">
        <p14:creationId xmlns:p14="http://schemas.microsoft.com/office/powerpoint/2010/main" val="3923553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86021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0BC8704-A42D-48FC-B847-672105903385}"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43788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855350B-4DAC-4F27-91ED-1837A493CF23}"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72645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9EC5EA6-2ED0-4E5A-8E03-CA0C0EFDB777}"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629487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A76A993-E37D-4F8D-B8E8-12BB7CA97CA5}"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77191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7" name="スライド番号プレースホルダー 5">
            <a:extLst>
              <a:ext uri="{FF2B5EF4-FFF2-40B4-BE49-F238E27FC236}">
                <a16:creationId xmlns:a16="http://schemas.microsoft.com/office/drawing/2014/main" id="{3B3C810A-4C6F-42BC-A11B-21AF470B5C38}"/>
              </a:ext>
            </a:extLst>
          </p:cNvPr>
          <p:cNvSpPr txBox="1">
            <a:spLocks/>
          </p:cNvSpPr>
          <p:nvPr userDrawn="1"/>
        </p:nvSpPr>
        <p:spPr>
          <a:xfrm>
            <a:off x="6050281" y="6382225"/>
            <a:ext cx="3001898" cy="365125"/>
          </a:xfrm>
          <a:prstGeom prst="rect">
            <a:avLst/>
          </a:prstGeom>
          <a:ln>
            <a:noFill/>
          </a:ln>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2C53D3-970A-42D4-AB58-FB9ECE84B224}" type="slidenum">
              <a:rPr kumimoji="1" lang="ja-JP" altLang="en-US" sz="2000" smtClean="0">
                <a:solidFill>
                  <a:schemeClr val="tx1"/>
                </a:solidFill>
              </a:rPr>
              <a:pPr/>
              <a:t>‹#›</a:t>
            </a:fld>
            <a:endParaRPr kumimoji="1" lang="ja-JP" altLang="en-US" sz="2000" dirty="0">
              <a:solidFill>
                <a:schemeClr val="tx1"/>
              </a:solidFill>
            </a:endParaRPr>
          </a:p>
        </p:txBody>
      </p:sp>
    </p:spTree>
    <p:extLst>
      <p:ext uri="{BB962C8B-B14F-4D97-AF65-F5344CB8AC3E}">
        <p14:creationId xmlns:p14="http://schemas.microsoft.com/office/powerpoint/2010/main" val="111488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1905000" cy="457200"/>
          </a:xfrm>
          <a:prstGeom prst="rect">
            <a:avLst/>
          </a:prstGeom>
        </p:spPr>
        <p:txBody>
          <a:bodyPr/>
          <a:lstStyle>
            <a:lvl1pPr>
              <a:defRPr/>
            </a:lvl1pPr>
          </a:lstStyle>
          <a:p>
            <a:fld id="{42DBECB8-1608-4BF2-9DD7-7A4B251968FC}" type="slidenum">
              <a:rPr lang="en-US" altLang="ja-JP"/>
              <a:pPr/>
              <a:t>‹#›</a:t>
            </a:fld>
            <a:endParaRPr lang="en-US" altLang="ja-JP"/>
          </a:p>
        </p:txBody>
      </p:sp>
    </p:spTree>
    <p:extLst>
      <p:ext uri="{BB962C8B-B14F-4D97-AF65-F5344CB8AC3E}">
        <p14:creationId xmlns:p14="http://schemas.microsoft.com/office/powerpoint/2010/main" val="3301782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a:lvl1pPr>
          </a:lstStyle>
          <a:p>
            <a:fld id="{86FFE6A1-A89E-4BA1-A804-E511B7EDED09}" type="slidenum">
              <a:rPr lang="en-US" altLang="ja-JP"/>
              <a:pPr/>
              <a:t>‹#›</a:t>
            </a:fld>
            <a:endParaRPr lang="en-US" altLang="ja-JP"/>
          </a:p>
        </p:txBody>
      </p:sp>
    </p:spTree>
    <p:extLst>
      <p:ext uri="{BB962C8B-B14F-4D97-AF65-F5344CB8AC3E}">
        <p14:creationId xmlns:p14="http://schemas.microsoft.com/office/powerpoint/2010/main" val="2856894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24A2F6-4DF1-1436-54A4-BA056CAEBCC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1CD7816-119A-061B-8D70-1EB33D0C498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A8EF11E-0BB5-3198-A9B6-F7E4D67809FE}"/>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634995E8-BDCE-997D-2442-CAB2F6E12F4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65C43D-CDF1-73B9-F1B6-00271D2CE3A2}"/>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76012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A38D66-084A-767D-32D8-65F8EA8A202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B323A2E-0142-9483-C0E2-81889D483A6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728789-1B06-3E91-394C-9BC2B2543219}"/>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006B2AE2-1ED9-1007-42E8-2182A56DEF9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6BB9E0-0486-D276-C139-E7A025A85AE7}"/>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541492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916E13-18D3-FAF1-F09C-C889395319D8}"/>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FB15FF-66B9-15B8-DF05-551146BC3F7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E3AD0A9-2DA1-2130-C373-25DC30336CDA}"/>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7F66CD90-528E-810A-05C0-CF8001918E2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F60314-C375-D721-D59A-DC209173D3F3}"/>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02131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C56C3D52-7237-4FA4-9E04-AD0279208B0D}"/>
              </a:ext>
            </a:extLst>
          </p:cNvPr>
          <p:cNvSpPr/>
          <p:nvPr userDrawn="1"/>
        </p:nvSpPr>
        <p:spPr>
          <a:xfrm flipH="1" flipV="1">
            <a:off x="8515350" y="6405998"/>
            <a:ext cx="394636" cy="265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Date Placeholder 3"/>
          <p:cNvSpPr>
            <a:spLocks noGrp="1"/>
          </p:cNvSpPr>
          <p:nvPr>
            <p:ph type="dt" sz="half" idx="10"/>
          </p:nvPr>
        </p:nvSpPr>
        <p:spPr/>
        <p:txBody>
          <a:bodyPr/>
          <a:lstStyle/>
          <a:p>
            <a:fld id="{FA713C30-A9F9-4AE5-85C8-12EEDE7C5885}"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852585" y="6351924"/>
            <a:ext cx="2090447" cy="365125"/>
          </a:xfrm>
        </p:spPr>
        <p:txBody>
          <a:bodyPr/>
          <a:lstStyle>
            <a:lvl1pPr>
              <a:defRPr sz="2000">
                <a:solidFill>
                  <a:schemeClr val="bg1">
                    <a:lumMod val="95000"/>
                  </a:schemeClr>
                </a:solidFill>
              </a:defRPr>
            </a:lvl1pPr>
          </a:lstStyle>
          <a:p>
            <a:fld id="{7CDA0E17-1C9E-4849-95CE-BCC8B3B85E09}" type="slidenum">
              <a:rPr kumimoji="1" lang="ja-JP" altLang="en-US" smtClean="0"/>
              <a:pPr/>
              <a:t>‹#›</a:t>
            </a:fld>
            <a:endParaRPr kumimoji="1" lang="ja-JP" altLang="en-US" dirty="0"/>
          </a:p>
        </p:txBody>
      </p:sp>
    </p:spTree>
    <p:extLst>
      <p:ext uri="{BB962C8B-B14F-4D97-AF65-F5344CB8AC3E}">
        <p14:creationId xmlns:p14="http://schemas.microsoft.com/office/powerpoint/2010/main" val="2720897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FC058E-D4EF-D681-6C75-50F6C7DFAD8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075AAF9-1EC9-2583-EB30-84C27580AF0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6FEE10C-F59B-FE01-43C1-887F870DC602}"/>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FB19ED-9852-9D38-8132-6457204DD557}"/>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EB9955E6-58C7-0FB8-E192-E318807C7F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0F638B-86BD-6993-6945-6160DA01A36C}"/>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748232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4B95EC-F37B-A872-A84C-EF399E576CA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4DA9903-FC52-567B-4659-F1733D4D905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5F01A1B-F36C-9304-88E8-6DFB7AE55A46}"/>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DE5C5F0-5205-EDA7-FB59-787CCE45096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1211DB-D53C-4E40-66FB-8694C941044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155ACCE-B324-E7CE-FABF-8AA2437F08F9}"/>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04565215-1C88-71C2-51D4-75DF2C9DD4E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EA969E-A8FB-817A-25CD-F93745EF1EBD}"/>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191587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4796B-341E-1B01-3C9F-5C01725B4D0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546B7D-B79E-3A71-5E2F-20CA0BBC1C64}"/>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FB099288-AA5C-C4DF-572F-34023244145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BA9A15F-FDE3-F07F-F9FD-B3E76A438786}"/>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2325447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E69DE45-B333-138D-5ED8-8A8D7BFFBDF9}"/>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F51505B3-A66B-5CBE-F838-9B06727F32C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7B9F1BE-D73F-B6BC-AFCD-893F6BACABC6}"/>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457975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B42ED1-5CA7-3D41-B9CC-268738B79F4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C476C3F-BF9A-B9FA-4455-4AC818A158D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65FAA7D-2F3E-CE50-C4D5-76F13DA0B63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2694D86-DDF4-EADA-D224-40160B81C2A4}"/>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B3797476-CAEE-5F28-11D9-4869D164E4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412283-7DF4-C03A-79AD-3E287E388A7C}"/>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978517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8AD614-2D96-B308-2A28-5796DFFBAC27}"/>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0CE8C2D-2FB4-1D9D-18A8-0B9AF6D2E47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D3BF3BB-C9BE-5E59-2503-CEF929EECD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7D685C-9DDE-7979-7D1F-B8F9DEAE5CC3}"/>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B34718B3-A268-C442-9627-1BDCEC8548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BFB6073-BB56-F1DB-AAE2-0E844A94C736}"/>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124325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7C7848-EC54-8866-4411-872D67B17ED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1A4C13-8D5D-5AFB-91A5-EC6C81A542D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CA0FB52-CD26-56FA-BD05-12B4E8114AB2}"/>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2CAE34C9-2491-39B5-5942-4A07FF6716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B6CEF0-EEC9-DF7E-79F0-0499443E09AA}"/>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4029338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4DA5B2-EBBD-1E30-9286-A5ADF5E507B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1481BC-FC3A-6C45-D6A3-C6237BD7397C}"/>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E81945D-06FA-1D14-1180-AEBBCF95410F}"/>
              </a:ext>
            </a:extLst>
          </p:cNvPr>
          <p:cNvSpPr>
            <a:spLocks noGrp="1"/>
          </p:cNvSpPr>
          <p:nvPr>
            <p:ph type="dt" sz="half" idx="10"/>
          </p:nvPr>
        </p:nvSpPr>
        <p:spPr/>
        <p:txBody>
          <a:body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0299A433-3A84-794C-9EB7-388AF1475F5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CEF874B-7AA1-7456-73A7-369BADFB80AB}"/>
              </a:ext>
            </a:extLst>
          </p:cNvPr>
          <p:cNvSpPr>
            <a:spLocks noGrp="1"/>
          </p:cNvSpPr>
          <p:nvPr>
            <p:ph type="sldNum" sz="quarter" idx="12"/>
          </p:nvPr>
        </p:nvSpPr>
        <p:spPr/>
        <p:txBody>
          <a:body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3655068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82374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4383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17D055-0C82-28B3-0035-750879954E3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F8D045B-3C14-8D33-CE09-BAF4B77A536B}"/>
              </a:ext>
            </a:extLst>
          </p:cNvPr>
          <p:cNvSpPr>
            <a:spLocks noGrp="1"/>
          </p:cNvSpPr>
          <p:nvPr>
            <p:ph type="dt" sz="half" idx="10"/>
          </p:nvPr>
        </p:nvSpPr>
        <p:spPr/>
        <p:txBody>
          <a:bodyPr/>
          <a:lstStyle/>
          <a:p>
            <a:fld id="{E2462A0B-85DB-4772-841F-863FC5897A72}" type="datetime1">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512AFC34-117D-4DB7-5FFA-84710B56BC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D630907-AF79-15BA-BC12-099DFA821411}"/>
              </a:ext>
            </a:extLst>
          </p:cNvPr>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91709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04817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3381755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72213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757045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152339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308087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776147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23263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13338599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796134"/>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BF0474D-C265-4208-AAC2-26185B6A4CF1}"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117219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685800" y="6248400"/>
            <a:ext cx="1905000" cy="457200"/>
          </a:xfrm>
          <a:prstGeom prst="rect">
            <a:avLst/>
          </a:prstGeo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8400"/>
            <a:ext cx="1905000" cy="457200"/>
          </a:xfrm>
          <a:prstGeom prst="rect">
            <a:avLst/>
          </a:prstGeom>
        </p:spPr>
        <p:txBody>
          <a:bodyPr/>
          <a:lstStyle>
            <a:lvl1pPr>
              <a:defRPr/>
            </a:lvl1pPr>
          </a:lstStyle>
          <a:p>
            <a:fld id="{42DBECB8-1608-4BF2-9DD7-7A4B251968FC}" type="slidenum">
              <a:rPr lang="en-US" altLang="ja-JP"/>
              <a:pPr/>
              <a:t>‹#›</a:t>
            </a:fld>
            <a:endParaRPr lang="en-US" altLang="ja-JP"/>
          </a:p>
        </p:txBody>
      </p:sp>
    </p:spTree>
    <p:extLst>
      <p:ext uri="{BB962C8B-B14F-4D97-AF65-F5344CB8AC3E}">
        <p14:creationId xmlns:p14="http://schemas.microsoft.com/office/powerpoint/2010/main" val="808145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 2"/>
          <p:cNvSpPr>
            <a:spLocks noGrp="1"/>
          </p:cNvSpPr>
          <p:nvPr>
            <p:ph type="dt" sz="half" idx="10"/>
          </p:nvPr>
        </p:nvSpPr>
        <p:spPr>
          <a:xfrm>
            <a:off x="685800" y="6248400"/>
            <a:ext cx="1905000" cy="457200"/>
          </a:xfrm>
        </p:spPr>
        <p:txBody>
          <a:bodyPr/>
          <a:lstStyle>
            <a:lvl1pPr>
              <a:defRPr/>
            </a:lvl1pPr>
          </a:lstStyle>
          <a:p>
            <a:endParaRPr lang="en-US" altLang="ja-JP"/>
          </a:p>
        </p:txBody>
      </p:sp>
      <p:sp>
        <p:nvSpPr>
          <p:cNvPr id="4" name="フッター プレースホルダ 3"/>
          <p:cNvSpPr>
            <a:spLocks noGrp="1"/>
          </p:cNvSpPr>
          <p:nvPr>
            <p:ph type="ftr" sz="quarter" idx="11"/>
          </p:nvPr>
        </p:nvSpPr>
        <p:spPr>
          <a:xfrm>
            <a:off x="3124200" y="6248400"/>
            <a:ext cx="2895600" cy="457200"/>
          </a:xfrm>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a:xfrm>
            <a:off x="6553200" y="6248400"/>
            <a:ext cx="1905000" cy="457200"/>
          </a:xfrm>
        </p:spPr>
        <p:txBody>
          <a:bodyPr/>
          <a:lstStyle>
            <a:lvl1pPr>
              <a:defRPr/>
            </a:lvl1pPr>
          </a:lstStyle>
          <a:p>
            <a:fld id="{86FFE6A1-A89E-4BA1-A804-E511B7EDED09}" type="slidenum">
              <a:rPr lang="en-US" altLang="ja-JP"/>
              <a:pPr/>
              <a:t>‹#›</a:t>
            </a:fld>
            <a:endParaRPr lang="en-US" altLang="ja-JP"/>
          </a:p>
        </p:txBody>
      </p:sp>
    </p:spTree>
    <p:extLst>
      <p:ext uri="{BB962C8B-B14F-4D97-AF65-F5344CB8AC3E}">
        <p14:creationId xmlns:p14="http://schemas.microsoft.com/office/powerpoint/2010/main" val="16871550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43C59B-D095-5931-E2E6-0ADBBD3EEAAF}"/>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326C474-F443-B3A9-0957-D1A6D9E788E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B139757-44BC-0357-783F-C2B4B7828495}"/>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79D9F151-17A0-7274-1044-04442D042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A4EEB38-DA9B-8ABF-8AD9-F602BBACDF28}"/>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17305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F0646-4FA0-A375-044C-F736B60317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787A8C-DDD6-7082-8C2C-A2D3D30E155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A9C918-FED5-C11A-FB39-07D592DC6CE7}"/>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BB209A9A-88DE-798D-3191-7A8BCB03F5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81135D-8AE0-32E9-C651-D0EB8E87C44E}"/>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8108457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077592-D56C-F0C0-A39C-DBC554A5844D}"/>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8F952E7-9D59-FEAA-1DDD-EFB0D273BF5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D9408CC-2FE3-896D-ABCC-266449EF9FFD}"/>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9D3E603D-69BF-49D0-767A-926E3796F0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4C3CAC-C34E-D334-BFB3-4129E097CD6F}"/>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36469376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87B50B-374A-D32D-E789-0307A3EF2B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1C4CDFB-6457-B513-4994-05698DB1A5BA}"/>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AD615B7-7313-A28B-97B7-3D0E335D8479}"/>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7FB942E-1549-3BA7-119C-39AA2444466E}"/>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02A6F4A4-8ECE-540B-A532-B233BAD285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CB9EEA-A0CF-A908-8981-529C7DD2B84C}"/>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520283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EB4815-CA4A-EEAE-10BA-DA84083FFBD4}"/>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B616B5-14EC-F0C5-F8BC-F3E10905AC9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7767BC7-B535-4DB2-C5E3-8247120F016A}"/>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4181C4B-4766-1066-8E64-DB07D700C5A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F6F635F-7885-C76A-0DDD-D75D8E3A3ADD}"/>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E884BF5-8532-553C-7D93-453082B124F2}"/>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7B973E7B-1A8F-0FC4-32E5-98B42DDBFBB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43523E0-4FA4-0207-9A01-8360158222F4}"/>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466688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48CFF5-A8E3-767D-0F3F-8C18DB9B582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6BC5E0-5AD6-21A4-E9E5-C7EF9333DAE3}"/>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57C773B0-89E9-CCF2-7CD0-CA9A2CBAD7F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0547A3D-78ED-0FCE-3958-A9042D692DAB}"/>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4399463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78D366-077E-9977-BD78-6F536601ACEA}"/>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FA9F311F-D3C4-B815-B92A-819EB876E46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F218129-6401-5FA6-22CA-9595D88E5886}"/>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809551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551AB6-D20F-6AAE-21CF-BABA28E88FC6}"/>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72180B6-7E65-CE0E-8CC1-35A584FE3F4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1D6D82B-0190-FC98-3966-2634805374F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80F2D09-AD7A-0FAB-DD21-79239AAB3F46}"/>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496F896A-5533-CBE8-D443-2D84A45A68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5F15150-1175-16F8-C83D-8BF546893C40}"/>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81873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36FBB22-EAC5-4037-AF18-6E90426FD5E2}"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804429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B8B7B5-B374-BC84-750A-AA3C65C5122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D5AA16F-302F-EE97-926C-6DB16DE289E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0FCA337-8A9E-BF6D-E458-5EE78A87D7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64AE0A3-0733-B81C-7AAD-84561D666147}"/>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9394764D-080A-2DB9-0FAF-BF855828D9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4A28437-050D-02F6-5251-147231E032B0}"/>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1067755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E8AA5-4513-3357-B452-A4C7209F1F0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711D970-2252-97AE-A8F9-2A29183013B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90D016B-BDA8-CA50-1860-87CEC6839D9C}"/>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733406F6-FF1B-EECB-9936-333CF166C8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D840AA-499A-52B3-59A3-368D3C51B77C}"/>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937891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D3ACC0D-3875-AD7C-8E55-92D2084383CD}"/>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6BD2EA8-A231-4291-CE9D-B50718AF4F80}"/>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5E6F618-4C63-0D81-15D9-6B6F2585763E}"/>
              </a:ext>
            </a:extLst>
          </p:cNvPr>
          <p:cNvSpPr>
            <a:spLocks noGrp="1"/>
          </p:cNvSpPr>
          <p:nvPr>
            <p:ph type="dt" sz="half" idx="10"/>
          </p:nvPr>
        </p:nvSpPr>
        <p:spPr/>
        <p:txBody>
          <a:body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5D71A3A8-6360-B365-214E-E602E098D6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767D7F-FEB0-13BD-1B71-C822DD4727A2}"/>
              </a:ext>
            </a:extLst>
          </p:cNvPr>
          <p:cNvSpPr>
            <a:spLocks noGrp="1"/>
          </p:cNvSpPr>
          <p:nvPr>
            <p:ph type="sldNum" sz="quarter" idx="12"/>
          </p:nvPr>
        </p:nvSpPr>
        <p:spPr/>
        <p:txBody>
          <a:body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23649306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090EEE-B34E-1E88-F707-DB4BF582ED5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BB9382C-8E2E-4556-86F3-84EB46B1D9D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72003CF-7F89-2849-4567-D82C573F43D0}"/>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2060AD0B-8C4D-A52E-56CF-2701D93F0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E829C7-5794-F45C-29B8-30C73C73FA42}"/>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8212390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08987A-28F6-3076-3A34-C0EB6971FAF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541F3E-2440-4A85-83FC-61987E2A90F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E9D785-038F-67AA-C533-B44E96E97CBD}"/>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15B2723E-C2EC-C300-384A-820FABCBCA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C1FD84-806B-CD76-67E3-397C99B3B448}"/>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4101493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A07E9C-11BF-3C5E-218C-40F2B031307B}"/>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C36ACD1-93C8-632D-41AE-E46FE821108D}"/>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5D08B53-EA8E-5A4E-FA00-6F4489322635}"/>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15F676E9-1B2C-9531-DCFB-403B6FE843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95B51C-6C02-70EB-1A46-2ABE39C1950D}"/>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2365518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30D635-2B77-8015-0899-ADE5C6E01BD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87227B-2499-3BB7-01D0-329E0863923E}"/>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23D45B7-1AA4-672E-160F-3093399FCA25}"/>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D75F766-349D-5A58-89F1-0EE650BA014F}"/>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21851237-C59E-D55A-6BCE-0D87820EB4C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17D435F-17A4-4C6E-09CC-06713F745E66}"/>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4493891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54C07-1D8C-EB15-6625-F776049907B3}"/>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398D68B-7110-DCD7-7DD1-67A108CFD40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48D77A9-8672-38F2-5AE8-A8188C4C7FCF}"/>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F5D0F02-3000-51E4-8EF4-0B05026E109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008B203-8F3D-E8E2-EEF0-ABD751F25BB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8DEED1A-83CC-3902-C34D-29C83B967A30}"/>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C9328A84-D581-AC6E-55D4-71B5268BB5F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CFCA64F-2863-2012-AB80-446A69F3E963}"/>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10821850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A44016-1885-63C9-023C-E12B0C4256D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A4CECC6-2E26-7A0B-F806-B8BECF286CB7}"/>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9237700A-3C06-FB3C-4716-AB27FCBFEE7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B85B245-3B53-183E-C826-53C0143FD300}"/>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24457990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458882B-FA9B-862D-6C96-B4F19A2CD4CD}"/>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DFFB021C-420B-F70D-F31F-138C581A404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88BFB58-859F-53AE-78ED-CFB367F39356}"/>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878597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F038335-FFEF-4BD6-9B4F-285F4805E2D6}"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39889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883AF3-2A36-C2E6-2E8C-9BBF65B659B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EF1F0B-DE3F-4EBB-4A7A-725BD42C4D4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589E470-24A9-0D90-F0B0-76DDD54D0FB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04E1D88-BAF1-09A3-B3F8-0272863AA973}"/>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82FFF30F-AF4B-3709-ADFA-7610407CB1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5AD03DA-AC26-2BA2-750C-E640B7F54890}"/>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40931589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230E89-8339-5535-EF8E-28FC5F9BCFF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F3838A9-78DD-3EA3-EDE7-4DC224186D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C0AEB68-53E3-B4F6-B138-7F7D273E8FD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AE36D12-C547-C45B-7A74-CAF1FD99BA07}"/>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9B5E9F99-4CF9-BFB6-E636-C628BA35A76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6942F25-1CCC-78D6-3AA5-6D99C85E7627}"/>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16548921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A9D4B3-BBF5-4EA5-14D9-171F2DA2C9E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BE6FD6-9F7D-0B95-8DE9-8EE1D457BF4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6D6CC6-F5A3-1AE8-7560-751361366BCF}"/>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D8AC0B5B-8E46-CF64-08C3-30F18C1087C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E69560-B750-BCBE-6E9A-90ECB0E3035C}"/>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8490376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79656B7-FF55-2B1B-CF31-2ADA93D0E062}"/>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C189D94-4DEF-204A-CC24-90D64E07A9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BBCF494-F26C-8BE2-5CD5-8A6185F2605A}"/>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E401A48E-4A55-F6C2-9BEB-EC3D27B3F3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16363C-B96B-7F34-4967-3A483D95F6B2}"/>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8546135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ACEEF2-10DE-1B7F-40FA-0A029B378B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532AD7F-BE5E-22A0-0D53-DB14143888B9}"/>
              </a:ext>
            </a:extLst>
          </p:cNvPr>
          <p:cNvSpPr>
            <a:spLocks noGrp="1"/>
          </p:cNvSpPr>
          <p:nvPr>
            <p:ph type="dt" sz="half" idx="10"/>
          </p:nvPr>
        </p:nvSpPr>
        <p:spPr/>
        <p:txBody>
          <a:bodyPr/>
          <a:lstStyle/>
          <a:p>
            <a:fld id="{6C37AF1F-629E-48F6-9841-DB472E50208D}"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B2FBA3DC-06A0-2548-5E43-AFC55813846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DA8D689-9AC0-D17A-AF5D-A5080D1FDD81}"/>
              </a:ext>
            </a:extLst>
          </p:cNvPr>
          <p:cNvSpPr>
            <a:spLocks noGrp="1"/>
          </p:cNvSpPr>
          <p:nvPr>
            <p:ph type="sldNum" sz="quarter" idx="12"/>
          </p:nvPr>
        </p:nvSpPr>
        <p:spPr/>
        <p:txBody>
          <a:body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926777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BDEDB3-D13C-46B8-73C5-EA6FC88103C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6AB034D-C333-D9ED-E8B7-724C620F3FA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8181AEE-0B09-43EB-372E-BC173E1C659E}"/>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EA6DFF07-E6A1-9574-D92B-EAE29CBCA5C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59FE57-FD2A-77B7-3E70-2292DC352438}"/>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20443960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9FDEBF-6C79-A04D-63D8-66770FB690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69AEE6-80D0-D4C0-5AE9-284ED9053B5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D47641-8A7D-361D-7BAC-7644974029EA}"/>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89E2EDCA-21AE-3BBF-C37D-311D860C92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B321C95-7207-488A-EA2D-5B2C2316F4CC}"/>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42211154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A58997-BBC1-8265-834D-7380607FDD7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818344-194C-688B-13E5-0D2C2BE9DF7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7641AF3-545A-73E4-9F0B-AABD74B5349A}"/>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60CFCA7A-42C5-FEED-01AB-AA02733BFF6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13AA38-78E8-FC5A-20BB-CFB37BC67503}"/>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452602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51C3E-FACD-9A56-2527-7A254A68320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6357C45-ABEB-0A93-08BA-F49C38371AD7}"/>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FA1D759-8AC9-35C1-EA01-47C17D5A0626}"/>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78FD042-3103-3830-044E-3330D0AFCED3}"/>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4B65EEFD-4F28-8D0F-63EF-60D961E4F91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4A1FA7-334E-5149-34D6-F7F37E0ABE9A}"/>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16834463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D07EFA-F84E-9EEC-42A8-3F16B8AF8320}"/>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232831-5577-F148-E39A-2D9FB3B4BE77}"/>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70D519C-A4BD-AE51-F47D-10D5BF5037D5}"/>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811F174-C927-4C99-E7C3-CEFCC3EE53D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0E139C4-4BCF-A477-2707-DF3A4B0FF973}"/>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D38895D-73A8-E580-3EB2-0D854EC29465}"/>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CA4EDC6B-6460-F89C-12AE-D7841868EE4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2931105-170D-6FC0-2B1D-A906B03D3B31}"/>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7091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ABFAA64-D0E5-4824-ADEE-B48DAB2C016E}" type="datetime1">
              <a:rPr kumimoji="1" lang="ja-JP" altLang="en-US" smtClean="0"/>
              <a:t>2023/8/29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277652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6619A6-4767-EFA0-B34C-E8F20E0096A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B6EFAC6-EBC1-A500-F8C2-4139BA0365BF}"/>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3C95417A-36E0-1A30-87A2-9A3DCE3CCB7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B178B38-7BB7-C190-0E0E-C51B48D97278}"/>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2778855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028C4-C989-4790-280C-6F7EBB20B748}"/>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9B08B2FA-DBB2-AA64-BAAD-A8844206C02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60E3389-AD9A-C390-7FE1-62ED0D57A8A6}"/>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7817608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B0EEC-09BB-09CC-BAA6-10D8D944D1A7}"/>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7BB7BD-D51A-39A1-9B73-76DB7D953D2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0540BCE-6D93-A3F4-7470-75BC8BEA6F7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1564340-BEF2-500E-DC89-107C55A692FD}"/>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47CF9F9D-EC5D-E880-12A9-B9DAF582A58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A2836AC-3AC8-7C67-5A83-D87A3293B27E}"/>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22776998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78683-598E-F639-F30A-37211C324DCD}"/>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74EBFD9-CF98-7F2D-F9CE-44B7DEFFF39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5B193C6-F130-473B-1653-A1288BFAC24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92282F7-D3F4-879D-509C-7A80FD7B00A6}"/>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2AC82EE2-8727-7823-8884-38078BC5AE7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D275589-5069-F8ED-ADA5-24034E6F80D0}"/>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10300784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243085-FFFC-76D6-6B34-C7074DF12EB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C2D9627-B416-DC61-C700-1D0B31A5C97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EFCD97-4DC7-CB55-4EAF-D03DA5BB50AC}"/>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30A712B2-2634-09BD-B0CC-3DEFE7645C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055F44-6CAA-EE17-FCEB-C7A1E00F3294}"/>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3372928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DFF430A-E206-9CBA-ED7A-1D40BAF1446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984FEB8-0560-E831-6676-014F8275C2F6}"/>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EE97EF-7674-5E2D-4296-B460335D2334}"/>
              </a:ext>
            </a:extLst>
          </p:cNvPr>
          <p:cNvSpPr>
            <a:spLocks noGrp="1"/>
          </p:cNvSpPr>
          <p:nvPr>
            <p:ph type="dt" sz="half" idx="10"/>
          </p:nvPr>
        </p:nvSpPr>
        <p:spPr/>
        <p:txBody>
          <a:body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FEF90D3D-5699-97AB-E450-DA757506904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CA10F0-9262-5850-53CA-9DBA6D76E30E}"/>
              </a:ext>
            </a:extLst>
          </p:cNvPr>
          <p:cNvSpPr>
            <a:spLocks noGrp="1"/>
          </p:cNvSpPr>
          <p:nvPr>
            <p:ph type="sldNum" sz="quarter" idx="12"/>
          </p:nvPr>
        </p:nvSpPr>
        <p:spPr/>
        <p:txBody>
          <a:body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245202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B41F3-8372-A146-E835-6A60E35CD472}"/>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9CA9151-FFC7-0098-8F4F-0B56ECC3546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F495C92-58D0-98B3-61B6-2EA47BB4447B}"/>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2DAB4FC6-9C68-C218-E43F-9FD4F09107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DC10B1-40EE-245D-87D6-EF02A5013C36}"/>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5104509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F8819D-F687-0341-394E-8066B6A9A6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C579ABF-9D97-2426-AF50-672FD4F611C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1090AB-423D-90EE-4B25-5EDCDCF64553}"/>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5865C097-DF69-39EF-D0A2-16788FE4F20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447E297-6224-1DA3-46B8-58D2E99257EB}"/>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20284807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A488E8-BECD-491F-AAF1-0E1D0B3A4AA8}"/>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00F8C8-DACE-2755-AA8A-F62E2A3F988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0BDA229-D6CB-030F-B050-78FB119AD6A5}"/>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82A50D32-AAC2-A72B-6F36-202EEB01C9B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2685FD-8B3B-BFB9-610B-E6F34C21CFCE}"/>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069409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211734-98D9-B428-7463-E0F39B84AD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5A0FA7-698B-4487-6B9E-73A643668DB6}"/>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8E7B92B-BD3B-19B0-5A4D-937BD5C2A333}"/>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E3EA785-3AA5-51B7-E69F-202A2B8FCADE}"/>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60E3B57F-FD98-D067-7BD8-1CFFD8BAE49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0D40BA-E34B-3C29-50A2-FCE50AD7C510}"/>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45421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835964-20F2-4C85-8A4D-BF230D3579C2}" type="datetime1">
              <a:rPr kumimoji="1" lang="ja-JP" altLang="en-US" smtClean="0"/>
              <a:t>2023/8/29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10966978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E15822-A287-A6E3-B409-19B005B1969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C6109C-029D-FCF0-1749-69CC88026D8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7F60769-920D-CB90-E876-156E20538A88}"/>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09DBEB0-C0BD-7A94-EAD7-56CD77D7C1B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435953E-3759-A1C3-226D-4961860DA785}"/>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B89D3FA-4F1A-8709-A78F-3BEFF30A1FB9}"/>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32901D57-56D5-5D1A-4816-78EE73E74D9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47834F5-48C2-A007-144D-B9F3B5EC1997}"/>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22618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E9B045-73D4-5338-352E-44ED33DD8C9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DB38FF6-E3F0-6125-2E44-4BC106EDB8D0}"/>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3CD5E127-167F-B7DD-9CDE-AE7DC5215AD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67BE145-FA24-E55F-A34D-932699B70689}"/>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24665344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4CE4EE-BFCE-2162-BFB5-A69BE85E022B}"/>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5DC6EA02-0A87-A52E-4B80-88B1D10C19C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77E1FBE-1F79-D4BD-9FE6-8DB0CEA3F40A}"/>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2712867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B06D09-B909-3CDC-5D4B-0B92C07DB62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A271F46-D545-BEF7-84C2-8CA4103A6EF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B6032F2-9486-9479-8F7C-9353C02AE6A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E0A36C5-7E17-B680-4D35-903B63B9EF3C}"/>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5F0B5220-5AD6-F715-58F0-0AE1A428F39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C65C0C-FBD9-20CB-FE8B-E11E04E2896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9483145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D2B0B6-C980-C178-4DCA-72E2BA0C2C10}"/>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7CE2700-28AF-4A9E-D596-474E70ADD54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198A804-9734-869B-1A8B-8DF2FAA662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5CC9D2F-00CD-39FB-B167-F3FB4D394DE8}"/>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95590FD7-D890-38D5-FE12-D3AFDCA39EE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A25B3B-B5A0-7401-1756-13A886E32E64}"/>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4003290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1A17F-6D77-29AA-F43F-A665014A287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8295A32-BA72-1E04-E066-24A358AD608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E24929-7E9E-C797-41A6-883EE84F8B1D}"/>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AFD8496B-5A28-BD74-BF35-C01B2D5AAC0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0EBEED-B026-319C-3C32-962BBAE101E8}"/>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9354684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77B3D29-4644-EB06-90B3-48703D490748}"/>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C205063-2C33-37F1-9359-35E40A4367DE}"/>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75E33D-D52A-EDB1-9796-89F3C8FC8D3F}"/>
              </a:ext>
            </a:extLst>
          </p:cNvPr>
          <p:cNvSpPr>
            <a:spLocks noGrp="1"/>
          </p:cNvSpPr>
          <p:nvPr>
            <p:ph type="dt" sz="half" idx="10"/>
          </p:nvPr>
        </p:nvSpPr>
        <p:spPr/>
        <p:txBody>
          <a:body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D932DD4F-D5B6-E4FF-132D-1B67632269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038163-F3BD-AC9F-2486-A3C0F361B8CD}"/>
              </a:ext>
            </a:extLst>
          </p:cNvPr>
          <p:cNvSpPr>
            <a:spLocks noGrp="1"/>
          </p:cNvSpPr>
          <p:nvPr>
            <p:ph type="sldNum" sz="quarter" idx="12"/>
          </p:nvPr>
        </p:nvSpPr>
        <p:spPr/>
        <p:txBody>
          <a:body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35397867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6BEC5C-16CF-3C6F-1FD3-1DBB41A533A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91E82ED-B649-8DF1-CB5B-B2037DC829B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67C5390-E7DB-0C61-3E52-B0143A3EE0AA}"/>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96236D6B-02E1-0642-7CC3-5980E63850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89E0DC1-530A-6B59-BB4C-71543EBF1DCC}"/>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9191860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8DAE0C-0E67-011A-288D-A079215A0A8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BCBD03-A28F-F244-FBDB-C74B3AC6E20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5BE8769-EBF6-4622-E1CC-245857E1DC0B}"/>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06DB6843-9FD1-C6C1-5080-944C20DE5C8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EDF2687-1B9B-6233-5E8C-70B3E0E7ADD9}"/>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7610181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4E0390-381D-D135-1ACD-C1D0FA88C49C}"/>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FB72D3-177F-A8E6-A55C-E14E4CF65B1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03F752C-83EB-6888-5FD2-B5613D46553D}"/>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5A90015A-5E50-2B9D-9601-F8BE5323935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B6C785D-D27F-7EAB-0B21-CB89AECB95F2}"/>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58820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8676D-9F70-4950-A3AE-E40A09175627}" type="datetime1">
              <a:rPr kumimoji="1" lang="ja-JP" altLang="en-US" smtClean="0"/>
              <a:t>2023/8/29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33474297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D2C396-0DBE-8C80-36A6-CFF12AD2EAF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6A9472-A50B-719E-A606-E822CB2E92F4}"/>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5390132-2377-EBC3-7C76-44F36C65E84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17E8D8C-8DB7-4EDE-E23E-79EA60922A67}"/>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B86483C6-66FD-E9AA-7B3F-FA50EA16FC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3ACA55-BA8B-DFEA-300B-5AC57898EEC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3428690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63CA2-DC68-A91B-FAE2-772F247C123D}"/>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41E2BA1-563E-820C-043A-86C16D663BB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D3DC98A-73EC-7062-8F58-DD94C06CABC4}"/>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81CBB5E-FBC1-0473-7353-F18285E3762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436103B-F1A0-A944-6CF2-B07A11914E61}"/>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D4CEF1B-0C5A-8243-7D8E-55DB0F23357B}"/>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8" name="フッター プレースホルダー 7">
            <a:extLst>
              <a:ext uri="{FF2B5EF4-FFF2-40B4-BE49-F238E27FC236}">
                <a16:creationId xmlns:a16="http://schemas.microsoft.com/office/drawing/2014/main" id="{CFB52788-CB24-6207-8D57-7A68B15FE81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BA8989B-89DB-2BE4-308D-06B06FBA112F}"/>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4714194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A72E9E-CB77-D7AC-ED30-F8693EE2691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9F6A2E5-D419-90CE-B6BC-1E2BC9E60561}"/>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4" name="フッター プレースホルダー 3">
            <a:extLst>
              <a:ext uri="{FF2B5EF4-FFF2-40B4-BE49-F238E27FC236}">
                <a16:creationId xmlns:a16="http://schemas.microsoft.com/office/drawing/2014/main" id="{A6645951-561D-9240-D8E5-06F21CEC594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EE7899BE-08A8-7945-5B98-D11FFA5930E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0616400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BDB396-5F5D-0B43-A099-73E2EDCA04C5}"/>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3" name="フッター プレースホルダー 2">
            <a:extLst>
              <a:ext uri="{FF2B5EF4-FFF2-40B4-BE49-F238E27FC236}">
                <a16:creationId xmlns:a16="http://schemas.microsoft.com/office/drawing/2014/main" id="{42591673-FC28-ECBA-580D-85458C55A8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B6C3081-730E-DFF7-7810-840CA44E1C05}"/>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9702861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15C05C-4848-2DB3-543E-353FCDFB778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BF8D2A8-D4B9-7DED-D3E2-A13094EC220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13DBBE1-8276-78D8-0966-0E993FE3413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2DBB78-09A5-B15E-C577-13CBF5C9BD4D}"/>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D90A6921-B0B8-AD27-F2D5-A2200EB191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C195BA-A1CF-13BE-F215-525499F80968}"/>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11980258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374FDB-77F6-25B0-30F2-F28CFD8CF12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346731C-AAF8-48A5-E1CF-FE6C50D0D3C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03053D6-C08E-7401-4629-1AAAA828E1C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FB173E-47B4-5313-1E66-5811C3F961A8}"/>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6" name="フッター プレースホルダー 5">
            <a:extLst>
              <a:ext uri="{FF2B5EF4-FFF2-40B4-BE49-F238E27FC236}">
                <a16:creationId xmlns:a16="http://schemas.microsoft.com/office/drawing/2014/main" id="{A5E39296-FC4D-985A-3B9E-6BA609E28B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752485-95DD-6305-37C3-4452AB0C47BB}"/>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31992373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9DE8DB-A071-06DF-6016-D1721079D5F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0F99A3-1ED5-72A9-5533-C19DF3D0B92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02E4CA-4E05-E206-E02D-9D20545E8778}"/>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61243BDD-7EB5-8048-ADA7-5D37069E87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60BB50-0750-5C43-CBE2-F529C8671084}"/>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5698984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E6AD-4A60-F87C-3F5F-BF46523F1D0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59F430-17B8-DE96-808B-370806907613}"/>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C120D7-8D1D-157A-4B57-2F38B53A8787}"/>
              </a:ext>
            </a:extLst>
          </p:cNvPr>
          <p:cNvSpPr>
            <a:spLocks noGrp="1"/>
          </p:cNvSpPr>
          <p:nvPr>
            <p:ph type="dt" sz="half" idx="10"/>
          </p:nvPr>
        </p:nvSpPr>
        <p:spPr/>
        <p:txBody>
          <a:body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287ACF3A-5DEC-EB45-6A6A-84AD0E285B1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D597BE-0B40-74FB-B414-EF76A2B18A70}"/>
              </a:ext>
            </a:extLst>
          </p:cNvPr>
          <p:cNvSpPr>
            <a:spLocks noGrp="1"/>
          </p:cNvSpPr>
          <p:nvPr>
            <p:ph type="sldNum" sz="quarter" idx="12"/>
          </p:nvPr>
        </p:nvSpPr>
        <p:spPr/>
        <p:txBody>
          <a:body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415940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62A0B-85DB-4772-841F-863FC5897A72}" type="datetime1">
              <a:rPr kumimoji="1" lang="ja-JP" altLang="en-US" smtClean="0"/>
              <a:t>2023/8/29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A0E17-1C9E-4849-95CE-BCC8B3B85E09}" type="slidenum">
              <a:rPr kumimoji="1" lang="ja-JP" altLang="en-US" smtClean="0"/>
              <a:t>‹#›</a:t>
            </a:fld>
            <a:endParaRPr kumimoji="1" lang="ja-JP" altLang="en-US"/>
          </a:p>
        </p:txBody>
      </p:sp>
    </p:spTree>
    <p:extLst>
      <p:ext uri="{BB962C8B-B14F-4D97-AF65-F5344CB8AC3E}">
        <p14:creationId xmlns:p14="http://schemas.microsoft.com/office/powerpoint/2010/main" val="2218724606"/>
      </p:ext>
    </p:extLst>
  </p:cSld>
  <p:clrMap bg1="lt1" tx1="dk1" bg2="lt2" tx2="dk2" accent1="accent1" accent2="accent2" accent3="accent3" accent4="accent4" accent5="accent5" accent6="accent6" hlink="hlink" folHlink="folHlink"/>
  <p:sldLayoutIdLst>
    <p:sldLayoutId id="2147483661" r:id="rId1"/>
    <p:sldLayoutId id="2147483699" r:id="rId2"/>
    <p:sldLayoutId id="2147483685"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712" r:id="rId15"/>
    <p:sldLayoutId id="2147483713"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5265A89-3823-CBEB-EF73-58CD68FD7A9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683B135-3942-BBF6-4444-AFC98F872C3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2A51F85-9479-33A5-BCBA-DD8B2C676A3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04C9D-55D0-456C-8B15-9A279F81C5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3EB434B8-34D0-4726-C424-EAC3E7F225B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35B804-16F7-FC80-7AE6-7C58AD03D74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38442-A70D-42F5-9813-690206B274B6}" type="slidenum">
              <a:rPr kumimoji="1" lang="ja-JP" altLang="en-US" smtClean="0"/>
              <a:t>‹#›</a:t>
            </a:fld>
            <a:endParaRPr kumimoji="1" lang="ja-JP" altLang="en-US"/>
          </a:p>
        </p:txBody>
      </p:sp>
    </p:spTree>
    <p:extLst>
      <p:ext uri="{BB962C8B-B14F-4D97-AF65-F5344CB8AC3E}">
        <p14:creationId xmlns:p14="http://schemas.microsoft.com/office/powerpoint/2010/main" val="15600625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274EC4-38EF-455F-ACCF-DD2ACB7044C7}" type="datetimeFigureOut">
              <a:rPr kumimoji="1" lang="ja-JP" altLang="en-US" smtClean="0"/>
              <a:t>2023/8/29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A15A6-C255-4595-998F-006EBA388226}" type="slidenum">
              <a:rPr kumimoji="1" lang="ja-JP" altLang="en-US" smtClean="0"/>
              <a:t>‹#›</a:t>
            </a:fld>
            <a:endParaRPr kumimoji="1" lang="ja-JP" altLang="en-US"/>
          </a:p>
        </p:txBody>
      </p:sp>
    </p:spTree>
    <p:extLst>
      <p:ext uri="{BB962C8B-B14F-4D97-AF65-F5344CB8AC3E}">
        <p14:creationId xmlns:p14="http://schemas.microsoft.com/office/powerpoint/2010/main" val="393113179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C9FFD9D-E3CC-5CE5-0DA9-AF62B42B3FA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0C10D16-691E-8299-9339-A380FBE2A5F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C0C528-CFB1-6806-EEDB-CE033FADCDF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37EC0-C047-4237-B67D-2D6093EE9ED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926E896C-A068-AE58-ECEE-586E15E3FE5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3A460D5-3675-9F52-67D0-642FC43B13C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C009B-9A58-4C86-897A-81B3968BFFA7}" type="slidenum">
              <a:rPr kumimoji="1" lang="ja-JP" altLang="en-US" smtClean="0"/>
              <a:t>‹#›</a:t>
            </a:fld>
            <a:endParaRPr kumimoji="1" lang="ja-JP" altLang="en-US"/>
          </a:p>
        </p:txBody>
      </p:sp>
    </p:spTree>
    <p:extLst>
      <p:ext uri="{BB962C8B-B14F-4D97-AF65-F5344CB8AC3E}">
        <p14:creationId xmlns:p14="http://schemas.microsoft.com/office/powerpoint/2010/main" val="1359372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68DD282-ED26-8587-1F12-3401CA63C9D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E8073F8-11A2-009F-C5C8-3954CEA535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68E7211-F166-93A9-54A1-5B77F56C597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7AF1F-629E-48F6-9841-DB472E50208D}"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2BD9013E-2924-72F9-BEB9-7BB913DB50A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40B4C96-5AA5-C21C-B516-559188479DE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DB1A98-9654-4FEF-9AEB-D45AFED3BA27}" type="slidenum">
              <a:rPr kumimoji="1" lang="ja-JP" altLang="en-US" smtClean="0"/>
              <a:t>‹#›</a:t>
            </a:fld>
            <a:endParaRPr kumimoji="1" lang="ja-JP" altLang="en-US"/>
          </a:p>
        </p:txBody>
      </p:sp>
    </p:spTree>
    <p:extLst>
      <p:ext uri="{BB962C8B-B14F-4D97-AF65-F5344CB8AC3E}">
        <p14:creationId xmlns:p14="http://schemas.microsoft.com/office/powerpoint/2010/main" val="305775729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2D51F88-1D43-FACE-D48A-0CEE05435FB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BE6EF7-3F62-E0B6-1EF5-06EB1FAF5C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CECBA2-9069-6DED-0D21-4F41801A2D1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F8046-E52E-4C4E-9EA9-7EA878845841}"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62AC993B-FB12-08E8-68AE-69D0F70A191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E29D1E6-5A26-8882-084C-48918692B4A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946F5-ED84-4744-B32B-FDE95358974F}" type="slidenum">
              <a:rPr kumimoji="1" lang="ja-JP" altLang="en-US" smtClean="0"/>
              <a:t>‹#›</a:t>
            </a:fld>
            <a:endParaRPr kumimoji="1" lang="ja-JP" altLang="en-US"/>
          </a:p>
        </p:txBody>
      </p:sp>
    </p:spTree>
    <p:extLst>
      <p:ext uri="{BB962C8B-B14F-4D97-AF65-F5344CB8AC3E}">
        <p14:creationId xmlns:p14="http://schemas.microsoft.com/office/powerpoint/2010/main" val="187295100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DC26B08-1A44-9066-9366-8D87A5EC987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5D54CA1-1662-B0BC-7EF9-D0407F418B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9378CB0-C188-2732-50E0-365AE2B600D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D3F90-69AB-4277-BD99-66F9758B92C8}"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3207F8FB-CF41-655D-C484-71E82BFACC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80EB813-B982-6EED-9DC6-E97B08B7348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F65DF-62E6-460F-89B7-95C09044912A}" type="slidenum">
              <a:rPr kumimoji="1" lang="ja-JP" altLang="en-US" smtClean="0"/>
              <a:t>‹#›</a:t>
            </a:fld>
            <a:endParaRPr kumimoji="1" lang="ja-JP" altLang="en-US"/>
          </a:p>
        </p:txBody>
      </p:sp>
    </p:spTree>
    <p:extLst>
      <p:ext uri="{BB962C8B-B14F-4D97-AF65-F5344CB8AC3E}">
        <p14:creationId xmlns:p14="http://schemas.microsoft.com/office/powerpoint/2010/main" val="153481101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1FE397-F4E8-827D-DB54-E7D29BB4FBE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8344D3F-67DE-FD05-5690-C9505DED6C0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A8B21A-5DB6-3970-5BBA-204CD706E46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B1AFF5-93D0-4A78-8B2B-9B6E9AB8AD8F}" type="datetimeFigureOut">
              <a:rPr kumimoji="1" lang="ja-JP" altLang="en-US" smtClean="0"/>
              <a:t>2023/8/29</a:t>
            </a:fld>
            <a:endParaRPr kumimoji="1" lang="ja-JP" altLang="en-US"/>
          </a:p>
        </p:txBody>
      </p:sp>
      <p:sp>
        <p:nvSpPr>
          <p:cNvPr id="5" name="フッター プレースホルダー 4">
            <a:extLst>
              <a:ext uri="{FF2B5EF4-FFF2-40B4-BE49-F238E27FC236}">
                <a16:creationId xmlns:a16="http://schemas.microsoft.com/office/drawing/2014/main" id="{F65CA214-8EC8-A764-5E0E-445F48D1CC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7847219-8B4A-0735-06F9-4F98F0565F7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53EC4-04AD-4350-B521-F18C3FD8DA68}" type="slidenum">
              <a:rPr kumimoji="1" lang="ja-JP" altLang="en-US" smtClean="0"/>
              <a:t>‹#›</a:t>
            </a:fld>
            <a:endParaRPr kumimoji="1" lang="ja-JP" altLang="en-US"/>
          </a:p>
        </p:txBody>
      </p:sp>
    </p:spTree>
    <p:extLst>
      <p:ext uri="{BB962C8B-B14F-4D97-AF65-F5344CB8AC3E}">
        <p14:creationId xmlns:p14="http://schemas.microsoft.com/office/powerpoint/2010/main" val="220719913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D33D8C7-D87E-48FF-A0E1-56E665E02AFC}"/>
              </a:ext>
            </a:extLst>
          </p:cNvPr>
          <p:cNvSpPr txBox="1"/>
          <p:nvPr/>
        </p:nvSpPr>
        <p:spPr>
          <a:xfrm>
            <a:off x="652007" y="1166772"/>
            <a:ext cx="7497207"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農作業安全 </a:t>
            </a:r>
            <a:r>
              <a:rPr kumimoji="1" lang="zh-TW"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研修</a:t>
            </a: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資料モデル</a:t>
            </a:r>
            <a:endParaRPr kumimoji="1" lang="en-US" altLang="ja-JP"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総合編</a:t>
            </a:r>
          </a:p>
        </p:txBody>
      </p:sp>
      <p:sp>
        <p:nvSpPr>
          <p:cNvPr id="2" name="テキスト ボックス 1">
            <a:extLst>
              <a:ext uri="{FF2B5EF4-FFF2-40B4-BE49-F238E27FC236}">
                <a16:creationId xmlns:a16="http://schemas.microsoft.com/office/drawing/2014/main" id="{EA9B4853-DE92-600A-7047-A8F1DA98198D}"/>
              </a:ext>
            </a:extLst>
          </p:cNvPr>
          <p:cNvSpPr txBox="1"/>
          <p:nvPr/>
        </p:nvSpPr>
        <p:spPr>
          <a:xfrm>
            <a:off x="1745545" y="4079426"/>
            <a:ext cx="5310130" cy="1015663"/>
          </a:xfrm>
          <a:prstGeom prst="rect">
            <a:avLst/>
          </a:prstGeom>
          <a:noFill/>
        </p:spPr>
        <p:txBody>
          <a:bodyPr wrap="square" rtlCol="0">
            <a:spAutoFit/>
          </a:bodyPr>
          <a:lstStyle/>
          <a:p>
            <a:pPr algn="ctr"/>
            <a:r>
              <a:rPr kumimoji="1" lang="ja-JP" altLang="en-US" sz="2000" b="1" dirty="0">
                <a:latin typeface="HG丸ｺﾞｼｯｸM-PRO" panose="020F0600000000000000" pitchFamily="50" charset="-128"/>
                <a:ea typeface="HG丸ｺﾞｼｯｸM-PRO" panose="020F0600000000000000" pitchFamily="50" charset="-128"/>
              </a:rPr>
              <a:t>令和４年度 農作業安全総合対策推進事業</a:t>
            </a:r>
            <a:endParaRPr kumimoji="1" lang="en-US" altLang="ja-JP" sz="2000" b="1" dirty="0">
              <a:latin typeface="HG丸ｺﾞｼｯｸM-PRO" panose="020F0600000000000000" pitchFamily="50" charset="-128"/>
              <a:ea typeface="HG丸ｺﾞｼｯｸM-PRO" panose="020F0600000000000000" pitchFamily="50" charset="-128"/>
            </a:endParaRPr>
          </a:p>
          <a:p>
            <a:pPr algn="ctr"/>
            <a:endParaRPr kumimoji="1" lang="en-US" altLang="ja-JP" sz="2000" b="1" dirty="0">
              <a:latin typeface="HG丸ｺﾞｼｯｸM-PRO" panose="020F0600000000000000" pitchFamily="50" charset="-128"/>
              <a:ea typeface="HG丸ｺﾞｼｯｸM-PRO" panose="020F0600000000000000" pitchFamily="50" charset="-128"/>
            </a:endParaRPr>
          </a:p>
          <a:p>
            <a:pPr algn="ctr"/>
            <a:r>
              <a:rPr kumimoji="1" lang="ja-JP" altLang="en-US" sz="2000" b="1" dirty="0">
                <a:latin typeface="HG丸ｺﾞｼｯｸM-PRO" panose="020F0600000000000000" pitchFamily="50" charset="-128"/>
                <a:ea typeface="HG丸ｺﾞｼｯｸM-PRO" panose="020F0600000000000000" pitchFamily="50" charset="-128"/>
              </a:rPr>
              <a:t>一般社団法人 日本農業機械化協会</a:t>
            </a:r>
          </a:p>
        </p:txBody>
      </p:sp>
      <p:sp>
        <p:nvSpPr>
          <p:cNvPr id="3" name="テキスト ボックス 2">
            <a:extLst>
              <a:ext uri="{FF2B5EF4-FFF2-40B4-BE49-F238E27FC236}">
                <a16:creationId xmlns:a16="http://schemas.microsoft.com/office/drawing/2014/main" id="{74847F77-158B-C87A-019D-8864B5D9F2BE}"/>
              </a:ext>
            </a:extLst>
          </p:cNvPr>
          <p:cNvSpPr txBox="1"/>
          <p:nvPr/>
        </p:nvSpPr>
        <p:spPr>
          <a:xfrm>
            <a:off x="1332413" y="5222365"/>
            <a:ext cx="6136394" cy="1338828"/>
          </a:xfrm>
          <a:prstGeom prst="rect">
            <a:avLst/>
          </a:prstGeom>
          <a:noFill/>
        </p:spPr>
        <p:txBody>
          <a:bodyPr wrap="square" rtlCol="0">
            <a:spAutoFit/>
          </a:bodyPr>
          <a:lstStyle/>
          <a:p>
            <a:r>
              <a:rPr kumimoji="1" lang="ja-JP" altLang="en-US" sz="1400" b="1" dirty="0">
                <a:latin typeface="HG丸ｺﾞｼｯｸM-PRO" panose="020F0600000000000000" pitchFamily="50" charset="-128"/>
                <a:ea typeface="HG丸ｺﾞｼｯｸM-PRO" panose="020F0600000000000000" pitchFamily="50" charset="-128"/>
              </a:rPr>
              <a:t>　本資料は上記農林水産省補助事業により作成したもので、どなたでもご自由にそのまま、または改造してお使いいただけます。基本的には農業者を対象に研修を実施する際の資料を想定して取りまとめました。</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　なお、</a:t>
            </a:r>
            <a:r>
              <a:rPr kumimoji="1" lang="en-US" altLang="ja-JP" sz="1400" b="1" dirty="0">
                <a:latin typeface="HG丸ｺﾞｼｯｸM-PRO" panose="020F0600000000000000" pitchFamily="50" charset="-128"/>
                <a:ea typeface="HG丸ｺﾞｼｯｸM-PRO" panose="020F0600000000000000" pitchFamily="50" charset="-128"/>
              </a:rPr>
              <a:t>PowerPoint</a:t>
            </a:r>
            <a:r>
              <a:rPr kumimoji="1" lang="ja-JP" altLang="en-US" sz="1400" b="1" dirty="0">
                <a:latin typeface="HG丸ｺﾞｼｯｸM-PRO" panose="020F0600000000000000" pitchFamily="50" charset="-128"/>
                <a:ea typeface="HG丸ｺﾞｼｯｸM-PRO" panose="020F0600000000000000" pitchFamily="50" charset="-128"/>
              </a:rPr>
              <a:t>のノート機能を用いて解説等が記載してあります。</a:t>
            </a:r>
            <a:endParaRPr kumimoji="1" lang="en-US" altLang="ja-JP" sz="1400" b="1" dirty="0">
              <a:latin typeface="HG丸ｺﾞｼｯｸM-PRO" panose="020F0600000000000000" pitchFamily="50" charset="-128"/>
              <a:ea typeface="HG丸ｺﾞｼｯｸM-PRO" panose="020F0600000000000000" pitchFamily="50" charset="-128"/>
            </a:endParaRPr>
          </a:p>
          <a:p>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100" b="1" dirty="0">
                <a:latin typeface="HG丸ｺﾞｼｯｸM-PRO" panose="020F0600000000000000" pitchFamily="50" charset="-128"/>
                <a:ea typeface="HG丸ｺﾞｼｯｸM-PRO" panose="020F0600000000000000" pitchFamily="50" charset="-128"/>
              </a:rPr>
              <a:t>　　　　　　　　</a:t>
            </a:r>
            <a:r>
              <a:rPr kumimoji="1" lang="en-US" altLang="ja-JP" sz="1100" b="1" dirty="0">
                <a:latin typeface="HG丸ｺﾞｼｯｸM-PRO" panose="020F0600000000000000" pitchFamily="50" charset="-128"/>
                <a:ea typeface="HG丸ｺﾞｼｯｸM-PRO" panose="020F0600000000000000" pitchFamily="50" charset="-128"/>
              </a:rPr>
              <a:t>※</a:t>
            </a:r>
            <a:r>
              <a:rPr kumimoji="1" lang="ja-JP" altLang="en-US" sz="1100" b="1" dirty="0">
                <a:latin typeface="HG丸ｺﾞｼｯｸM-PRO" panose="020F0600000000000000" pitchFamily="50" charset="-128"/>
                <a:ea typeface="HG丸ｺﾞｼｯｸM-PRO" panose="020F0600000000000000" pitchFamily="50" charset="-128"/>
              </a:rPr>
              <a:t>有償での配布や有償講座へのご使用はお控え下さい。</a:t>
            </a:r>
          </a:p>
        </p:txBody>
      </p:sp>
      <p:sp>
        <p:nvSpPr>
          <p:cNvPr id="4" name="正方形/長方形 3">
            <a:extLst>
              <a:ext uri="{FF2B5EF4-FFF2-40B4-BE49-F238E27FC236}">
                <a16:creationId xmlns:a16="http://schemas.microsoft.com/office/drawing/2014/main" id="{2DC5081A-0C4B-F648-C008-0A49FBBB1040}"/>
              </a:ext>
            </a:extLst>
          </p:cNvPr>
          <p:cNvSpPr/>
          <p:nvPr/>
        </p:nvSpPr>
        <p:spPr>
          <a:xfrm>
            <a:off x="1332413" y="5222365"/>
            <a:ext cx="6048888" cy="1338828"/>
          </a:xfrm>
          <a:prstGeom prst="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7BDB421-3EC5-9E73-BD80-6343C1B45B7F}"/>
              </a:ext>
            </a:extLst>
          </p:cNvPr>
          <p:cNvSpPr txBox="1"/>
          <p:nvPr/>
        </p:nvSpPr>
        <p:spPr>
          <a:xfrm>
            <a:off x="652007" y="296807"/>
            <a:ext cx="2363432" cy="584775"/>
          </a:xfrm>
          <a:prstGeom prst="rect">
            <a:avLst/>
          </a:prstGeom>
          <a:noFill/>
        </p:spPr>
        <p:txBody>
          <a:bodyPr wrap="square" rtlCol="0">
            <a:spAutoFit/>
          </a:bodyPr>
          <a:lstStyle/>
          <a:p>
            <a:pPr algn="ctr"/>
            <a:r>
              <a:rPr kumimoji="1" lang="ja-JP" altLang="en-US" sz="3200" b="1" dirty="0">
                <a:solidFill>
                  <a:schemeClr val="accent1">
                    <a:lumMod val="75000"/>
                  </a:schemeClr>
                </a:solidFill>
                <a:latin typeface="ＤＨＰ特太ゴシック体" panose="020B0500000000000000" pitchFamily="50" charset="-128"/>
                <a:ea typeface="ＤＨＰ特太ゴシック体" panose="020B0500000000000000" pitchFamily="50" charset="-128"/>
              </a:rPr>
              <a:t>１５分</a:t>
            </a:r>
            <a:r>
              <a:rPr kumimoji="1" lang="en-US" altLang="ja-JP" sz="3200" b="1" dirty="0">
                <a:solidFill>
                  <a:schemeClr val="accent1">
                    <a:lumMod val="75000"/>
                  </a:schemeClr>
                </a:solidFill>
                <a:latin typeface="ＤＨＰ特太ゴシック体" panose="020B0500000000000000" pitchFamily="50" charset="-128"/>
                <a:ea typeface="ＤＨＰ特太ゴシック体" panose="020B0500000000000000" pitchFamily="50" charset="-128"/>
              </a:rPr>
              <a:t>Ver.</a:t>
            </a:r>
            <a:endParaRPr kumimoji="1" lang="en-US" altLang="ja-JP" sz="20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81407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31AE79D0-C346-444A-A742-956E24454F7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2099145" y="1898000"/>
            <a:ext cx="4350859" cy="3291734"/>
          </a:xfrm>
          <a:prstGeom prst="rect">
            <a:avLst/>
          </a:prstGeom>
          <a:noFill/>
          <a:ln>
            <a:noFill/>
          </a:ln>
        </p:spPr>
      </p:pic>
      <p:sp>
        <p:nvSpPr>
          <p:cNvPr id="27" name="調査例">
            <a:extLst>
              <a:ext uri="{FF2B5EF4-FFF2-40B4-BE49-F238E27FC236}">
                <a16:creationId xmlns:a16="http://schemas.microsoft.com/office/drawing/2014/main" id="{D96A2408-D578-408A-ABA8-CBFCF1BC22B1}"/>
              </a:ext>
            </a:extLst>
          </p:cNvPr>
          <p:cNvSpPr txBox="1"/>
          <p:nvPr/>
        </p:nvSpPr>
        <p:spPr>
          <a:xfrm>
            <a:off x="202758" y="682211"/>
            <a:ext cx="8738484" cy="1015663"/>
          </a:xfrm>
          <a:prstGeom prst="rect">
            <a:avLst/>
          </a:prstGeom>
          <a:noFill/>
        </p:spPr>
        <p:txBody>
          <a:bodyPr wrap="square" rIns="144000">
            <a:spAutoFit/>
          </a:bodyPr>
          <a:lstStyle/>
          <a:p>
            <a:pPr marL="180975" marR="0" lvl="0" indent="-180975"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背負式刈払機で水田畦畔を草刈作業中、ほ場進入口付近を刈っていたところ、脇にあった盛り土に刈刃があたり、キックバックを起こして左足に接触　⇒</a:t>
            </a:r>
            <a:r>
              <a:rPr kumimoji="0" lang="ja-JP" altLang="en-US"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小指関節粉砕骨折･切創</a:t>
            </a:r>
            <a:endParaRPr kumimoji="0" lang="en-US" altLang="ja-JP" sz="20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2" name="ポイント">
            <a:extLst>
              <a:ext uri="{FF2B5EF4-FFF2-40B4-BE49-F238E27FC236}">
                <a16:creationId xmlns:a16="http://schemas.microsoft.com/office/drawing/2014/main" id="{0BFF6EA2-B151-4FB5-988D-642BFE4046C6}"/>
              </a:ext>
            </a:extLst>
          </p:cNvPr>
          <p:cNvSpPr>
            <a:spLocks noChangeArrowheads="1"/>
          </p:cNvSpPr>
          <p:nvPr/>
        </p:nvSpPr>
        <p:spPr bwMode="auto">
          <a:xfrm>
            <a:off x="463061" y="5234229"/>
            <a:ext cx="8219764" cy="1117695"/>
          </a:xfrm>
          <a:prstGeom prst="wedgeRectCallout">
            <a:avLst>
              <a:gd name="adj1" fmla="val 6385"/>
              <a:gd name="adj2" fmla="val -33183"/>
            </a:avLst>
          </a:prstGeom>
          <a:noFill/>
          <a:ln w="28575">
            <a:noFill/>
            <a:headEnd/>
            <a:tailEnd/>
          </a:ln>
        </p:spPr>
        <p:style>
          <a:lnRef idx="2">
            <a:schemeClr val="accent6">
              <a:shade val="50000"/>
            </a:schemeClr>
          </a:lnRef>
          <a:fillRef idx="1">
            <a:schemeClr val="accent6"/>
          </a:fillRef>
          <a:effectRef idx="0">
            <a:schemeClr val="accent6"/>
          </a:effectRef>
          <a:fontRef idx="minor">
            <a:schemeClr val="lt1"/>
          </a:fontRef>
        </p:style>
        <p:txBody>
          <a:bodyPr lIns="74295" tIns="8890" rIns="74295" bIns="889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・現場に</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適した機械</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背負･肩掛、刃の種類等</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）と</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保護具</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を使用する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・障害物を</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事前確認</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し、撤去できないものには</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目印</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をする</a:t>
            </a:r>
            <a:endParaRPr kumimoji="0"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正しい作業方法の習得と徹底</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刈刃左前方</a:t>
            </a:r>
            <a:r>
              <a:rPr kumimoji="0" lang="en-US" altLang="ja-JP"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1/3</a:t>
            </a:r>
            <a:r>
              <a:rPr kumimoji="0" lang="ja-JP" altLang="en-US" sz="2200" b="0"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で刈払</a:t>
            </a:r>
            <a:r>
              <a:rPr kumimoji="0" lang="ja-JP" altLang="en-US"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rPr>
              <a:t>等）をする</a:t>
            </a:r>
            <a:endParaRPr kumimoji="0" lang="en-US" altLang="ja-JP" sz="2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itchFamily="34" charset="0"/>
            </a:endParaRPr>
          </a:p>
        </p:txBody>
      </p:sp>
      <p:sp>
        <p:nvSpPr>
          <p:cNvPr id="54" name="吹き出し: 四角形 53">
            <a:extLst>
              <a:ext uri="{FF2B5EF4-FFF2-40B4-BE49-F238E27FC236}">
                <a16:creationId xmlns:a16="http://schemas.microsoft.com/office/drawing/2014/main" id="{F3FF890D-8A00-43FA-9B8F-1146D4272B46}"/>
              </a:ext>
            </a:extLst>
          </p:cNvPr>
          <p:cNvSpPr/>
          <p:nvPr/>
        </p:nvSpPr>
        <p:spPr>
          <a:xfrm>
            <a:off x="2146853" y="2085513"/>
            <a:ext cx="1355508" cy="531300"/>
          </a:xfrm>
          <a:prstGeom prst="wedgeRectCallout">
            <a:avLst>
              <a:gd name="adj1" fmla="val 44884"/>
              <a:gd name="adj2" fmla="val 92384"/>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フレキシブルシャフト</a:t>
            </a:r>
          </a:p>
        </p:txBody>
      </p:sp>
      <p:sp>
        <p:nvSpPr>
          <p:cNvPr id="55" name="吹き出し: 四角形 54">
            <a:extLst>
              <a:ext uri="{FF2B5EF4-FFF2-40B4-BE49-F238E27FC236}">
                <a16:creationId xmlns:a16="http://schemas.microsoft.com/office/drawing/2014/main" id="{53D23315-7614-4F81-AE6F-50A090731A6C}"/>
              </a:ext>
            </a:extLst>
          </p:cNvPr>
          <p:cNvSpPr/>
          <p:nvPr/>
        </p:nvSpPr>
        <p:spPr>
          <a:xfrm>
            <a:off x="2391065" y="3043010"/>
            <a:ext cx="1030830" cy="341907"/>
          </a:xfrm>
          <a:prstGeom prst="wedgeRectCallout">
            <a:avLst>
              <a:gd name="adj1" fmla="val 71881"/>
              <a:gd name="adj2" fmla="val -10090"/>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エンジン</a:t>
            </a:r>
          </a:p>
        </p:txBody>
      </p:sp>
      <p:sp>
        <p:nvSpPr>
          <p:cNvPr id="56" name="吹き出し: 四角形 55">
            <a:extLst>
              <a:ext uri="{FF2B5EF4-FFF2-40B4-BE49-F238E27FC236}">
                <a16:creationId xmlns:a16="http://schemas.microsoft.com/office/drawing/2014/main" id="{E13CDB9C-8A63-4886-96A6-7C09DCF5EF94}"/>
              </a:ext>
            </a:extLst>
          </p:cNvPr>
          <p:cNvSpPr/>
          <p:nvPr/>
        </p:nvSpPr>
        <p:spPr>
          <a:xfrm>
            <a:off x="5368457" y="3565780"/>
            <a:ext cx="722244" cy="341907"/>
          </a:xfrm>
          <a:prstGeom prst="wedgeRectCallout">
            <a:avLst>
              <a:gd name="adj1" fmla="val -103165"/>
              <a:gd name="adj2" fmla="val 59677"/>
            </a:avLst>
          </a:prstGeom>
        </p:spPr>
        <p:style>
          <a:lnRef idx="2">
            <a:schemeClr val="dk1"/>
          </a:lnRef>
          <a:fillRef idx="1">
            <a:schemeClr val="lt1"/>
          </a:fillRef>
          <a:effectRef idx="0">
            <a:schemeClr val="dk1"/>
          </a:effectRef>
          <a:fontRef idx="minor">
            <a:schemeClr val="dk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主桿</a:t>
            </a:r>
          </a:p>
        </p:txBody>
      </p:sp>
      <p:sp>
        <p:nvSpPr>
          <p:cNvPr id="4" name="スライド番号プレースホルダー 3">
            <a:extLst>
              <a:ext uri="{FF2B5EF4-FFF2-40B4-BE49-F238E27FC236}">
                <a16:creationId xmlns:a16="http://schemas.microsoft.com/office/drawing/2014/main" id="{26F3B18A-09E2-49E7-B3BF-A4492F97880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cxnSp>
        <p:nvCxnSpPr>
          <p:cNvPr id="6" name="直線コネクタ 5">
            <a:extLst>
              <a:ext uri="{FF2B5EF4-FFF2-40B4-BE49-F238E27FC236}">
                <a16:creationId xmlns:a16="http://schemas.microsoft.com/office/drawing/2014/main" id="{E2953B36-778F-AD15-A0A1-D04DAA5184D5}"/>
              </a:ext>
            </a:extLst>
          </p:cNvPr>
          <p:cNvCxnSpPr/>
          <p:nvPr/>
        </p:nvCxnSpPr>
        <p:spPr>
          <a:xfrm>
            <a:off x="342101" y="621236"/>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15AC89B-593C-ED30-D20F-3CC02686EF7B}"/>
              </a:ext>
            </a:extLst>
          </p:cNvPr>
          <p:cNvSpPr txBox="1"/>
          <p:nvPr/>
        </p:nvSpPr>
        <p:spPr>
          <a:xfrm>
            <a:off x="918039" y="136163"/>
            <a:ext cx="748671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刈払機では、このような事故が発生</a:t>
            </a:r>
            <a:r>
              <a:rPr kumimoji="1" lang="ja-JP" altLang="en-US" sz="2400" b="0" i="0" u="none" strike="noStrike" kern="1200" cap="none" spc="0" normalizeH="0" baseline="0" noProof="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しています</a:t>
            </a:r>
            <a:endPar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grpSp>
        <p:nvGrpSpPr>
          <p:cNvPr id="2" name="グループ化 1">
            <a:extLst>
              <a:ext uri="{FF2B5EF4-FFF2-40B4-BE49-F238E27FC236}">
                <a16:creationId xmlns:a16="http://schemas.microsoft.com/office/drawing/2014/main" id="{316A188C-90C0-D75B-F0F0-164D165BFD9E}"/>
              </a:ext>
            </a:extLst>
          </p:cNvPr>
          <p:cNvGrpSpPr/>
          <p:nvPr/>
        </p:nvGrpSpPr>
        <p:grpSpPr>
          <a:xfrm>
            <a:off x="4957337" y="1570523"/>
            <a:ext cx="3447413" cy="1029979"/>
            <a:chOff x="-692788" y="4574743"/>
            <a:chExt cx="3447413" cy="1029979"/>
          </a:xfrm>
        </p:grpSpPr>
        <p:sp>
          <p:nvSpPr>
            <p:cNvPr id="5" name="四角形吹き出し 26">
              <a:extLst>
                <a:ext uri="{FF2B5EF4-FFF2-40B4-BE49-F238E27FC236}">
                  <a16:creationId xmlns:a16="http://schemas.microsoft.com/office/drawing/2014/main" id="{B888B6B3-E050-AF57-C6F3-794BCD6F071F}"/>
                </a:ext>
              </a:extLst>
            </p:cNvPr>
            <p:cNvSpPr/>
            <p:nvPr/>
          </p:nvSpPr>
          <p:spPr bwMode="auto">
            <a:xfrm>
              <a:off x="-692788" y="4916466"/>
              <a:ext cx="3387252" cy="688256"/>
            </a:xfrm>
            <a:prstGeom prst="wedgeRectCallout">
              <a:avLst>
                <a:gd name="adj1" fmla="val -31282"/>
                <a:gd name="adj2" fmla="val 145013"/>
              </a:avLst>
            </a:prstGeom>
            <a:ln w="19050">
              <a:solidFill>
                <a:srgbClr val="FF00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背負式で主桿の自由度が高くキックバックのリスク大</a:t>
              </a:r>
              <a:endParaRPr kumimoji="0" lang="en-US" altLang="ja-JP"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角丸四角形 32">
              <a:extLst>
                <a:ext uri="{FF2B5EF4-FFF2-40B4-BE49-F238E27FC236}">
                  <a16:creationId xmlns:a16="http://schemas.microsoft.com/office/drawing/2014/main" id="{9D4861CC-2A91-54C5-4487-08255C88FA31}"/>
                </a:ext>
              </a:extLst>
            </p:cNvPr>
            <p:cNvSpPr/>
            <p:nvPr/>
          </p:nvSpPr>
          <p:spPr>
            <a:xfrm>
              <a:off x="1926625" y="4574743"/>
              <a:ext cx="828000" cy="360000"/>
            </a:xfrm>
            <a:prstGeom prst="roundRect">
              <a:avLst>
                <a:gd name="adj" fmla="val 50000"/>
              </a:avLst>
            </a:prstGeom>
            <a:ln w="28575">
              <a:solidFill>
                <a:srgbClr val="00B0F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機械</a:t>
              </a:r>
            </a:p>
          </p:txBody>
        </p:sp>
      </p:grpSp>
      <p:grpSp>
        <p:nvGrpSpPr>
          <p:cNvPr id="9" name="グループ化 8">
            <a:extLst>
              <a:ext uri="{FF2B5EF4-FFF2-40B4-BE49-F238E27FC236}">
                <a16:creationId xmlns:a16="http://schemas.microsoft.com/office/drawing/2014/main" id="{30D9F819-D1DB-81C5-B296-D1178C0757B0}"/>
              </a:ext>
            </a:extLst>
          </p:cNvPr>
          <p:cNvGrpSpPr/>
          <p:nvPr/>
        </p:nvGrpSpPr>
        <p:grpSpPr>
          <a:xfrm>
            <a:off x="6344830" y="3199296"/>
            <a:ext cx="1645920" cy="732968"/>
            <a:chOff x="1507836" y="4865434"/>
            <a:chExt cx="1645920" cy="732968"/>
          </a:xfrm>
        </p:grpSpPr>
        <p:sp>
          <p:nvSpPr>
            <p:cNvPr id="10" name="四角形吹き出し 26">
              <a:extLst>
                <a:ext uri="{FF2B5EF4-FFF2-40B4-BE49-F238E27FC236}">
                  <a16:creationId xmlns:a16="http://schemas.microsoft.com/office/drawing/2014/main" id="{71067351-C3C4-672E-A3D5-0CFFDC309109}"/>
                </a:ext>
              </a:extLst>
            </p:cNvPr>
            <p:cNvSpPr/>
            <p:nvPr/>
          </p:nvSpPr>
          <p:spPr bwMode="auto">
            <a:xfrm>
              <a:off x="1507836" y="5217922"/>
              <a:ext cx="1645920" cy="380480"/>
            </a:xfrm>
            <a:prstGeom prst="wedgeRectCallout">
              <a:avLst>
                <a:gd name="adj1" fmla="val -48270"/>
                <a:gd name="adj2" fmla="val 83090"/>
              </a:avLst>
            </a:prstGeom>
            <a:ln w="19050">
              <a:solidFill>
                <a:srgbClr val="FF00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盛り土を放置</a:t>
              </a:r>
            </a:p>
          </p:txBody>
        </p:sp>
        <p:sp>
          <p:nvSpPr>
            <p:cNvPr id="11" name="角丸四角形 32">
              <a:extLst>
                <a:ext uri="{FF2B5EF4-FFF2-40B4-BE49-F238E27FC236}">
                  <a16:creationId xmlns:a16="http://schemas.microsoft.com/office/drawing/2014/main" id="{9FC42D29-ED2F-8BF6-DF64-300A5054D0A0}"/>
                </a:ext>
              </a:extLst>
            </p:cNvPr>
            <p:cNvSpPr/>
            <p:nvPr/>
          </p:nvSpPr>
          <p:spPr>
            <a:xfrm>
              <a:off x="2317041" y="4865434"/>
              <a:ext cx="828000" cy="360000"/>
            </a:xfrm>
            <a:prstGeom prst="roundRect">
              <a:avLst>
                <a:gd name="adj" fmla="val 50000"/>
              </a:avLst>
            </a:prstGeom>
            <a:ln w="28575">
              <a:solidFill>
                <a:schemeClr val="accent6"/>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環境</a:t>
              </a:r>
            </a:p>
          </p:txBody>
        </p:sp>
      </p:grpSp>
      <p:grpSp>
        <p:nvGrpSpPr>
          <p:cNvPr id="12" name="グループ化 11">
            <a:extLst>
              <a:ext uri="{FF2B5EF4-FFF2-40B4-BE49-F238E27FC236}">
                <a16:creationId xmlns:a16="http://schemas.microsoft.com/office/drawing/2014/main" id="{8D5EF093-A3B6-5D44-84AA-852E294E31D0}"/>
              </a:ext>
            </a:extLst>
          </p:cNvPr>
          <p:cNvGrpSpPr/>
          <p:nvPr/>
        </p:nvGrpSpPr>
        <p:grpSpPr>
          <a:xfrm>
            <a:off x="342101" y="3408001"/>
            <a:ext cx="7228501" cy="1474968"/>
            <a:chOff x="302374" y="3772893"/>
            <a:chExt cx="7228501" cy="1474968"/>
          </a:xfrm>
        </p:grpSpPr>
        <p:grpSp>
          <p:nvGrpSpPr>
            <p:cNvPr id="13" name="グループ化 12">
              <a:extLst>
                <a:ext uri="{FF2B5EF4-FFF2-40B4-BE49-F238E27FC236}">
                  <a16:creationId xmlns:a16="http://schemas.microsoft.com/office/drawing/2014/main" id="{AFE84881-3572-AA98-1302-EC7EA231BE39}"/>
                </a:ext>
              </a:extLst>
            </p:cNvPr>
            <p:cNvGrpSpPr/>
            <p:nvPr/>
          </p:nvGrpSpPr>
          <p:grpSpPr>
            <a:xfrm>
              <a:off x="5852160" y="4500274"/>
              <a:ext cx="1678715" cy="747587"/>
              <a:chOff x="3322321" y="2253699"/>
              <a:chExt cx="1678715" cy="747587"/>
            </a:xfrm>
          </p:grpSpPr>
          <p:sp>
            <p:nvSpPr>
              <p:cNvPr id="21" name="四角形吹き出し 26">
                <a:extLst>
                  <a:ext uri="{FF2B5EF4-FFF2-40B4-BE49-F238E27FC236}">
                    <a16:creationId xmlns:a16="http://schemas.microsoft.com/office/drawing/2014/main" id="{E378BE4E-8718-CA2E-D248-A1792E575D53}"/>
                  </a:ext>
                </a:extLst>
              </p:cNvPr>
              <p:cNvSpPr/>
              <p:nvPr/>
            </p:nvSpPr>
            <p:spPr bwMode="auto">
              <a:xfrm>
                <a:off x="3322321" y="2589192"/>
                <a:ext cx="1678715" cy="412094"/>
              </a:xfrm>
              <a:prstGeom prst="wedgeRectCallout">
                <a:avLst>
                  <a:gd name="adj1" fmla="val -63478"/>
                  <a:gd name="adj2" fmla="val 40752"/>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危険な往復刈</a:t>
                </a:r>
              </a:p>
            </p:txBody>
          </p:sp>
          <p:sp>
            <p:nvSpPr>
              <p:cNvPr id="22" name="角丸四角形 32">
                <a:extLst>
                  <a:ext uri="{FF2B5EF4-FFF2-40B4-BE49-F238E27FC236}">
                    <a16:creationId xmlns:a16="http://schemas.microsoft.com/office/drawing/2014/main" id="{7C7B483A-4930-C06D-C4BB-1A4ADDAD22F6}"/>
                  </a:ext>
                </a:extLst>
              </p:cNvPr>
              <p:cNvSpPr/>
              <p:nvPr/>
            </p:nvSpPr>
            <p:spPr>
              <a:xfrm>
                <a:off x="3466438" y="2253699"/>
                <a:ext cx="1534598" cy="360000"/>
              </a:xfrm>
              <a:prstGeom prst="roundRect">
                <a:avLst>
                  <a:gd name="adj" fmla="val 50000"/>
                </a:avLst>
              </a:prstGeom>
              <a:ln w="28575">
                <a:solidFill>
                  <a:srgbClr val="8A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作業・管理</a:t>
                </a:r>
              </a:p>
            </p:txBody>
          </p:sp>
        </p:grpSp>
        <p:grpSp>
          <p:nvGrpSpPr>
            <p:cNvPr id="15" name="グループ化 14">
              <a:extLst>
                <a:ext uri="{FF2B5EF4-FFF2-40B4-BE49-F238E27FC236}">
                  <a16:creationId xmlns:a16="http://schemas.microsoft.com/office/drawing/2014/main" id="{F26C577A-A99D-2D3C-D186-94B0DB25C17F}"/>
                </a:ext>
              </a:extLst>
            </p:cNvPr>
            <p:cNvGrpSpPr/>
            <p:nvPr/>
          </p:nvGrpSpPr>
          <p:grpSpPr>
            <a:xfrm>
              <a:off x="302374" y="3772893"/>
              <a:ext cx="2345529" cy="746591"/>
              <a:chOff x="6273804" y="4106848"/>
              <a:chExt cx="2345529" cy="746591"/>
            </a:xfrm>
          </p:grpSpPr>
          <p:sp>
            <p:nvSpPr>
              <p:cNvPr id="16" name="四角形吹き出し 26">
                <a:extLst>
                  <a:ext uri="{FF2B5EF4-FFF2-40B4-BE49-F238E27FC236}">
                    <a16:creationId xmlns:a16="http://schemas.microsoft.com/office/drawing/2014/main" id="{7C4A8B60-D62C-3641-95B4-52568A26CACA}"/>
                  </a:ext>
                </a:extLst>
              </p:cNvPr>
              <p:cNvSpPr/>
              <p:nvPr/>
            </p:nvSpPr>
            <p:spPr bwMode="auto">
              <a:xfrm>
                <a:off x="6273804" y="4472959"/>
                <a:ext cx="2144699" cy="380480"/>
              </a:xfrm>
              <a:prstGeom prst="wedgeRectCallout">
                <a:avLst>
                  <a:gd name="adj1" fmla="val 112554"/>
                  <a:gd name="adj2" fmla="val -67148"/>
                </a:avLst>
              </a:prstGeom>
              <a:ln w="19050">
                <a:solidFill>
                  <a:srgbClr val="FF0000"/>
                </a:solidFill>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36000" tIns="36000" rIns="36000" bIns="36000" numCol="1" rtlCol="0"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強風と寒さで疲労</a:t>
                </a:r>
              </a:p>
            </p:txBody>
          </p:sp>
          <p:sp>
            <p:nvSpPr>
              <p:cNvPr id="18" name="角丸四角形 32">
                <a:extLst>
                  <a:ext uri="{FF2B5EF4-FFF2-40B4-BE49-F238E27FC236}">
                    <a16:creationId xmlns:a16="http://schemas.microsoft.com/office/drawing/2014/main" id="{D863D5AA-1D9F-7847-AF54-485DBB4BA12E}"/>
                  </a:ext>
                </a:extLst>
              </p:cNvPr>
              <p:cNvSpPr/>
              <p:nvPr/>
            </p:nvSpPr>
            <p:spPr>
              <a:xfrm>
                <a:off x="7166864" y="4106848"/>
                <a:ext cx="1452469" cy="360000"/>
              </a:xfrm>
              <a:prstGeom prst="roundRect">
                <a:avLst>
                  <a:gd name="adj" fmla="val 50000"/>
                </a:avLst>
              </a:prstGeom>
              <a:ln w="28575">
                <a:solidFill>
                  <a:srgbClr val="8A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作業・管理</a:t>
                </a:r>
              </a:p>
            </p:txBody>
          </p:sp>
        </p:grpSp>
      </p:grpSp>
      <p:grpSp>
        <p:nvGrpSpPr>
          <p:cNvPr id="23" name="グループ化 22">
            <a:extLst>
              <a:ext uri="{FF2B5EF4-FFF2-40B4-BE49-F238E27FC236}">
                <a16:creationId xmlns:a16="http://schemas.microsoft.com/office/drawing/2014/main" id="{04835F1D-4CF9-4E07-F119-9857D28F780A}"/>
              </a:ext>
            </a:extLst>
          </p:cNvPr>
          <p:cNvGrpSpPr/>
          <p:nvPr/>
        </p:nvGrpSpPr>
        <p:grpSpPr>
          <a:xfrm>
            <a:off x="1718400" y="4301540"/>
            <a:ext cx="1783961" cy="738382"/>
            <a:chOff x="3217075" y="2262904"/>
            <a:chExt cx="1783961" cy="738382"/>
          </a:xfrm>
        </p:grpSpPr>
        <p:sp>
          <p:nvSpPr>
            <p:cNvPr id="24" name="四角形吹き出し 26">
              <a:extLst>
                <a:ext uri="{FF2B5EF4-FFF2-40B4-BE49-F238E27FC236}">
                  <a16:creationId xmlns:a16="http://schemas.microsoft.com/office/drawing/2014/main" id="{A86A812B-CE8D-3B8D-62E7-066AA53CF744}"/>
                </a:ext>
              </a:extLst>
            </p:cNvPr>
            <p:cNvSpPr/>
            <p:nvPr/>
          </p:nvSpPr>
          <p:spPr bwMode="auto">
            <a:xfrm>
              <a:off x="3322321" y="2589192"/>
              <a:ext cx="1678715" cy="412094"/>
            </a:xfrm>
            <a:prstGeom prst="wedgeRectCallout">
              <a:avLst>
                <a:gd name="adj1" fmla="val 87143"/>
                <a:gd name="adj2" fmla="val 7951"/>
              </a:avLst>
            </a:prstGeom>
            <a:ln w="19050">
              <a:solidFill>
                <a:srgbClr val="FF0000"/>
              </a:solid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l" defTabSz="457200" rtl="0" eaLnBrk="0" fontAlgn="base" latinLnBrk="0" hangingPunct="0">
                <a:lnSpc>
                  <a:spcPts val="24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Arial" panose="020B0604020202020204" pitchFamily="34" charset="0"/>
                </a:rPr>
                <a:t>安全靴不使用</a:t>
              </a:r>
            </a:p>
          </p:txBody>
        </p:sp>
        <p:sp>
          <p:nvSpPr>
            <p:cNvPr id="25" name="角丸四角形 32">
              <a:extLst>
                <a:ext uri="{FF2B5EF4-FFF2-40B4-BE49-F238E27FC236}">
                  <a16:creationId xmlns:a16="http://schemas.microsoft.com/office/drawing/2014/main" id="{5F1F7504-57F1-5080-304D-E995302912C2}"/>
                </a:ext>
              </a:extLst>
            </p:cNvPr>
            <p:cNvSpPr/>
            <p:nvPr/>
          </p:nvSpPr>
          <p:spPr>
            <a:xfrm>
              <a:off x="3217075" y="2262904"/>
              <a:ext cx="1533713" cy="360000"/>
            </a:xfrm>
            <a:prstGeom prst="roundRect">
              <a:avLst>
                <a:gd name="adj" fmla="val 50000"/>
              </a:avLst>
            </a:prstGeom>
            <a:ln w="28575">
              <a:solidFill>
                <a:srgbClr val="8A0000"/>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作業・管理</a:t>
              </a:r>
            </a:p>
          </p:txBody>
        </p:sp>
      </p:grpSp>
      <p:sp>
        <p:nvSpPr>
          <p:cNvPr id="26" name="角丸四角形 32">
            <a:extLst>
              <a:ext uri="{FF2B5EF4-FFF2-40B4-BE49-F238E27FC236}">
                <a16:creationId xmlns:a16="http://schemas.microsoft.com/office/drawing/2014/main" id="{E1D2F2A3-B7BF-8A67-978D-003C6C0E9D12}"/>
              </a:ext>
            </a:extLst>
          </p:cNvPr>
          <p:cNvSpPr/>
          <p:nvPr/>
        </p:nvSpPr>
        <p:spPr>
          <a:xfrm>
            <a:off x="408666" y="3385753"/>
            <a:ext cx="828000" cy="360000"/>
          </a:xfrm>
          <a:prstGeom prst="roundRect">
            <a:avLst>
              <a:gd name="adj" fmla="val 50000"/>
            </a:avLst>
          </a:prstGeom>
          <a:ln w="28575">
            <a:solidFill>
              <a:schemeClr val="accent6"/>
            </a:solidFill>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srgbClr val="C00000"/>
                </a:solidFill>
                <a:effectLst/>
                <a:uLnTx/>
                <a:uFillTx/>
                <a:latin typeface="UD デジタル 教科書体 NK-R" panose="02020400000000000000" pitchFamily="18" charset="-128"/>
                <a:ea typeface="UD デジタル 教科書体 NK-R" panose="02020400000000000000" pitchFamily="18" charset="-128"/>
                <a:cs typeface="+mn-cs"/>
              </a:rPr>
              <a:t>環境</a:t>
            </a:r>
          </a:p>
        </p:txBody>
      </p:sp>
    </p:spTree>
    <p:extLst>
      <p:ext uri="{BB962C8B-B14F-4D97-AF65-F5344CB8AC3E}">
        <p14:creationId xmlns:p14="http://schemas.microsoft.com/office/powerpoint/2010/main" val="365884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028852" y="86117"/>
            <a:ext cx="7086289" cy="647700"/>
          </a:xfrm>
          <a:prstGeom prst="rect">
            <a:avLst/>
          </a:prstGeom>
          <a:noFill/>
          <a:ln w="9525">
            <a:noFill/>
            <a:miter lim="800000"/>
            <a:headEnd/>
            <a:tailEnd/>
          </a:ln>
        </p:spPr>
        <p:txBody>
          <a:bodyPr anchor="ctr"/>
          <a:lstStyle/>
          <a:p>
            <a:pPr algn="ctr" eaLnBrk="1"/>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危険に気付ける自分になる「ＫＹＴ」</a:t>
            </a:r>
          </a:p>
        </p:txBody>
      </p:sp>
      <p:sp>
        <p:nvSpPr>
          <p:cNvPr id="5" name="正方形/長方形 4"/>
          <p:cNvSpPr/>
          <p:nvPr/>
        </p:nvSpPr>
        <p:spPr>
          <a:xfrm>
            <a:off x="2673167" y="3949328"/>
            <a:ext cx="2351005" cy="369332"/>
          </a:xfrm>
          <a:prstGeom prst="rect">
            <a:avLst/>
          </a:prstGeom>
        </p:spPr>
        <p:txBody>
          <a:bodyPr wrap="square">
            <a:spAutoFit/>
          </a:bodyPr>
          <a:lstStyle/>
          <a:p>
            <a:r>
              <a:rPr lang="ja-JP" altLang="en-US" dirty="0">
                <a:solidFill>
                  <a:srgbClr val="000000"/>
                </a:solidFill>
                <a:effectLst/>
                <a:latin typeface="HGP創英角ｺﾞｼｯｸUB" panose="020B0900000000000000" pitchFamily="50" charset="-128"/>
                <a:ea typeface="HGP創英角ｺﾞｼｯｸUB" panose="020B0900000000000000" pitchFamily="50" charset="-128"/>
              </a:rPr>
              <a:t>記入例（耕うん作業）</a:t>
            </a:r>
            <a:endParaRPr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2711445089"/>
              </p:ext>
            </p:extLst>
          </p:nvPr>
        </p:nvGraphicFramePr>
        <p:xfrm>
          <a:off x="237542" y="4294992"/>
          <a:ext cx="7877599" cy="2337169"/>
        </p:xfrm>
        <a:graphic>
          <a:graphicData uri="http://schemas.openxmlformats.org/drawingml/2006/table">
            <a:tbl>
              <a:tblPr firstRow="1" bandRow="1">
                <a:tableStyleId>{21E4AEA4-8DFA-4A89-87EB-49C32662AFE0}</a:tableStyleId>
              </a:tblPr>
              <a:tblGrid>
                <a:gridCol w="1892120">
                  <a:extLst>
                    <a:ext uri="{9D8B030D-6E8A-4147-A177-3AD203B41FA5}">
                      <a16:colId xmlns:a16="http://schemas.microsoft.com/office/drawing/2014/main" val="20000"/>
                    </a:ext>
                  </a:extLst>
                </a:gridCol>
                <a:gridCol w="2510577">
                  <a:extLst>
                    <a:ext uri="{9D8B030D-6E8A-4147-A177-3AD203B41FA5}">
                      <a16:colId xmlns:a16="http://schemas.microsoft.com/office/drawing/2014/main" val="20001"/>
                    </a:ext>
                  </a:extLst>
                </a:gridCol>
                <a:gridCol w="3474902">
                  <a:extLst>
                    <a:ext uri="{9D8B030D-6E8A-4147-A177-3AD203B41FA5}">
                      <a16:colId xmlns:a16="http://schemas.microsoft.com/office/drawing/2014/main" val="20002"/>
                    </a:ext>
                  </a:extLst>
                </a:gridCol>
              </a:tblGrid>
              <a:tr h="501953">
                <a:tc>
                  <a:txBody>
                    <a:bodyPr/>
                    <a:lstStyle/>
                    <a:p>
                      <a:pPr algn="ctr"/>
                      <a:r>
                        <a:rPr kumimoji="1" lang="ja-JP" altLang="en-US" sz="1800" b="0" dirty="0">
                          <a:solidFill>
                            <a:schemeClr val="tx1"/>
                          </a:solidFill>
                          <a:effectLst/>
                          <a:latin typeface="HGP創英角ｺﾞｼｯｸUB" panose="020B0900000000000000" pitchFamily="50" charset="-128"/>
                          <a:ea typeface="HGP創英角ｺﾞｼｯｸUB" panose="020B0900000000000000" pitchFamily="50" charset="-128"/>
                        </a:rPr>
                        <a:t>作業名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kumimoji="1" lang="ja-JP" altLang="en-US" sz="1800" b="0" dirty="0">
                          <a:solidFill>
                            <a:schemeClr val="tx1"/>
                          </a:solidFill>
                          <a:effectLst/>
                          <a:latin typeface="HGP創英角ｺﾞｼｯｸUB" panose="020B0900000000000000" pitchFamily="50" charset="-128"/>
                          <a:ea typeface="HGP創英角ｺﾞｼｯｸUB" panose="020B0900000000000000" pitchFamily="50" charset="-128"/>
                        </a:rPr>
                        <a:t>危険な作業は？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gn="ctr"/>
                      <a:r>
                        <a:rPr kumimoji="1" lang="ja-JP" altLang="en-US" sz="1800" b="0" dirty="0">
                          <a:solidFill>
                            <a:schemeClr val="tx1"/>
                          </a:solidFill>
                          <a:effectLst/>
                          <a:latin typeface="HGP創英角ｺﾞｼｯｸUB" panose="020B0900000000000000" pitchFamily="50" charset="-128"/>
                          <a:ea typeface="HGP創英角ｺﾞｼｯｸUB" panose="020B0900000000000000" pitchFamily="50" charset="-128"/>
                        </a:rPr>
                        <a:t>私たちはこうする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extLst>
                  <a:ext uri="{0D108BD9-81ED-4DB2-BD59-A6C34878D82A}">
                    <a16:rowId xmlns:a16="http://schemas.microsoft.com/office/drawing/2014/main" val="10000"/>
                  </a:ext>
                </a:extLst>
              </a:tr>
              <a:tr h="637410">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路上走行</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右折時の後続車の追突</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ミラーだけでなく、直接、後方を目視確認する</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57726">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田からの退出</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前輪浮き上がり転倒</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ロータリを下げてゆっくり退出</a:t>
                      </a:r>
                    </a:p>
                  </a:txBody>
                  <a:tcPr marL="72000" marR="7200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37410">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回行・位置合わせ</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田の隅からの転落</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r>
                        <a:rPr kumimoji="1" lang="ja-JP" altLang="en-US" sz="1800" dirty="0">
                          <a:latin typeface="HGP創英角ｺﾞｼｯｸUB" panose="020B0900000000000000" pitchFamily="50" charset="-128"/>
                          <a:ea typeface="HGP創英角ｺﾞｼｯｸUB" panose="020B0900000000000000" pitchFamily="50" charset="-128"/>
                        </a:rPr>
                        <a:t>ギリギリ隅まで作業しない</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正方形/長方形 8"/>
          <p:cNvSpPr/>
          <p:nvPr/>
        </p:nvSpPr>
        <p:spPr>
          <a:xfrm>
            <a:off x="251514" y="1436635"/>
            <a:ext cx="6400491" cy="430887"/>
          </a:xfrm>
          <a:prstGeom prst="rect">
            <a:avLst/>
          </a:prstGeom>
        </p:spPr>
        <p:txBody>
          <a:bodyPr wrap="square">
            <a:spAutoFit/>
          </a:bodyPr>
          <a:lstStyle/>
          <a:p>
            <a:pPr>
              <a:buFont typeface="Wingdings" pitchFamily="2" charset="2"/>
              <a:buChar char="l"/>
            </a:pPr>
            <a:r>
              <a:rPr lang="ja-JP" altLang="en-US" sz="2200" dirty="0">
                <a:solidFill>
                  <a:srgbClr val="000000"/>
                </a:solidFill>
                <a:latin typeface="HGP創英角ｺﾞｼｯｸUB" panose="020B0900000000000000" pitchFamily="50" charset="-128"/>
                <a:ea typeface="HGP創英角ｺﾞｼｯｸUB" panose="020B0900000000000000" pitchFamily="50" charset="-128"/>
              </a:rPr>
              <a:t>各自が問診票に記入</a:t>
            </a:r>
            <a:r>
              <a:rPr lang="ja-JP" altLang="en-US" sz="2200" dirty="0">
                <a:solidFill>
                  <a:srgbClr val="000000"/>
                </a:solidFill>
                <a:effectLst/>
                <a:latin typeface="HGP創英角ｺﾞｼｯｸUB" panose="020B0900000000000000" pitchFamily="50" charset="-128"/>
                <a:ea typeface="HGP創英角ｺﾞｼｯｸUB" panose="020B0900000000000000" pitchFamily="50" charset="-128"/>
              </a:rPr>
              <a:t>し、グループ内で発表し合う</a:t>
            </a:r>
            <a:endParaRPr lang="en-US" altLang="ja-JP" sz="2200" dirty="0">
              <a:solidFill>
                <a:srgbClr val="000000"/>
              </a:solidFill>
              <a:effectLst/>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C92B6FF6-C261-409A-9453-25A48E06CE2A}"/>
              </a:ext>
            </a:extLst>
          </p:cNvPr>
          <p:cNvGrpSpPr/>
          <p:nvPr/>
        </p:nvGrpSpPr>
        <p:grpSpPr>
          <a:xfrm>
            <a:off x="251517" y="2911684"/>
            <a:ext cx="6139235" cy="1107996"/>
            <a:chOff x="251517" y="2297164"/>
            <a:chExt cx="8288252" cy="1107996"/>
          </a:xfrm>
        </p:grpSpPr>
        <p:sp>
          <p:nvSpPr>
            <p:cNvPr id="14" name="正方形/長方形 13">
              <a:extLst>
                <a:ext uri="{FF2B5EF4-FFF2-40B4-BE49-F238E27FC236}">
                  <a16:creationId xmlns:a16="http://schemas.microsoft.com/office/drawing/2014/main" id="{70C922BD-BAEA-46E0-B0BF-CAEDF99FE683}"/>
                </a:ext>
              </a:extLst>
            </p:cNvPr>
            <p:cNvSpPr/>
            <p:nvPr/>
          </p:nvSpPr>
          <p:spPr>
            <a:xfrm>
              <a:off x="251517" y="2297164"/>
              <a:ext cx="8288252" cy="1107996"/>
            </a:xfrm>
            <a:prstGeom prst="rect">
              <a:avLst/>
            </a:prstGeom>
          </p:spPr>
          <p:txBody>
            <a:bodyPr wrap="square">
              <a:spAutoFit/>
            </a:bodyPr>
            <a:lstStyle/>
            <a:p>
              <a:pPr>
                <a:spcBef>
                  <a:spcPts val="600"/>
                </a:spcBef>
                <a:buFont typeface="Wingdings" pitchFamily="2" charset="2"/>
                <a:buChar char="l"/>
              </a:pPr>
              <a:r>
                <a:rPr lang="ja-JP" altLang="en-US" sz="2200" dirty="0">
                  <a:solidFill>
                    <a:srgbClr val="000000"/>
                  </a:solidFill>
                  <a:effectLst/>
                  <a:latin typeface="HGP創英角ｺﾞｼｯｸUB" panose="020B0900000000000000" pitchFamily="50" charset="-128"/>
                  <a:ea typeface="HGP創英角ｺﾞｼｯｸUB" panose="020B0900000000000000" pitchFamily="50" charset="-128"/>
                </a:rPr>
                <a:t>想定される危険とその対応策を頭に入れて作業に臨める</a:t>
              </a:r>
              <a:r>
                <a:rPr lang="ja-JP" altLang="en-US" sz="2200" dirty="0">
                  <a:latin typeface="HGP創英角ｺﾞｼｯｸUB" panose="020B0900000000000000" pitchFamily="50" charset="-128"/>
                  <a:ea typeface="HGP創英角ｺﾞｼｯｸUB" panose="020B0900000000000000" pitchFamily="50" charset="-128"/>
                </a:rPr>
                <a:t>　　　　とっさのときでも適切な行動が取れるようになる</a:t>
              </a:r>
            </a:p>
          </p:txBody>
        </p:sp>
        <p:sp>
          <p:nvSpPr>
            <p:cNvPr id="2" name="矢印: 右 1">
              <a:extLst>
                <a:ext uri="{FF2B5EF4-FFF2-40B4-BE49-F238E27FC236}">
                  <a16:creationId xmlns:a16="http://schemas.microsoft.com/office/drawing/2014/main" id="{7F434B52-D8CD-4C42-886F-956513A53913}"/>
                </a:ext>
              </a:extLst>
            </p:cNvPr>
            <p:cNvSpPr/>
            <p:nvPr/>
          </p:nvSpPr>
          <p:spPr>
            <a:xfrm>
              <a:off x="2025531" y="2687239"/>
              <a:ext cx="355600" cy="348401"/>
            </a:xfrm>
            <a:prstGeom prst="rightArrow">
              <a:avLst/>
            </a:prstGeom>
            <a:solidFill>
              <a:srgbClr val="99CC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正方形/長方形 11">
            <a:extLst>
              <a:ext uri="{FF2B5EF4-FFF2-40B4-BE49-F238E27FC236}">
                <a16:creationId xmlns:a16="http://schemas.microsoft.com/office/drawing/2014/main" id="{71B97DA8-9EF9-4127-8723-5AADE2C99EE9}"/>
              </a:ext>
            </a:extLst>
          </p:cNvPr>
          <p:cNvSpPr/>
          <p:nvPr/>
        </p:nvSpPr>
        <p:spPr>
          <a:xfrm>
            <a:off x="251517" y="1807363"/>
            <a:ext cx="6224232" cy="769441"/>
          </a:xfrm>
          <a:prstGeom prst="rect">
            <a:avLst/>
          </a:prstGeom>
        </p:spPr>
        <p:txBody>
          <a:bodyPr wrap="square">
            <a:spAutoFit/>
          </a:bodyPr>
          <a:lstStyle/>
          <a:p>
            <a:pPr>
              <a:spcBef>
                <a:spcPts val="600"/>
              </a:spcBef>
              <a:buFont typeface="Wingdings" pitchFamily="2" charset="2"/>
              <a:buChar char="l"/>
            </a:pPr>
            <a:r>
              <a:rPr lang="ja-JP" altLang="en-US" sz="2200" dirty="0">
                <a:solidFill>
                  <a:srgbClr val="000000"/>
                </a:solidFill>
                <a:effectLst/>
                <a:latin typeface="HGP創英角ｺﾞｼｯｸUB" panose="020B0900000000000000" pitchFamily="50" charset="-128"/>
                <a:ea typeface="HGP創英角ｺﾞｼｯｸUB" panose="020B0900000000000000" pitchFamily="50" charset="-128"/>
              </a:rPr>
              <a:t>自分が気付かなかったことを他のメンバーの意見で気付ける</a:t>
            </a:r>
            <a:endParaRPr lang="en-US" altLang="ja-JP" sz="2200" dirty="0">
              <a:solidFill>
                <a:srgbClr val="000000"/>
              </a:solidFill>
              <a:effectLst/>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F8AB96F2-4803-434C-95EF-A7FBF9799FDB}"/>
              </a:ext>
            </a:extLst>
          </p:cNvPr>
          <p:cNvSpPr/>
          <p:nvPr/>
        </p:nvSpPr>
        <p:spPr>
          <a:xfrm>
            <a:off x="251515" y="2536524"/>
            <a:ext cx="6400491" cy="430887"/>
          </a:xfrm>
          <a:prstGeom prst="rect">
            <a:avLst/>
          </a:prstGeom>
        </p:spPr>
        <p:txBody>
          <a:bodyPr wrap="square">
            <a:spAutoFit/>
          </a:bodyPr>
          <a:lstStyle/>
          <a:p>
            <a:pPr>
              <a:spcBef>
                <a:spcPts val="600"/>
              </a:spcBef>
              <a:buFont typeface="Wingdings" pitchFamily="2" charset="2"/>
              <a:buChar char="l"/>
            </a:pPr>
            <a:r>
              <a:rPr lang="ja-JP" altLang="en-US" sz="2200" dirty="0">
                <a:solidFill>
                  <a:srgbClr val="000000"/>
                </a:solidFill>
                <a:latin typeface="HGP創英角ｺﾞｼｯｸUB" panose="020B0900000000000000" pitchFamily="50" charset="-128"/>
                <a:ea typeface="HGP創英角ｺﾞｼｯｸUB" panose="020B0900000000000000" pitchFamily="50" charset="-128"/>
              </a:rPr>
              <a:t>作業前のミーティングで実施する</a:t>
            </a:r>
            <a:endParaRPr lang="en-US" altLang="ja-JP" sz="2200" dirty="0">
              <a:solidFill>
                <a:srgbClr val="000000"/>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BE97C5A9-D371-3A18-CC4B-D405005F7FAC}"/>
              </a:ext>
            </a:extLst>
          </p:cNvPr>
          <p:cNvSpPr txBox="1"/>
          <p:nvPr/>
        </p:nvSpPr>
        <p:spPr>
          <a:xfrm>
            <a:off x="881205" y="889290"/>
            <a:ext cx="7452215" cy="523220"/>
          </a:xfrm>
          <a:prstGeom prst="rect">
            <a:avLst/>
          </a:prstGeom>
          <a:noFill/>
        </p:spPr>
        <p:txBody>
          <a:bodyPr wrap="square">
            <a:spAutoFit/>
          </a:bodyPr>
          <a:lstStyle/>
          <a:p>
            <a:r>
              <a:rPr lang="ja-JP" altLang="en-US" sz="2800" dirty="0">
                <a:latin typeface="HGP創英角ｺﾞｼｯｸUB" panose="020B0900000000000000" pitchFamily="50" charset="-128"/>
                <a:ea typeface="HGP創英角ｺﾞｼｯｸUB" panose="020B0900000000000000" pitchFamily="50" charset="-128"/>
              </a:rPr>
              <a:t>ＫＹＴとは ＝ Ｋ</a:t>
            </a:r>
            <a:r>
              <a:rPr lang="en-US" altLang="ja-JP" sz="2800" dirty="0">
                <a:latin typeface="HGP創英角ｺﾞｼｯｸUB" panose="020B0900000000000000" pitchFamily="50" charset="-128"/>
                <a:ea typeface="HGP創英角ｺﾞｼｯｸUB" panose="020B0900000000000000" pitchFamily="50" charset="-128"/>
              </a:rPr>
              <a:t>:</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危険</a:t>
            </a:r>
            <a:r>
              <a:rPr lang="ja-JP" altLang="en-US" sz="2800" dirty="0">
                <a:latin typeface="HGP創英角ｺﾞｼｯｸUB" panose="020B0900000000000000" pitchFamily="50" charset="-128"/>
                <a:ea typeface="HGP創英角ｺﾞｼｯｸUB" panose="020B0900000000000000" pitchFamily="50" charset="-128"/>
              </a:rPr>
              <a:t>　Ｙ</a:t>
            </a:r>
            <a:r>
              <a:rPr lang="en-US" altLang="ja-JP" sz="2800" dirty="0">
                <a:latin typeface="HGP創英角ｺﾞｼｯｸUB" panose="020B0900000000000000" pitchFamily="50" charset="-128"/>
                <a:ea typeface="HGP創英角ｺﾞｼｯｸUB" panose="020B0900000000000000" pitchFamily="50" charset="-128"/>
              </a:rPr>
              <a:t>:</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予知</a:t>
            </a:r>
            <a:r>
              <a:rPr lang="ja-JP" altLang="en-US" sz="2800" dirty="0">
                <a:latin typeface="HGP創英角ｺﾞｼｯｸUB" panose="020B0900000000000000" pitchFamily="50" charset="-128"/>
                <a:ea typeface="HGP創英角ｺﾞｼｯｸUB" panose="020B0900000000000000" pitchFamily="50" charset="-128"/>
              </a:rPr>
              <a:t>　Ｔ</a:t>
            </a:r>
            <a:r>
              <a:rPr lang="en-US" altLang="ja-JP" sz="2800" dirty="0">
                <a:latin typeface="HGP創英角ｺﾞｼｯｸUB" panose="020B0900000000000000" pitchFamily="50" charset="-128"/>
                <a:ea typeface="HGP創英角ｺﾞｼｯｸUB" panose="020B0900000000000000" pitchFamily="50" charset="-128"/>
              </a:rPr>
              <a:t>:</a:t>
            </a:r>
            <a:r>
              <a:rPr lang="ja-JP" altLang="en-US" sz="2800" dirty="0">
                <a:solidFill>
                  <a:srgbClr val="FF0000"/>
                </a:solidFill>
                <a:latin typeface="HGP創英角ｺﾞｼｯｸUB" panose="020B0900000000000000" pitchFamily="50" charset="-128"/>
                <a:ea typeface="HGP創英角ｺﾞｼｯｸUB" panose="020B0900000000000000" pitchFamily="50" charset="-128"/>
              </a:rPr>
              <a:t>トレーニング</a:t>
            </a:r>
            <a:endParaRPr lang="ja-JP" altLang="en-US" sz="2800" dirty="0">
              <a:solidFill>
                <a:srgbClr val="FF0000"/>
              </a:solidFill>
            </a:endParaRPr>
          </a:p>
        </p:txBody>
      </p:sp>
      <p:pic>
        <p:nvPicPr>
          <p:cNvPr id="10" name="図 9">
            <a:extLst>
              <a:ext uri="{FF2B5EF4-FFF2-40B4-BE49-F238E27FC236}">
                <a16:creationId xmlns:a16="http://schemas.microsoft.com/office/drawing/2014/main" id="{F3D8D54D-A901-075E-9B39-FBB443F464A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5089"/>
          <a:stretch/>
        </p:blipFill>
        <p:spPr>
          <a:xfrm>
            <a:off x="6304476" y="1648730"/>
            <a:ext cx="2705054" cy="2001430"/>
          </a:xfrm>
          <a:prstGeom prst="rect">
            <a:avLst/>
          </a:prstGeom>
        </p:spPr>
      </p:pic>
      <p:cxnSp>
        <p:nvCxnSpPr>
          <p:cNvPr id="4" name="直線コネクタ 3">
            <a:extLst>
              <a:ext uri="{FF2B5EF4-FFF2-40B4-BE49-F238E27FC236}">
                <a16:creationId xmlns:a16="http://schemas.microsoft.com/office/drawing/2014/main" id="{3954773D-920F-C8EE-4F3B-52E3B6AFBD16}"/>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 name="スライド番号プレースホルダー 2">
            <a:extLst>
              <a:ext uri="{FF2B5EF4-FFF2-40B4-BE49-F238E27FC236}">
                <a16:creationId xmlns:a16="http://schemas.microsoft.com/office/drawing/2014/main" id="{0AD5205A-C988-2FE6-0221-71E79196C9DF}"/>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315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1E50E02A-310E-44F1-BA80-FF40507938DD}"/>
              </a:ext>
            </a:extLst>
          </p:cNvPr>
          <p:cNvSpPr txBox="1"/>
          <p:nvPr/>
        </p:nvSpPr>
        <p:spPr>
          <a:xfrm>
            <a:off x="274319" y="677414"/>
            <a:ext cx="8394393" cy="523220"/>
          </a:xfrm>
          <a:prstGeom prst="rect">
            <a:avLst/>
          </a:prstGeom>
          <a:noFill/>
        </p:spPr>
        <p:txBody>
          <a:bodyPr wrap="square" rtlCol="0">
            <a:spAutoFit/>
          </a:bodyPr>
          <a:lstStyle/>
          <a:p>
            <a:pPr lvl="0">
              <a:defRPr/>
            </a:pPr>
            <a:r>
              <a:rPr kumimoji="1" lang="ja-JP" altLang="en-US" sz="2800" b="1"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５Ｓ</a:t>
            </a:r>
            <a:r>
              <a:rPr kumimoji="1" lang="ja-JP" altLang="en-US" sz="2800" dirty="0">
                <a:solidFill>
                  <a:prstClr val="black"/>
                </a:solidFill>
                <a:latin typeface="HGP創英角ｺﾞｼｯｸUB" panose="020B0900000000000000" pitchFamily="50" charset="-128"/>
                <a:ea typeface="HGP創英角ｺﾞｼｯｸUB" panose="020B0900000000000000" pitchFamily="50" charset="-128"/>
              </a:rPr>
              <a:t>とは・・・</a:t>
            </a:r>
            <a:endParaRPr kumimoji="1" lang="en-US" altLang="ja-JP" sz="28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p:txBody>
      </p:sp>
      <p:sp>
        <p:nvSpPr>
          <p:cNvPr id="51" name="テキスト ボックス 50">
            <a:extLst>
              <a:ext uri="{FF2B5EF4-FFF2-40B4-BE49-F238E27FC236}">
                <a16:creationId xmlns:a16="http://schemas.microsoft.com/office/drawing/2014/main" id="{FCFBBBF0-8767-426E-81CD-2F85B7D34733}"/>
              </a:ext>
            </a:extLst>
          </p:cNvPr>
          <p:cNvSpPr txBox="1"/>
          <p:nvPr/>
        </p:nvSpPr>
        <p:spPr>
          <a:xfrm>
            <a:off x="587333" y="4790693"/>
            <a:ext cx="7642287" cy="844988"/>
          </a:xfrm>
          <a:prstGeom prst="rect">
            <a:avLst/>
          </a:prstGeom>
          <a:noFill/>
        </p:spPr>
        <p:txBody>
          <a:bodyPr wrap="square">
            <a:spAutoFit/>
          </a:bodyPr>
          <a:lstStyle/>
          <a:p>
            <a:pPr algn="ctr"/>
            <a:r>
              <a:rPr lang="ja-JP" altLang="en-US" sz="2400" dirty="0">
                <a:solidFill>
                  <a:prstClr val="black"/>
                </a:solidFill>
                <a:latin typeface="Century" pitchFamily="18" charset="0"/>
                <a:ea typeface="HGP創英角ｺﾞｼｯｸUB" panose="020B0900000000000000" pitchFamily="50" charset="-128"/>
              </a:rPr>
              <a:t>「５Ｓは労働安全・収益向上の一丁目一番地」</a:t>
            </a:r>
            <a:endParaRPr lang="en-US" altLang="ja-JP" sz="2400" dirty="0">
              <a:solidFill>
                <a:prstClr val="black"/>
              </a:solidFill>
              <a:latin typeface="Century" pitchFamily="18" charset="0"/>
              <a:ea typeface="HGP創英角ｺﾞｼｯｸUB" panose="020B0900000000000000" pitchFamily="50" charset="-128"/>
            </a:endParaRPr>
          </a:p>
          <a:p>
            <a:pPr algn="ctr"/>
            <a:r>
              <a:rPr lang="ja-JP" altLang="en-US" sz="2400" dirty="0">
                <a:solidFill>
                  <a:prstClr val="black"/>
                </a:solidFill>
                <a:latin typeface="Century" pitchFamily="18" charset="0"/>
                <a:ea typeface="HGP創英角ｺﾞｼｯｸUB" panose="020B0900000000000000" pitchFamily="50" charset="-128"/>
              </a:rPr>
              <a:t>とまで言われるのはなぜか？</a:t>
            </a:r>
            <a:endParaRPr lang="ja-JP" altLang="en-US" sz="2400" dirty="0"/>
          </a:p>
        </p:txBody>
      </p:sp>
      <p:sp>
        <p:nvSpPr>
          <p:cNvPr id="9" name="テキスト ボックス 8">
            <a:extLst>
              <a:ext uri="{FF2B5EF4-FFF2-40B4-BE49-F238E27FC236}">
                <a16:creationId xmlns:a16="http://schemas.microsoft.com/office/drawing/2014/main" id="{587AA3C1-522E-4C6C-9081-B701A9447BB6}"/>
              </a:ext>
            </a:extLst>
          </p:cNvPr>
          <p:cNvSpPr txBox="1"/>
          <p:nvPr/>
        </p:nvSpPr>
        <p:spPr>
          <a:xfrm>
            <a:off x="674927" y="1222319"/>
            <a:ext cx="989779" cy="3093154"/>
          </a:xfrm>
          <a:prstGeom prst="rect">
            <a:avLst/>
          </a:prstGeom>
          <a:noFill/>
        </p:spPr>
        <p:txBody>
          <a:bodyPr wrap="square">
            <a:spAutoFit/>
          </a:bodyPr>
          <a:lstStyle/>
          <a:p>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整理</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a:p>
            <a:pPr>
              <a:spcBef>
                <a:spcPts val="1800"/>
              </a:spcBef>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整頓</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a:p>
            <a:pPr>
              <a:spcBef>
                <a:spcPts val="3600"/>
              </a:spcBef>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清掃</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a:p>
            <a:pPr>
              <a:spcBef>
                <a:spcPts val="1800"/>
              </a:spcBef>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清潔</a:t>
            </a:r>
            <a:r>
              <a:rPr lang="ja-JP" altLang="en-US" sz="2400" dirty="0">
                <a:latin typeface="HGP創英角ｺﾞｼｯｸUB" panose="020B0900000000000000" pitchFamily="50" charset="-128"/>
                <a:ea typeface="HGP創英角ｺﾞｼｯｸUB" panose="020B0900000000000000" pitchFamily="50" charset="-128"/>
              </a:rPr>
              <a:t>：</a:t>
            </a:r>
            <a:endParaRPr lang="en-US" altLang="ja-JP" sz="2400" dirty="0">
              <a:latin typeface="HGP創英角ｺﾞｼｯｸUB" panose="020B0900000000000000" pitchFamily="50" charset="-128"/>
              <a:ea typeface="HGP創英角ｺﾞｼｯｸUB" panose="020B0900000000000000" pitchFamily="50" charset="-128"/>
            </a:endParaRPr>
          </a:p>
          <a:p>
            <a:pPr>
              <a:spcBef>
                <a:spcPts val="1800"/>
              </a:spcBef>
            </a:pPr>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 躾  </a:t>
            </a: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9BC931F7-C0DD-4859-9CBB-DA9A45C6749A}"/>
              </a:ext>
            </a:extLst>
          </p:cNvPr>
          <p:cNvSpPr txBox="1"/>
          <p:nvPr/>
        </p:nvSpPr>
        <p:spPr>
          <a:xfrm>
            <a:off x="1450020" y="1222319"/>
            <a:ext cx="6575143" cy="461665"/>
          </a:xfrm>
          <a:prstGeom prst="rect">
            <a:avLst/>
          </a:prstGeom>
          <a:noFill/>
        </p:spPr>
        <p:txBody>
          <a:bodyPr wrap="square">
            <a:spAutoFit/>
          </a:bodyPr>
          <a:lstStyle/>
          <a:p>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必要な物と不要な物を分別し、不要物を処分する</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66D29CA2-4A85-44E5-99F6-922DB9B7A216}"/>
              </a:ext>
            </a:extLst>
          </p:cNvPr>
          <p:cNvSpPr txBox="1"/>
          <p:nvPr/>
        </p:nvSpPr>
        <p:spPr>
          <a:xfrm>
            <a:off x="1422350" y="1797818"/>
            <a:ext cx="7167942" cy="830997"/>
          </a:xfrm>
          <a:prstGeom prst="rect">
            <a:avLst/>
          </a:prstGeom>
          <a:noFill/>
        </p:spPr>
        <p:txBody>
          <a:bodyPr wrap="square">
            <a:spAutoFit/>
          </a:bodyPr>
          <a:lstStyle/>
          <a:p>
            <a:pPr>
              <a:spcBef>
                <a:spcPts val="1800"/>
              </a:spcBef>
            </a:pP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必要な物がすぐに取り出せるように置き場所や置き方</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を決め、わかりやすいように表示し、使ったら元に戻す</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8" name="テキスト ボックス 7">
            <a:extLst>
              <a:ext uri="{FF2B5EF4-FFF2-40B4-BE49-F238E27FC236}">
                <a16:creationId xmlns:a16="http://schemas.microsoft.com/office/drawing/2014/main" id="{A4F38F9F-9BAD-467D-85E3-D8CD7456848B}"/>
              </a:ext>
            </a:extLst>
          </p:cNvPr>
          <p:cNvSpPr txBox="1"/>
          <p:nvPr/>
        </p:nvSpPr>
        <p:spPr>
          <a:xfrm>
            <a:off x="1422350" y="2640973"/>
            <a:ext cx="5402753" cy="461665"/>
          </a:xfrm>
          <a:prstGeom prst="rect">
            <a:avLst/>
          </a:prstGeom>
          <a:noFill/>
        </p:spPr>
        <p:txBody>
          <a:bodyPr wrap="square">
            <a:spAutoFit/>
          </a:bodyPr>
          <a:lstStyle/>
          <a:p>
            <a:pPr>
              <a:spcBef>
                <a:spcPts val="1800"/>
              </a:spcBef>
            </a:pP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きれいに掃き清めながら、異常に気付く</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630F05B4-C665-416B-8359-53CE5B5F7085}"/>
              </a:ext>
            </a:extLst>
          </p:cNvPr>
          <p:cNvSpPr txBox="1"/>
          <p:nvPr/>
        </p:nvSpPr>
        <p:spPr>
          <a:xfrm>
            <a:off x="1450179" y="3238857"/>
            <a:ext cx="6364860" cy="461665"/>
          </a:xfrm>
          <a:prstGeom prst="rect">
            <a:avLst/>
          </a:prstGeom>
          <a:noFill/>
        </p:spPr>
        <p:txBody>
          <a:bodyPr wrap="square">
            <a:spAutoFit/>
          </a:bodyPr>
          <a:lstStyle/>
          <a:p>
            <a:pPr>
              <a:spcBef>
                <a:spcPts val="1800"/>
              </a:spcBef>
            </a:pPr>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きれいな状態を維持し、異常を発見しやすくする</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a:extLst>
              <a:ext uri="{FF2B5EF4-FFF2-40B4-BE49-F238E27FC236}">
                <a16:creationId xmlns:a16="http://schemas.microsoft.com/office/drawing/2014/main" id="{35E4B841-F69B-40F2-A80B-20C3C97FF28A}"/>
              </a:ext>
            </a:extLst>
          </p:cNvPr>
          <p:cNvSpPr txBox="1"/>
          <p:nvPr/>
        </p:nvSpPr>
        <p:spPr>
          <a:xfrm>
            <a:off x="1422350" y="3796188"/>
            <a:ext cx="7231552" cy="830997"/>
          </a:xfrm>
          <a:prstGeom prst="rect">
            <a:avLst/>
          </a:prstGeom>
          <a:noFill/>
        </p:spPr>
        <p:txBody>
          <a:bodyPr wrap="square">
            <a:spAutoFit/>
          </a:bodyPr>
          <a:lstStyle/>
          <a:p>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決められたことを決められたとおりに実行できるように</a:t>
            </a:r>
            <a:endParaRPr lang="en-US" altLang="ja-JP" sz="2400" dirty="0">
              <a:solidFill>
                <a:prstClr val="black"/>
              </a:solidFill>
              <a:latin typeface="HGP創英角ｺﾞｼｯｸUB" panose="020B0900000000000000" pitchFamily="50" charset="-128"/>
              <a:ea typeface="HGP創英角ｺﾞｼｯｸUB" panose="020B0900000000000000" pitchFamily="50" charset="-128"/>
            </a:endParaRPr>
          </a:p>
          <a:p>
            <a:r>
              <a:rPr lang="ja-JP" altLang="en-US" sz="2400" dirty="0">
                <a:solidFill>
                  <a:prstClr val="black"/>
                </a:solidFill>
                <a:latin typeface="HGP創英角ｺﾞｼｯｸUB" panose="020B0900000000000000" pitchFamily="50" charset="-128"/>
                <a:ea typeface="HGP創英角ｺﾞｼｯｸUB" panose="020B0900000000000000" pitchFamily="50" charset="-128"/>
              </a:rPr>
              <a:t>習慣づける</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2" name="テキスト ボックス 1">
            <a:extLst>
              <a:ext uri="{FF2B5EF4-FFF2-40B4-BE49-F238E27FC236}">
                <a16:creationId xmlns:a16="http://schemas.microsoft.com/office/drawing/2014/main" id="{02F38C76-AF02-3780-33A1-F77F2BF84A7D}"/>
              </a:ext>
            </a:extLst>
          </p:cNvPr>
          <p:cNvSpPr txBox="1"/>
          <p:nvPr/>
        </p:nvSpPr>
        <p:spPr>
          <a:xfrm>
            <a:off x="914380" y="5635681"/>
            <a:ext cx="6521400" cy="907941"/>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作業にゆとりが生まれ、作業が効率化</a:t>
            </a:r>
            <a:endParaRPr kumimoji="1" lang="en-US" altLang="ja-JP"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安全性</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の向上、</a:t>
            </a:r>
            <a:r>
              <a:rPr kumimoji="1" lang="ja-JP" altLang="en-US" sz="2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生産性</a:t>
            </a:r>
            <a:r>
              <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の向上＝</a:t>
            </a:r>
            <a:r>
              <a:rPr kumimoji="1" lang="ja-JP" altLang="en-US" sz="2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収益の向上</a:t>
            </a:r>
            <a:endParaRPr kumimoji="1" lang="en-US" altLang="ja-JP" sz="24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endParaRPr>
          </a:p>
        </p:txBody>
      </p:sp>
      <p:sp>
        <p:nvSpPr>
          <p:cNvPr id="3" name="テキスト ボックス 2">
            <a:extLst>
              <a:ext uri="{FF2B5EF4-FFF2-40B4-BE49-F238E27FC236}">
                <a16:creationId xmlns:a16="http://schemas.microsoft.com/office/drawing/2014/main" id="{10C21E3C-C596-935B-8F69-C7E254AC4ED6}"/>
              </a:ext>
            </a:extLst>
          </p:cNvPr>
          <p:cNvSpPr txBox="1"/>
          <p:nvPr/>
        </p:nvSpPr>
        <p:spPr>
          <a:xfrm>
            <a:off x="2102483" y="67372"/>
            <a:ext cx="4611985"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3200" i="0" u="none" strike="noStrike" kern="1200" cap="none" spc="0" normalizeH="0" baseline="0" noProof="0" dirty="0">
                <a:ln>
                  <a:noFill/>
                </a:ln>
                <a:solidFill>
                  <a:srgbClr val="002060"/>
                </a:solidFill>
                <a:effectLst/>
                <a:uLnTx/>
                <a:uFillTx/>
                <a:latin typeface="HGS創英角ｺﾞｼｯｸUB" panose="020B0900000000000000" pitchFamily="50" charset="-128"/>
                <a:ea typeface="HGS創英角ｺﾞｼｯｸUB" panose="020B0900000000000000" pitchFamily="50" charset="-128"/>
              </a:rPr>
              <a:t>基本中の基本「５Ｓ」</a:t>
            </a:r>
          </a:p>
        </p:txBody>
      </p:sp>
      <p:cxnSp>
        <p:nvCxnSpPr>
          <p:cNvPr id="4" name="直線コネクタ 3">
            <a:extLst>
              <a:ext uri="{FF2B5EF4-FFF2-40B4-BE49-F238E27FC236}">
                <a16:creationId xmlns:a16="http://schemas.microsoft.com/office/drawing/2014/main" id="{DDFECF14-A335-018E-E850-0941E3C5CD7C}"/>
              </a:ext>
            </a:extLst>
          </p:cNvPr>
          <p:cNvCxnSpPr/>
          <p:nvPr/>
        </p:nvCxnSpPr>
        <p:spPr>
          <a:xfrm>
            <a:off x="314249" y="678785"/>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2">
            <a:extLst>
              <a:ext uri="{FF2B5EF4-FFF2-40B4-BE49-F238E27FC236}">
                <a16:creationId xmlns:a16="http://schemas.microsoft.com/office/drawing/2014/main" id="{03E8F77F-FDDC-602C-3651-AE93EC636377}"/>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4740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9" grpId="0"/>
      <p:bldP spid="6" grpId="0"/>
      <p:bldP spid="7" grpId="0"/>
      <p:bldP spid="8" grpId="0"/>
      <p:bldP spid="10" grpId="0"/>
      <p:bldP spid="1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F250D2-FCC1-9F94-4B87-C20B9003E2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DA0E17-1C9E-4849-95CE-BCC8B3B85E09}" type="slidenum">
              <a:rPr kumimoji="1"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64942DB5-0E6E-334B-A694-512D11D649B8}"/>
              </a:ext>
            </a:extLst>
          </p:cNvPr>
          <p:cNvSpPr txBox="1"/>
          <p:nvPr/>
        </p:nvSpPr>
        <p:spPr>
          <a:xfrm>
            <a:off x="577210" y="196227"/>
            <a:ext cx="798957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P創英ﾌﾟﾚｾﾞﾝｽEB" panose="02020800000000000000" pitchFamily="18" charset="-128"/>
                <a:ea typeface="HGP創英ﾌﾟﾚｾﾞﾝｽEB" panose="02020800000000000000" pitchFamily="18" charset="-128"/>
                <a:cs typeface="+mn-cs"/>
              </a:rPr>
              <a:t>ご清聴、ありがとうございました</a:t>
            </a:r>
          </a:p>
        </p:txBody>
      </p:sp>
      <p:sp>
        <p:nvSpPr>
          <p:cNvPr id="5" name="テキスト ボックス 4">
            <a:extLst>
              <a:ext uri="{FF2B5EF4-FFF2-40B4-BE49-F238E27FC236}">
                <a16:creationId xmlns:a16="http://schemas.microsoft.com/office/drawing/2014/main" id="{4B0E168D-E4E6-5F75-CD56-883425B9DF60}"/>
              </a:ext>
            </a:extLst>
          </p:cNvPr>
          <p:cNvSpPr txBox="1"/>
          <p:nvPr/>
        </p:nvSpPr>
        <p:spPr>
          <a:xfrm>
            <a:off x="259366" y="1019305"/>
            <a:ext cx="8494633" cy="5332619"/>
          </a:xfrm>
          <a:prstGeom prst="rect">
            <a:avLst/>
          </a:prstGeom>
          <a:effectLst>
            <a:softEdge rad="228600"/>
          </a:effectLst>
        </p:spPr>
        <p:style>
          <a:lnRef idx="2">
            <a:schemeClr val="accent3"/>
          </a:lnRef>
          <a:fillRef idx="1">
            <a:schemeClr val="lt1"/>
          </a:fillRef>
          <a:effectRef idx="0">
            <a:schemeClr val="accent3"/>
          </a:effectRef>
          <a:fontRef idx="minor">
            <a:schemeClr val="dk1"/>
          </a:fontRef>
        </p:style>
        <p:txBody>
          <a:bodyPr vert="eaVert" wrap="square" tIns="180000" bIns="180000" rtlCol="0">
            <a:spAutoFit/>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　　　　</a:t>
            </a:r>
            <a:r>
              <a:rPr kumimoji="0" lang="zh-TW"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農作業安全十訓</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自分だけは大丈夫、</a:t>
            </a:r>
            <a:r>
              <a:rPr kumimoji="0" lang="ja-JP" altLang="en-US" sz="2400" b="0" i="0" u="none" strike="noStrike" kern="1200" cap="none" spc="0" normalizeH="0" baseline="0" noProof="0" dirty="0">
                <a:ln>
                  <a:noFill/>
                </a:ln>
                <a:solidFill>
                  <a:srgbClr val="000000"/>
                </a:solidFill>
                <a:effectLst/>
                <a:uLnTx/>
                <a:uFillTx/>
                <a:latin typeface="HGP創英ﾌﾟﾚｾﾞﾝｽEB" panose="02020800000000000000" pitchFamily="18" charset="-128"/>
                <a:ea typeface="HGP創英ﾌﾟﾚｾﾞﾝｽEB" panose="02020800000000000000" pitchFamily="18" charset="-128"/>
              </a:rPr>
              <a:t>そんな</a:t>
            </a: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わけはあり得ない</a:t>
            </a:r>
            <a:endParaRPr kumimoji="0" lang="en-US" altLang="ja-JP"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endParaRP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何か起こればまずもって、エンジン停止と心得る</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防具・保護具は全ての基本</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服の裾、ひらひらタオルが大ごとに</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トラクター、シートベルトは命綱</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夜道では、ないと追突反射材</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通りみち、傾斜路・雑草・曲がり角</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組での作業は合図を決めろ</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暑いとき、水分・塩分・木かげで休憩</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ケイタイ携帯、居場所も言って</a:t>
            </a:r>
          </a:p>
          <a:p>
            <a:pPr marL="0" marR="0" lvl="0" indent="0" algn="just" defTabSz="457200" rtl="0" eaLnBrk="1" fontAlgn="auto" latinLnBrk="0" hangingPunct="1">
              <a:lnSpc>
                <a:spcPct val="15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HGP創英ﾌﾟﾚｾﾞﾝｽEB" panose="02020800000000000000" pitchFamily="18" charset="-128"/>
                <a:cs typeface="+mn-cs"/>
              </a:rPr>
              <a:t>安全ルールはみんなで議論、黙って分かるは夫婦もない</a:t>
            </a:r>
            <a:endParaRPr kumimoji="0" lang="ja-JP"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ＭＳ 明朝" panose="02020609040205080304" pitchFamily="17" charset="-128"/>
              <a:cs typeface="+mn-cs"/>
            </a:endParaRPr>
          </a:p>
        </p:txBody>
      </p:sp>
    </p:spTree>
    <p:extLst>
      <p:ext uri="{BB962C8B-B14F-4D97-AF65-F5344CB8AC3E}">
        <p14:creationId xmlns:p14="http://schemas.microsoft.com/office/powerpoint/2010/main" val="9144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1089510"/>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CD33D8C7-D87E-48FF-A0E1-56E665E02AFC}"/>
              </a:ext>
            </a:extLst>
          </p:cNvPr>
          <p:cNvSpPr txBox="1"/>
          <p:nvPr/>
        </p:nvSpPr>
        <p:spPr>
          <a:xfrm>
            <a:off x="2429300" y="190816"/>
            <a:ext cx="3840871" cy="769441"/>
          </a:xfrm>
          <a:prstGeom prst="rect">
            <a:avLst/>
          </a:prstGeom>
          <a:noFill/>
        </p:spPr>
        <p:txBody>
          <a:bodyPr wrap="square" rtlCol="0">
            <a:spAutoFit/>
          </a:bodyPr>
          <a:lstStyle/>
          <a:p>
            <a:r>
              <a:rPr kumimoji="1" lang="ja-JP" altLang="en-US" sz="4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農業のイメージ</a:t>
            </a:r>
          </a:p>
        </p:txBody>
      </p: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51860" y="6420752"/>
            <a:ext cx="1949477" cy="238123"/>
          </a:xfrm>
        </p:spPr>
        <p:txBody>
          <a:bodyPr/>
          <a:lstStyle/>
          <a:p>
            <a:fld id="{64452A23-BFEA-43FD-98FB-69091C0AE9EE}" type="slidenum">
              <a:rPr lang="ja-JP" altLang="en-US" smtClean="0"/>
              <a:pPr/>
              <a:t>1</a:t>
            </a:fld>
            <a:endParaRPr lang="ja-JP" altLang="en-US" dirty="0"/>
          </a:p>
        </p:txBody>
      </p:sp>
      <p:sp>
        <p:nvSpPr>
          <p:cNvPr id="15" name="テキスト ボックス 14">
            <a:extLst>
              <a:ext uri="{FF2B5EF4-FFF2-40B4-BE49-F238E27FC236}">
                <a16:creationId xmlns:a16="http://schemas.microsoft.com/office/drawing/2014/main" id="{644912A0-F98A-4FCB-BCAF-0DA222B4C66D}"/>
              </a:ext>
            </a:extLst>
          </p:cNvPr>
          <p:cNvSpPr txBox="1"/>
          <p:nvPr/>
        </p:nvSpPr>
        <p:spPr>
          <a:xfrm>
            <a:off x="556659" y="1337194"/>
            <a:ext cx="7843763"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一般に「農業」と聞いて思い浮かべるイメージは・・・</a:t>
            </a:r>
          </a:p>
        </p:txBody>
      </p:sp>
      <p:sp>
        <p:nvSpPr>
          <p:cNvPr id="19" name="テキスト ボックス 18">
            <a:extLst>
              <a:ext uri="{FF2B5EF4-FFF2-40B4-BE49-F238E27FC236}">
                <a16:creationId xmlns:a16="http://schemas.microsoft.com/office/drawing/2014/main" id="{04326713-9C3F-418E-B96D-29E561B74495}"/>
              </a:ext>
            </a:extLst>
          </p:cNvPr>
          <p:cNvSpPr txBox="1"/>
          <p:nvPr/>
        </p:nvSpPr>
        <p:spPr>
          <a:xfrm>
            <a:off x="556658" y="2310905"/>
            <a:ext cx="7843763" cy="954107"/>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牧歌的、生命を育む、自然に親しむ、地方の良さ・・・など</a:t>
            </a:r>
          </a:p>
        </p:txBody>
      </p:sp>
      <p:sp>
        <p:nvSpPr>
          <p:cNvPr id="22" name="テキスト ボックス 21">
            <a:extLst>
              <a:ext uri="{FF2B5EF4-FFF2-40B4-BE49-F238E27FC236}">
                <a16:creationId xmlns:a16="http://schemas.microsoft.com/office/drawing/2014/main" id="{49453E44-269A-43D0-BCE4-3BB9DB4E63BE}"/>
              </a:ext>
            </a:extLst>
          </p:cNvPr>
          <p:cNvSpPr txBox="1"/>
          <p:nvPr/>
        </p:nvSpPr>
        <p:spPr>
          <a:xfrm>
            <a:off x="556658" y="3641949"/>
            <a:ext cx="7843763" cy="523220"/>
          </a:xfrm>
          <a:prstGeom prst="rect">
            <a:avLst/>
          </a:prstGeom>
          <a:noFill/>
        </p:spPr>
        <p:txBody>
          <a:bodyPr wrap="square" rtlCol="0">
            <a:spAutoFit/>
          </a:bodyPr>
          <a:lstStyle/>
          <a:p>
            <a:r>
              <a:rPr kumimoji="1" lang="ja-JP" altLang="en-US" sz="2800" dirty="0">
                <a:latin typeface="HGP創英角ｺﾞｼｯｸUB" panose="020B0900000000000000" pitchFamily="50" charset="-128"/>
                <a:ea typeface="HGP創英角ｺﾞｼｯｸUB" panose="020B0900000000000000" pitchFamily="50" charset="-128"/>
              </a:rPr>
              <a:t>まず「危険！」と思う人はあまりいない、ところが</a:t>
            </a:r>
          </a:p>
        </p:txBody>
      </p:sp>
      <p:sp>
        <p:nvSpPr>
          <p:cNvPr id="23" name="テキスト ボックス 22">
            <a:extLst>
              <a:ext uri="{FF2B5EF4-FFF2-40B4-BE49-F238E27FC236}">
                <a16:creationId xmlns:a16="http://schemas.microsoft.com/office/drawing/2014/main" id="{F67D0D21-D196-44B8-8275-717953065D3E}"/>
              </a:ext>
            </a:extLst>
          </p:cNvPr>
          <p:cNvSpPr txBox="1"/>
          <p:nvPr/>
        </p:nvSpPr>
        <p:spPr>
          <a:xfrm>
            <a:off x="556658" y="4561991"/>
            <a:ext cx="8192706" cy="1200329"/>
          </a:xfrm>
          <a:prstGeom prst="rect">
            <a:avLst/>
          </a:prstGeom>
          <a:noFill/>
        </p:spPr>
        <p:txBody>
          <a:bodyPr wrap="square" rtlCol="0">
            <a:spAutoFit/>
          </a:bodyPr>
          <a:lstStyle/>
          <a:p>
            <a:r>
              <a:rPr kumimoji="1" lang="ja-JP" altLang="en-US" sz="3600" dirty="0">
                <a:latin typeface="HGP創英角ｺﾞｼｯｸUB" panose="020B0900000000000000" pitchFamily="50" charset="-128"/>
                <a:ea typeface="HGP創英角ｺﾞｼｯｸUB" panose="020B0900000000000000" pitchFamily="50" charset="-128"/>
              </a:rPr>
              <a:t>実際には農業は死亡率の高い、大変危険な産業なのです</a:t>
            </a:r>
          </a:p>
        </p:txBody>
      </p:sp>
    </p:spTree>
    <p:extLst>
      <p:ext uri="{BB962C8B-B14F-4D97-AF65-F5344CB8AC3E}">
        <p14:creationId xmlns:p14="http://schemas.microsoft.com/office/powerpoint/2010/main" val="346269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948833"/>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fld id="{64452A23-BFEA-43FD-98FB-69091C0AE9EE}" type="slidenum">
              <a:rPr lang="ja-JP" altLang="en-US" smtClean="0"/>
              <a:pPr/>
              <a:t>2</a:t>
            </a:fld>
            <a:endParaRPr lang="ja-JP" altLang="en-US" dirty="0"/>
          </a:p>
        </p:txBody>
      </p:sp>
      <p:sp>
        <p:nvSpPr>
          <p:cNvPr id="9" name="テキスト ボックス 8">
            <a:extLst>
              <a:ext uri="{FF2B5EF4-FFF2-40B4-BE49-F238E27FC236}">
                <a16:creationId xmlns:a16="http://schemas.microsoft.com/office/drawing/2014/main" id="{B6719242-D217-452D-B2B7-F89706241B67}"/>
              </a:ext>
            </a:extLst>
          </p:cNvPr>
          <p:cNvSpPr txBox="1"/>
          <p:nvPr/>
        </p:nvSpPr>
        <p:spPr>
          <a:xfrm>
            <a:off x="756376" y="237170"/>
            <a:ext cx="7342595" cy="523220"/>
          </a:xfrm>
          <a:prstGeom prst="rect">
            <a:avLst/>
          </a:prstGeom>
          <a:noFill/>
        </p:spPr>
        <p:txBody>
          <a:bodyPr wrap="square" rtlCol="0">
            <a:spAutoFit/>
          </a:bodyPr>
          <a:lstStyle/>
          <a:p>
            <a:r>
              <a:rPr kumimoji="1" lang="ja-JP" altLang="en-US" sz="2800" dirty="0">
                <a:solidFill>
                  <a:schemeClr val="accent1">
                    <a:lumMod val="50000"/>
                  </a:schemeClr>
                </a:solidFill>
                <a:latin typeface="HGS創英角ｺﾞｼｯｸUB" panose="020B0900000000000000" pitchFamily="50" charset="-128"/>
                <a:ea typeface="HGS創英角ｺﾞｼｯｸUB" panose="020B0900000000000000" pitchFamily="50" charset="-128"/>
              </a:rPr>
              <a:t>農作業事故は、あなたの身近に迫っている！ </a:t>
            </a:r>
          </a:p>
        </p:txBody>
      </p:sp>
      <p:pic>
        <p:nvPicPr>
          <p:cNvPr id="35" name="図 34">
            <a:extLst>
              <a:ext uri="{FF2B5EF4-FFF2-40B4-BE49-F238E27FC236}">
                <a16:creationId xmlns:a16="http://schemas.microsoft.com/office/drawing/2014/main" id="{7F473502-4F16-D089-9E96-2252F60F9799}"/>
              </a:ext>
            </a:extLst>
          </p:cNvPr>
          <p:cNvPicPr>
            <a:picLocks noChangeAspect="1"/>
          </p:cNvPicPr>
          <p:nvPr/>
        </p:nvPicPr>
        <p:blipFill>
          <a:blip r:embed="rId3"/>
          <a:stretch>
            <a:fillRect/>
          </a:stretch>
        </p:blipFill>
        <p:spPr>
          <a:xfrm>
            <a:off x="394636" y="1137277"/>
            <a:ext cx="8077200" cy="781050"/>
          </a:xfrm>
          <a:prstGeom prst="rect">
            <a:avLst/>
          </a:prstGeom>
        </p:spPr>
      </p:pic>
      <p:pic>
        <p:nvPicPr>
          <p:cNvPr id="37" name="図 36">
            <a:extLst>
              <a:ext uri="{FF2B5EF4-FFF2-40B4-BE49-F238E27FC236}">
                <a16:creationId xmlns:a16="http://schemas.microsoft.com/office/drawing/2014/main" id="{32679DC9-BA1E-B420-3F1C-7E66F81B8988}"/>
              </a:ext>
            </a:extLst>
          </p:cNvPr>
          <p:cNvPicPr>
            <a:picLocks noChangeAspect="1"/>
          </p:cNvPicPr>
          <p:nvPr/>
        </p:nvPicPr>
        <p:blipFill>
          <a:blip r:embed="rId4"/>
          <a:stretch>
            <a:fillRect/>
          </a:stretch>
        </p:blipFill>
        <p:spPr>
          <a:xfrm>
            <a:off x="244359" y="2106770"/>
            <a:ext cx="8795958" cy="4127136"/>
          </a:xfrm>
          <a:prstGeom prst="rect">
            <a:avLst/>
          </a:prstGeom>
        </p:spPr>
      </p:pic>
    </p:spTree>
    <p:extLst>
      <p:ext uri="{BB962C8B-B14F-4D97-AF65-F5344CB8AC3E}">
        <p14:creationId xmlns:p14="http://schemas.microsoft.com/office/powerpoint/2010/main" val="2883956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472274" y="79207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B6719242-D217-452D-B2B7-F89706241B67}"/>
              </a:ext>
            </a:extLst>
          </p:cNvPr>
          <p:cNvSpPr txBox="1"/>
          <p:nvPr/>
        </p:nvSpPr>
        <p:spPr>
          <a:xfrm>
            <a:off x="472274" y="202389"/>
            <a:ext cx="84391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農作業事故は、あなたの身近に迫っている：○○県の事故</a:t>
            </a:r>
            <a:endParaRPr kumimoji="1" lang="ja-JP" altLang="en-US"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 name="テキスト ボックス 5">
            <a:extLst>
              <a:ext uri="{FF2B5EF4-FFF2-40B4-BE49-F238E27FC236}">
                <a16:creationId xmlns:a16="http://schemas.microsoft.com/office/drawing/2014/main" id="{BE674261-5F08-621E-B1F8-8F6867E3C83C}"/>
              </a:ext>
            </a:extLst>
          </p:cNvPr>
          <p:cNvSpPr txBox="1"/>
          <p:nvPr/>
        </p:nvSpPr>
        <p:spPr>
          <a:xfrm>
            <a:off x="4691830" y="1019526"/>
            <a:ext cx="286357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lumMod val="50000"/>
                  </a:prstClr>
                </a:solidFill>
                <a:effectLst/>
                <a:uLnTx/>
                <a:uFillTx/>
                <a:latin typeface="Calibri" panose="020F0502020204030204"/>
                <a:ea typeface="游ゴシック" panose="020B0400000000000000" pitchFamily="50" charset="-128"/>
                <a:cs typeface="+mn-cs"/>
              </a:rPr>
              <a:t>○○県の農作業死亡事故発生件数</a:t>
            </a:r>
          </a:p>
        </p:txBody>
      </p:sp>
      <p:sp>
        <p:nvSpPr>
          <p:cNvPr id="7" name="テキスト ボックス 6">
            <a:extLst>
              <a:ext uri="{FF2B5EF4-FFF2-40B4-BE49-F238E27FC236}">
                <a16:creationId xmlns:a16="http://schemas.microsoft.com/office/drawing/2014/main" id="{28D3874A-C7B5-9C8C-1290-6292E8BFB50E}"/>
              </a:ext>
            </a:extLst>
          </p:cNvPr>
          <p:cNvSpPr txBox="1"/>
          <p:nvPr/>
        </p:nvSpPr>
        <p:spPr>
          <a:xfrm>
            <a:off x="256056" y="1173414"/>
            <a:ext cx="3123732" cy="178510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○○県の農作業死亡事故は、年による変動はあるものの数件～</a:t>
            </a:r>
            <a:r>
              <a:rPr kumimoji="1" lang="en-US" altLang="ja-JP"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10</a:t>
            </a:r>
            <a:r>
              <a:rPr kumimoji="1" lang="ja-JP" altLang="en-US"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件程度発生している</a:t>
            </a:r>
            <a:endParaRPr kumimoji="1" lang="en-US" altLang="ja-JP"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8" name="テキスト ボックス 7">
            <a:extLst>
              <a:ext uri="{FF2B5EF4-FFF2-40B4-BE49-F238E27FC236}">
                <a16:creationId xmlns:a16="http://schemas.microsoft.com/office/drawing/2014/main" id="{6E632A99-7041-8A7D-9901-76C1FFCDDFC1}"/>
              </a:ext>
            </a:extLst>
          </p:cNvPr>
          <p:cNvSpPr txBox="1"/>
          <p:nvPr/>
        </p:nvSpPr>
        <p:spPr>
          <a:xfrm>
            <a:off x="5408523" y="6401695"/>
            <a:ext cx="1838849"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資料等：２ページと同じ</a:t>
            </a:r>
          </a:p>
        </p:txBody>
      </p:sp>
      <p:graphicFrame>
        <p:nvGraphicFramePr>
          <p:cNvPr id="10" name="表 9">
            <a:extLst>
              <a:ext uri="{FF2B5EF4-FFF2-40B4-BE49-F238E27FC236}">
                <a16:creationId xmlns:a16="http://schemas.microsoft.com/office/drawing/2014/main" id="{52031801-B1AD-5BD5-C973-89C3704FE7C4}"/>
              </a:ext>
            </a:extLst>
          </p:cNvPr>
          <p:cNvGraphicFramePr>
            <a:graphicFrameLocks noGrp="1"/>
          </p:cNvGraphicFramePr>
          <p:nvPr/>
        </p:nvGraphicFramePr>
        <p:xfrm>
          <a:off x="3898971" y="1343096"/>
          <a:ext cx="4526570" cy="989963"/>
        </p:xfrm>
        <a:graphic>
          <a:graphicData uri="http://schemas.openxmlformats.org/drawingml/2006/table">
            <a:tbl>
              <a:tblPr>
                <a:tableStyleId>{5C22544A-7EE6-4342-B048-85BDC9FD1C3A}</a:tableStyleId>
              </a:tblPr>
              <a:tblGrid>
                <a:gridCol w="881010">
                  <a:extLst>
                    <a:ext uri="{9D8B030D-6E8A-4147-A177-3AD203B41FA5}">
                      <a16:colId xmlns:a16="http://schemas.microsoft.com/office/drawing/2014/main" val="3158900506"/>
                    </a:ext>
                  </a:extLst>
                </a:gridCol>
                <a:gridCol w="729112">
                  <a:extLst>
                    <a:ext uri="{9D8B030D-6E8A-4147-A177-3AD203B41FA5}">
                      <a16:colId xmlns:a16="http://schemas.microsoft.com/office/drawing/2014/main" val="3871042238"/>
                    </a:ext>
                  </a:extLst>
                </a:gridCol>
                <a:gridCol w="729112">
                  <a:extLst>
                    <a:ext uri="{9D8B030D-6E8A-4147-A177-3AD203B41FA5}">
                      <a16:colId xmlns:a16="http://schemas.microsoft.com/office/drawing/2014/main" val="1369159118"/>
                    </a:ext>
                  </a:extLst>
                </a:gridCol>
                <a:gridCol w="729112">
                  <a:extLst>
                    <a:ext uri="{9D8B030D-6E8A-4147-A177-3AD203B41FA5}">
                      <a16:colId xmlns:a16="http://schemas.microsoft.com/office/drawing/2014/main" val="950957131"/>
                    </a:ext>
                  </a:extLst>
                </a:gridCol>
                <a:gridCol w="729112">
                  <a:extLst>
                    <a:ext uri="{9D8B030D-6E8A-4147-A177-3AD203B41FA5}">
                      <a16:colId xmlns:a16="http://schemas.microsoft.com/office/drawing/2014/main" val="1124764818"/>
                    </a:ext>
                  </a:extLst>
                </a:gridCol>
                <a:gridCol w="729112">
                  <a:extLst>
                    <a:ext uri="{9D8B030D-6E8A-4147-A177-3AD203B41FA5}">
                      <a16:colId xmlns:a16="http://schemas.microsoft.com/office/drawing/2014/main" val="327006279"/>
                    </a:ext>
                  </a:extLst>
                </a:gridCol>
              </a:tblGrid>
              <a:tr h="334273">
                <a:tc>
                  <a:txBody>
                    <a:bodyPr/>
                    <a:lstStyle/>
                    <a:p>
                      <a:pPr algn="l" fontAlgn="ctr"/>
                      <a:r>
                        <a:rPr lang="ja-JP" altLang="en-US" sz="1100" u="none" strike="noStrike">
                          <a:effectLst/>
                        </a:rPr>
                        <a:t>　</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l" fontAlgn="ctr"/>
                      <a:r>
                        <a:rPr lang="ja-JP" altLang="en-US" sz="1100" u="none" strike="noStrike">
                          <a:effectLst/>
                        </a:rPr>
                        <a:t>平成</a:t>
                      </a:r>
                      <a:r>
                        <a:rPr lang="en-US" altLang="ja-JP" sz="1100" u="none" strike="noStrike">
                          <a:effectLst/>
                        </a:rPr>
                        <a:t>28</a:t>
                      </a:r>
                      <a:r>
                        <a:rPr lang="ja-JP" altLang="en-US" sz="1100" u="none" strike="noStrike">
                          <a:effectLst/>
                        </a:rPr>
                        <a:t>年</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l" fontAlgn="ctr"/>
                      <a:r>
                        <a:rPr lang="ja-JP" altLang="en-US" sz="1100" u="none" strike="noStrike">
                          <a:effectLst/>
                        </a:rPr>
                        <a:t>平成</a:t>
                      </a:r>
                      <a:r>
                        <a:rPr lang="en-US" altLang="ja-JP" sz="1100" u="none" strike="noStrike">
                          <a:effectLst/>
                        </a:rPr>
                        <a:t>29</a:t>
                      </a:r>
                      <a:r>
                        <a:rPr lang="ja-JP" altLang="en-US" sz="1100" u="none" strike="noStrike">
                          <a:effectLst/>
                        </a:rPr>
                        <a:t>年</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l" fontAlgn="ctr"/>
                      <a:r>
                        <a:rPr lang="ja-JP" altLang="en-US" sz="1100" u="none" strike="noStrike">
                          <a:effectLst/>
                        </a:rPr>
                        <a:t>平成</a:t>
                      </a:r>
                      <a:r>
                        <a:rPr lang="en-US" altLang="ja-JP" sz="1100" u="none" strike="noStrike">
                          <a:effectLst/>
                        </a:rPr>
                        <a:t>30</a:t>
                      </a:r>
                      <a:r>
                        <a:rPr lang="ja-JP" altLang="en-US" sz="1100" u="none" strike="noStrike">
                          <a:effectLst/>
                        </a:rPr>
                        <a:t>年</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l" fontAlgn="ctr"/>
                      <a:r>
                        <a:rPr lang="ja-JP" altLang="en-US" sz="1100" u="none" strike="noStrike">
                          <a:effectLst/>
                        </a:rPr>
                        <a:t>令和元年</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l" fontAlgn="ctr"/>
                      <a:r>
                        <a:rPr lang="ja-JP" altLang="en-US" sz="1100" u="none" strike="noStrike">
                          <a:effectLst/>
                        </a:rPr>
                        <a:t>令和２年</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extLst>
                  <a:ext uri="{0D108BD9-81ED-4DB2-BD59-A6C34878D82A}">
                    <a16:rowId xmlns:a16="http://schemas.microsoft.com/office/drawing/2014/main" val="230716458"/>
                  </a:ext>
                </a:extLst>
              </a:tr>
              <a:tr h="321417">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○○県</a:t>
                      </a: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5</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7</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ja-JP" altLang="en-US" sz="1100" u="none" strike="noStrike" dirty="0">
                          <a:effectLst/>
                        </a:rPr>
                        <a:t>　　－ </a:t>
                      </a:r>
                      <a:r>
                        <a:rPr lang="en-US" altLang="ja-JP"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ja-JP" altLang="en-US" sz="1100" u="none" strike="noStrike" dirty="0">
                          <a:effectLst/>
                        </a:rPr>
                        <a:t>－ </a:t>
                      </a:r>
                      <a:r>
                        <a:rPr lang="en-US" altLang="ja-JP" sz="1100" u="none" strike="noStrike" dirty="0">
                          <a:effectLst/>
                        </a:rPr>
                        <a:t>※</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11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extLst>
                  <a:ext uri="{0D108BD9-81ED-4DB2-BD59-A6C34878D82A}">
                    <a16:rowId xmlns:a16="http://schemas.microsoft.com/office/drawing/2014/main" val="1434562800"/>
                  </a:ext>
                </a:extLst>
              </a:tr>
              <a:tr h="334273">
                <a:tc>
                  <a:txBody>
                    <a:bodyPr/>
                    <a:lstStyle/>
                    <a:p>
                      <a:pPr algn="l" fontAlgn="ctr"/>
                      <a:r>
                        <a:rPr lang="ja-JP" altLang="en-US" sz="1100" u="none" strike="noStrike">
                          <a:effectLst/>
                        </a:rPr>
                        <a:t>全国</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312</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304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274</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a:effectLst/>
                        </a:rPr>
                        <a:t>281</a:t>
                      </a:r>
                      <a:endParaRPr lang="en-US" altLang="ja-JP"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tc>
                  <a:txBody>
                    <a:bodyPr/>
                    <a:lstStyle/>
                    <a:p>
                      <a:pPr algn="r" fontAlgn="ctr"/>
                      <a:r>
                        <a:rPr lang="en-US" altLang="ja-JP" sz="1100" u="none" strike="noStrike" dirty="0">
                          <a:effectLst/>
                        </a:rPr>
                        <a:t>270</a:t>
                      </a:r>
                      <a:endParaRPr lang="en-US" altLang="ja-JP"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gradFill>
                      <a:gsLst>
                        <a:gs pos="0">
                          <a:schemeClr val="accent4">
                            <a:lumMod val="40000"/>
                            <a:lumOff val="60000"/>
                          </a:schemeClr>
                        </a:gs>
                        <a:gs pos="96000">
                          <a:schemeClr val="accent1">
                            <a:lumMod val="45000"/>
                            <a:lumOff val="55000"/>
                          </a:schemeClr>
                        </a:gs>
                        <a:gs pos="93000">
                          <a:schemeClr val="accent4">
                            <a:lumMod val="60000"/>
                            <a:lumOff val="40000"/>
                          </a:schemeClr>
                        </a:gs>
                        <a:gs pos="100000">
                          <a:schemeClr val="accent1">
                            <a:lumMod val="75000"/>
                          </a:schemeClr>
                        </a:gs>
                      </a:gsLst>
                      <a:lin ang="5400000" scaled="1"/>
                    </a:gradFill>
                  </a:tcPr>
                </a:tc>
                <a:extLst>
                  <a:ext uri="{0D108BD9-81ED-4DB2-BD59-A6C34878D82A}">
                    <a16:rowId xmlns:a16="http://schemas.microsoft.com/office/drawing/2014/main" val="3971732729"/>
                  </a:ext>
                </a:extLst>
              </a:tr>
            </a:tbl>
          </a:graphicData>
        </a:graphic>
      </p:graphicFrame>
      <p:sp>
        <p:nvSpPr>
          <p:cNvPr id="11" name="テキスト ボックス 10">
            <a:extLst>
              <a:ext uri="{FF2B5EF4-FFF2-40B4-BE49-F238E27FC236}">
                <a16:creationId xmlns:a16="http://schemas.microsoft.com/office/drawing/2014/main" id="{E847EBDE-DADF-8931-C314-A02371A30E05}"/>
              </a:ext>
            </a:extLst>
          </p:cNvPr>
          <p:cNvSpPr txBox="1"/>
          <p:nvPr/>
        </p:nvSpPr>
        <p:spPr>
          <a:xfrm>
            <a:off x="4230356" y="2385207"/>
            <a:ext cx="4195185" cy="276999"/>
          </a:xfrm>
          <a:prstGeom prst="rect">
            <a:avLst/>
          </a:prstGeom>
          <a:noFill/>
        </p:spPr>
        <p:txBody>
          <a:bodyPr wrap="square" rtlCol="0">
            <a:spAutoFit/>
          </a:bodyPr>
          <a:lstStyle/>
          <a:p>
            <a:r>
              <a:rPr kumimoji="1" lang="en-US" altLang="ja-JP" sz="1200" dirty="0"/>
              <a:t>※</a:t>
            </a:r>
            <a:r>
              <a:rPr kumimoji="1" lang="ja-JP" altLang="en-US" sz="1200" dirty="0"/>
              <a:t>平成</a:t>
            </a:r>
            <a:r>
              <a:rPr kumimoji="1" lang="en-US" altLang="ja-JP" sz="1200" dirty="0"/>
              <a:t>30</a:t>
            </a:r>
            <a:r>
              <a:rPr kumimoji="1" lang="ja-JP" altLang="en-US" sz="1200" dirty="0"/>
              <a:t>・令和元は</a:t>
            </a:r>
            <a:r>
              <a:rPr kumimoji="1" lang="en-US" altLang="ja-JP" sz="1200" dirty="0"/>
              <a:t>3</a:t>
            </a:r>
            <a:r>
              <a:rPr kumimoji="1" lang="ja-JP" altLang="en-US" sz="1200" dirty="0"/>
              <a:t>件以下（</a:t>
            </a:r>
            <a:r>
              <a:rPr kumimoji="1" lang="en-US" altLang="ja-JP" sz="1200" dirty="0"/>
              <a:t>4</a:t>
            </a:r>
            <a:r>
              <a:rPr kumimoji="1" lang="ja-JP" altLang="en-US" sz="1200" dirty="0"/>
              <a:t>件以上しか公表されない）</a:t>
            </a:r>
          </a:p>
        </p:txBody>
      </p:sp>
      <p:graphicFrame>
        <p:nvGraphicFramePr>
          <p:cNvPr id="14" name="グラフ 13">
            <a:extLst>
              <a:ext uri="{FF2B5EF4-FFF2-40B4-BE49-F238E27FC236}">
                <a16:creationId xmlns:a16="http://schemas.microsoft.com/office/drawing/2014/main" id="{DD89BF0D-0D84-5D5D-DF20-7718C0CD9BC5}"/>
              </a:ext>
            </a:extLst>
          </p:cNvPr>
          <p:cNvGraphicFramePr>
            <a:graphicFrameLocks/>
          </p:cNvGraphicFramePr>
          <p:nvPr/>
        </p:nvGraphicFramePr>
        <p:xfrm>
          <a:off x="4330841" y="2803264"/>
          <a:ext cx="3720277" cy="3645982"/>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9E239351-8037-10C2-F02D-EDBCF7A00045}"/>
              </a:ext>
            </a:extLst>
          </p:cNvPr>
          <p:cNvSpPr txBox="1"/>
          <p:nvPr/>
        </p:nvSpPr>
        <p:spPr>
          <a:xfrm>
            <a:off x="256056" y="3680209"/>
            <a:ext cx="3123732" cy="144655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特に令和２年（最新数字）では全国平均の</a:t>
            </a:r>
            <a:r>
              <a:rPr kumimoji="1" lang="en-US" altLang="ja-JP"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1.5</a:t>
            </a:r>
            <a:r>
              <a:rPr kumimoji="1" lang="ja-JP" altLang="en-US" sz="22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倍程度の発生率</a:t>
            </a:r>
          </a:p>
        </p:txBody>
      </p:sp>
    </p:spTree>
    <p:extLst>
      <p:ext uri="{BB962C8B-B14F-4D97-AF65-F5344CB8AC3E}">
        <p14:creationId xmlns:p14="http://schemas.microsoft.com/office/powerpoint/2010/main" val="185889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Graphic spid="14" grpId="0">
        <p:bldAsOne/>
      </p:bldGraphic>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BC82E0B2-5C68-4418-B4A8-45DBCF820ED9}"/>
              </a:ext>
            </a:extLst>
          </p:cNvPr>
          <p:cNvSpPr>
            <a:spLocks noChangeArrowheads="1"/>
          </p:cNvSpPr>
          <p:nvPr/>
        </p:nvSpPr>
        <p:spPr bwMode="auto">
          <a:xfrm>
            <a:off x="1033124" y="108980"/>
            <a:ext cx="6325393"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１：要因</a:t>
            </a:r>
          </a:p>
        </p:txBody>
      </p:sp>
      <p:grpSp>
        <p:nvGrpSpPr>
          <p:cNvPr id="2" name="グループ化 1">
            <a:extLst>
              <a:ext uri="{FF2B5EF4-FFF2-40B4-BE49-F238E27FC236}">
                <a16:creationId xmlns:a16="http://schemas.microsoft.com/office/drawing/2014/main" id="{354259C3-3EDD-4E66-965B-C5C2C4D93081}"/>
              </a:ext>
            </a:extLst>
          </p:cNvPr>
          <p:cNvGrpSpPr/>
          <p:nvPr/>
        </p:nvGrpSpPr>
        <p:grpSpPr>
          <a:xfrm>
            <a:off x="1350010" y="5004992"/>
            <a:ext cx="6657592" cy="1665270"/>
            <a:chOff x="1243199" y="5824872"/>
            <a:chExt cx="6657592" cy="1665270"/>
          </a:xfrm>
        </p:grpSpPr>
        <p:sp>
          <p:nvSpPr>
            <p:cNvPr id="13" name="下矢印 18">
              <a:extLst>
                <a:ext uri="{FF2B5EF4-FFF2-40B4-BE49-F238E27FC236}">
                  <a16:creationId xmlns:a16="http://schemas.microsoft.com/office/drawing/2014/main" id="{2975A0C7-77A6-48E4-AC0B-0B555DE08206}"/>
                </a:ext>
              </a:extLst>
            </p:cNvPr>
            <p:cNvSpPr>
              <a:spLocks noChangeArrowheads="1"/>
            </p:cNvSpPr>
            <p:nvPr/>
          </p:nvSpPr>
          <p:spPr bwMode="auto">
            <a:xfrm>
              <a:off x="4015579" y="5824872"/>
              <a:ext cx="1112840" cy="297565"/>
            </a:xfrm>
            <a:prstGeom prst="downArrow">
              <a:avLst>
                <a:gd name="adj1" fmla="val 50000"/>
                <a:gd name="adj2" fmla="val 50000"/>
              </a:avLst>
            </a:prstGeom>
            <a:solidFill>
              <a:srgbClr val="99CC00"/>
            </a:solidFill>
            <a:ln w="19050" algn="ctr">
              <a:solidFill>
                <a:schemeClr val="tx1"/>
              </a:solidFill>
              <a:round/>
              <a:headEnd type="none" w="sm" len="sm"/>
              <a:tailEnd type="none" w="sm" len="sm"/>
            </a:ln>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endParaRPr lang="ja-JP" altLang="en-US" sz="3200" dirty="0">
                <a:effectLst/>
                <a:latin typeface="HG丸ｺﾞｼｯｸM-PRO" panose="020F0600000000000000" pitchFamily="50" charset="-128"/>
                <a:ea typeface="HG丸ｺﾞｼｯｸM-PRO" panose="020F0600000000000000" pitchFamily="50" charset="-128"/>
              </a:endParaRPr>
            </a:p>
          </p:txBody>
        </p:sp>
        <p:sp>
          <p:nvSpPr>
            <p:cNvPr id="5" name="正方形/長方形 4">
              <a:extLst>
                <a:ext uri="{FF2B5EF4-FFF2-40B4-BE49-F238E27FC236}">
                  <a16:creationId xmlns:a16="http://schemas.microsoft.com/office/drawing/2014/main" id="{E38BD7E3-1CF8-43F1-AA11-E0E342DF7F8E}"/>
                </a:ext>
              </a:extLst>
            </p:cNvPr>
            <p:cNvSpPr/>
            <p:nvPr/>
          </p:nvSpPr>
          <p:spPr>
            <a:xfrm>
              <a:off x="1243199" y="6212869"/>
              <a:ext cx="6657592" cy="1277273"/>
            </a:xfrm>
            <a:prstGeom prst="rect">
              <a:avLst/>
            </a:prstGeom>
          </p:spPr>
          <p:txBody>
            <a:bodyPr wrap="none">
              <a:sp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「人に関わること」以外の要因を潰せば、</a:t>
              </a:r>
              <a:endParaRPr lang="en-US" altLang="ja-JP" sz="2400" dirty="0">
                <a:latin typeface="HGP創英角ｺﾞｼｯｸUB" panose="020B0900000000000000" pitchFamily="50" charset="-128"/>
                <a:ea typeface="HGP創英角ｺﾞｼｯｸUB" panose="020B0900000000000000" pitchFamily="50" charset="-128"/>
              </a:endParaRPr>
            </a:p>
            <a:p>
              <a:pPr algn="ctr"/>
              <a:r>
                <a:rPr lang="ja-JP" altLang="en-US" sz="2400" dirty="0">
                  <a:latin typeface="HGP創英角ｺﾞｼｯｸUB" panose="020B0900000000000000" pitchFamily="50" charset="-128"/>
                  <a:ea typeface="HGP創英角ｺﾞｼｯｸUB" panose="020B0900000000000000" pitchFamily="50" charset="-128"/>
                </a:rPr>
                <a:t>人がミスをしても被害を小さく抑えることができます</a:t>
              </a:r>
              <a:endParaRPr lang="en-US" altLang="ja-JP" sz="2400" dirty="0">
                <a:latin typeface="HGP創英角ｺﾞｼｯｸUB" panose="020B0900000000000000" pitchFamily="50" charset="-128"/>
                <a:ea typeface="HGP創英角ｺﾞｼｯｸUB" panose="020B0900000000000000" pitchFamily="50" charset="-128"/>
              </a:endParaRPr>
            </a:p>
            <a:p>
              <a:pPr algn="ctr">
                <a:spcBef>
                  <a:spcPts val="600"/>
                </a:spcBef>
              </a:pPr>
              <a:r>
                <a:rPr lang="ja-JP" altLang="en-US" sz="2400" dirty="0">
                  <a:latin typeface="HGP創英角ｺﾞｼｯｸUB" panose="020B0900000000000000" pitchFamily="50" charset="-128"/>
                  <a:ea typeface="HGP創英角ｺﾞｼｯｸUB" panose="020B0900000000000000" pitchFamily="50" charset="-128"/>
                </a:rPr>
                <a:t>その上でミスを減らす努力をしましょう</a:t>
              </a:r>
            </a:p>
          </p:txBody>
        </p:sp>
      </p:grpSp>
      <p:sp>
        <p:nvSpPr>
          <p:cNvPr id="40" name="テキスト ボックス 39">
            <a:extLst>
              <a:ext uri="{FF2B5EF4-FFF2-40B4-BE49-F238E27FC236}">
                <a16:creationId xmlns:a16="http://schemas.microsoft.com/office/drawing/2014/main" id="{DA48486A-09FC-4BAE-BEF9-04E0912EDFA5}"/>
              </a:ext>
            </a:extLst>
          </p:cNvPr>
          <p:cNvSpPr txBox="1"/>
          <p:nvPr/>
        </p:nvSpPr>
        <p:spPr>
          <a:xfrm>
            <a:off x="77105" y="945068"/>
            <a:ext cx="8738559" cy="907941"/>
          </a:xfrm>
          <a:prstGeom prst="rect">
            <a:avLst/>
          </a:prstGeom>
          <a:noFill/>
        </p:spPr>
        <p:txBody>
          <a:bodyPr wrap="square" rtlCol="0">
            <a:spAutoFit/>
          </a:bodyPr>
          <a:lstStyle/>
          <a:p>
            <a:pPr algn="ctr"/>
            <a:r>
              <a:rPr lang="ja-JP" altLang="en-US" sz="2400" dirty="0">
                <a:latin typeface="HGP創英角ｺﾞｼｯｸUB" panose="020B0900000000000000" pitchFamily="50" charset="-128"/>
                <a:ea typeface="HGP創英角ｺﾞｼｯｸUB" panose="020B0900000000000000" pitchFamily="50" charset="-128"/>
              </a:rPr>
              <a:t>「事故は人のミスで起こる」と思われがちですが・・</a:t>
            </a:r>
            <a:endParaRPr lang="en-US" altLang="ja-JP" sz="2400" dirty="0">
              <a:latin typeface="HGP創英角ｺﾞｼｯｸUB" panose="020B0900000000000000" pitchFamily="50" charset="-128"/>
              <a:ea typeface="HGP創英角ｺﾞｼｯｸUB" panose="020B0900000000000000" pitchFamily="50" charset="-128"/>
            </a:endParaRPr>
          </a:p>
          <a:p>
            <a:pPr algn="ctr">
              <a:spcBef>
                <a:spcPts val="600"/>
              </a:spcBef>
            </a:pPr>
            <a:r>
              <a:rPr lang="ja-JP" altLang="en-US" sz="2400" dirty="0">
                <a:latin typeface="HGP創英角ｺﾞｼｯｸUB" panose="020B0900000000000000" pitchFamily="50" charset="-128"/>
                <a:ea typeface="HGP創英角ｺﾞｼｯｸUB" panose="020B0900000000000000" pitchFamily="50" charset="-128"/>
              </a:rPr>
              <a:t>必ずと言っていいほど、他の要因も重なっています！</a:t>
            </a:r>
            <a:endParaRPr lang="en-US" altLang="ja-JP" sz="2400" dirty="0">
              <a:latin typeface="HGP創英角ｺﾞｼｯｸUB" panose="020B0900000000000000" pitchFamily="50" charset="-128"/>
              <a:ea typeface="HGP創英角ｺﾞｼｯｸUB" panose="020B0900000000000000" pitchFamily="50" charset="-128"/>
            </a:endParaRPr>
          </a:p>
        </p:txBody>
      </p:sp>
      <p:sp>
        <p:nvSpPr>
          <p:cNvPr id="6" name="四角形: 角を丸くする 5">
            <a:extLst>
              <a:ext uri="{FF2B5EF4-FFF2-40B4-BE49-F238E27FC236}">
                <a16:creationId xmlns:a16="http://schemas.microsoft.com/office/drawing/2014/main" id="{053166C3-0833-432D-9C9A-BCDA16C50705}"/>
              </a:ext>
            </a:extLst>
          </p:cNvPr>
          <p:cNvSpPr/>
          <p:nvPr/>
        </p:nvSpPr>
        <p:spPr>
          <a:xfrm>
            <a:off x="2116449" y="2272794"/>
            <a:ext cx="5242068" cy="2623237"/>
          </a:xfrm>
          <a:prstGeom prst="roundRect">
            <a:avLst>
              <a:gd name="adj" fmla="val 9071"/>
            </a:avLst>
          </a:prstGeom>
          <a:solidFill>
            <a:srgbClr val="DBFFB8"/>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4FA0622-34BA-496B-A843-7F5773089B5A}"/>
              </a:ext>
            </a:extLst>
          </p:cNvPr>
          <p:cNvSpPr txBox="1"/>
          <p:nvPr/>
        </p:nvSpPr>
        <p:spPr>
          <a:xfrm>
            <a:off x="2375433" y="2580902"/>
            <a:ext cx="4983084"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機械や器具に関わること</a:t>
            </a:r>
          </a:p>
        </p:txBody>
      </p:sp>
      <p:sp>
        <p:nvSpPr>
          <p:cNvPr id="25" name="テキスト ボックス 24">
            <a:extLst>
              <a:ext uri="{FF2B5EF4-FFF2-40B4-BE49-F238E27FC236}">
                <a16:creationId xmlns:a16="http://schemas.microsoft.com/office/drawing/2014/main" id="{DD9B0744-5D04-4167-AAA7-7B5975E12929}"/>
              </a:ext>
            </a:extLst>
          </p:cNvPr>
          <p:cNvSpPr txBox="1"/>
          <p:nvPr/>
        </p:nvSpPr>
        <p:spPr>
          <a:xfrm>
            <a:off x="2370607" y="3127684"/>
            <a:ext cx="4590633"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事故現場の環境に関わること</a:t>
            </a:r>
          </a:p>
        </p:txBody>
      </p:sp>
      <p:sp>
        <p:nvSpPr>
          <p:cNvPr id="30" name="テキスト ボックス 29">
            <a:extLst>
              <a:ext uri="{FF2B5EF4-FFF2-40B4-BE49-F238E27FC236}">
                <a16:creationId xmlns:a16="http://schemas.microsoft.com/office/drawing/2014/main" id="{2A4A1152-64A0-464A-809A-C685A02E0271}"/>
              </a:ext>
            </a:extLst>
          </p:cNvPr>
          <p:cNvSpPr txBox="1"/>
          <p:nvPr/>
        </p:nvSpPr>
        <p:spPr>
          <a:xfrm>
            <a:off x="2370607" y="4169086"/>
            <a:ext cx="4853102" cy="477348"/>
          </a:xfrm>
          <a:prstGeom prst="rect">
            <a:avLst/>
          </a:prstGeom>
          <a:noFill/>
        </p:spPr>
        <p:txBody>
          <a:bodyPr wrap="square" rtlCol="0">
            <a:spAutoFit/>
          </a:bodyPr>
          <a:lstStyle/>
          <a:p>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人に関わること</a:t>
            </a:r>
          </a:p>
        </p:txBody>
      </p:sp>
      <p:sp>
        <p:nvSpPr>
          <p:cNvPr id="15" name="テキスト ボックス 14">
            <a:extLst>
              <a:ext uri="{FF2B5EF4-FFF2-40B4-BE49-F238E27FC236}">
                <a16:creationId xmlns:a16="http://schemas.microsoft.com/office/drawing/2014/main" id="{D6EB2969-0C08-447D-9C81-2260517D69B2}"/>
              </a:ext>
            </a:extLst>
          </p:cNvPr>
          <p:cNvSpPr txBox="1"/>
          <p:nvPr/>
        </p:nvSpPr>
        <p:spPr>
          <a:xfrm>
            <a:off x="2833313" y="1943441"/>
            <a:ext cx="3651364" cy="477348"/>
          </a:xfrm>
          <a:prstGeom prst="rect">
            <a:avLst/>
          </a:prstGeom>
          <a:ln w="1905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spcBef>
                <a:spcPts val="1200"/>
              </a:spcBef>
            </a:pPr>
            <a:r>
              <a:rPr lang="ja-JP" altLang="en-US" sz="2400" dirty="0">
                <a:latin typeface="HGP創英角ｺﾞｼｯｸUB" panose="020B0900000000000000" pitchFamily="50" charset="-128"/>
                <a:ea typeface="HGP創英角ｺﾞｼｯｸUB" panose="020B0900000000000000" pitchFamily="50" charset="-128"/>
              </a:rPr>
              <a:t>事故の要因の種類</a:t>
            </a:r>
          </a:p>
        </p:txBody>
      </p:sp>
      <p:sp>
        <p:nvSpPr>
          <p:cNvPr id="17" name="テキスト ボックス 16">
            <a:extLst>
              <a:ext uri="{FF2B5EF4-FFF2-40B4-BE49-F238E27FC236}">
                <a16:creationId xmlns:a16="http://schemas.microsoft.com/office/drawing/2014/main" id="{BCEF4F9F-85D4-4932-9549-1A3396D2C5B6}"/>
              </a:ext>
            </a:extLst>
          </p:cNvPr>
          <p:cNvSpPr txBox="1"/>
          <p:nvPr/>
        </p:nvSpPr>
        <p:spPr>
          <a:xfrm>
            <a:off x="2370607" y="3652899"/>
            <a:ext cx="4729247" cy="477348"/>
          </a:xfrm>
          <a:prstGeom prst="rect">
            <a:avLst/>
          </a:prstGeom>
          <a:noFill/>
        </p:spPr>
        <p:txBody>
          <a:bodyPr wrap="square" rtlCol="0">
            <a:spAutoFit/>
          </a:bodyPr>
          <a:lstStyle/>
          <a:p>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作業・管理に関わること</a:t>
            </a:r>
          </a:p>
        </p:txBody>
      </p:sp>
      <p:pic>
        <p:nvPicPr>
          <p:cNvPr id="11" name="図 10">
            <a:extLst>
              <a:ext uri="{FF2B5EF4-FFF2-40B4-BE49-F238E27FC236}">
                <a16:creationId xmlns:a16="http://schemas.microsoft.com/office/drawing/2014/main" id="{9EDED611-0C38-516C-B22D-7316E81F57AA}"/>
              </a:ext>
            </a:extLst>
          </p:cNvPr>
          <p:cNvPicPr>
            <a:picLocks noChangeAspect="1"/>
          </p:cNvPicPr>
          <p:nvPr/>
        </p:nvPicPr>
        <p:blipFill>
          <a:blip r:embed="rId3"/>
          <a:stretch>
            <a:fillRect/>
          </a:stretch>
        </p:blipFill>
        <p:spPr>
          <a:xfrm>
            <a:off x="7566178" y="1977695"/>
            <a:ext cx="1310420" cy="3181218"/>
          </a:xfrm>
          <a:prstGeom prst="rect">
            <a:avLst/>
          </a:prstGeom>
        </p:spPr>
      </p:pic>
      <p:cxnSp>
        <p:nvCxnSpPr>
          <p:cNvPr id="7" name="直線コネクタ 6">
            <a:extLst>
              <a:ext uri="{FF2B5EF4-FFF2-40B4-BE49-F238E27FC236}">
                <a16:creationId xmlns:a16="http://schemas.microsoft.com/office/drawing/2014/main" id="{1F2D0C9B-F25F-A41D-2FAA-2DF0989B7EAB}"/>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2">
            <a:extLst>
              <a:ext uri="{FF2B5EF4-FFF2-40B4-BE49-F238E27FC236}">
                <a16:creationId xmlns:a16="http://schemas.microsoft.com/office/drawing/2014/main" id="{0B940D87-6B2A-4774-93A9-94FB997F4B33}"/>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pic>
        <p:nvPicPr>
          <p:cNvPr id="10" name="図 9">
            <a:extLst>
              <a:ext uri="{FF2B5EF4-FFF2-40B4-BE49-F238E27FC236}">
                <a16:creationId xmlns:a16="http://schemas.microsoft.com/office/drawing/2014/main" id="{E5252DD6-EB8B-E539-44DF-716547EEA27E}"/>
              </a:ext>
            </a:extLst>
          </p:cNvPr>
          <p:cNvPicPr>
            <a:picLocks noChangeAspect="1"/>
          </p:cNvPicPr>
          <p:nvPr/>
        </p:nvPicPr>
        <p:blipFill>
          <a:blip r:embed="rId4"/>
          <a:stretch>
            <a:fillRect/>
          </a:stretch>
        </p:blipFill>
        <p:spPr>
          <a:xfrm>
            <a:off x="119133" y="2026993"/>
            <a:ext cx="1971675" cy="1447800"/>
          </a:xfrm>
          <a:prstGeom prst="rect">
            <a:avLst/>
          </a:prstGeom>
        </p:spPr>
      </p:pic>
      <p:pic>
        <p:nvPicPr>
          <p:cNvPr id="12" name="図 11">
            <a:extLst>
              <a:ext uri="{FF2B5EF4-FFF2-40B4-BE49-F238E27FC236}">
                <a16:creationId xmlns:a16="http://schemas.microsoft.com/office/drawing/2014/main" id="{B24FB243-D3FE-8C77-F120-DD45B94ADB84}"/>
              </a:ext>
            </a:extLst>
          </p:cNvPr>
          <p:cNvPicPr>
            <a:picLocks noChangeAspect="1"/>
          </p:cNvPicPr>
          <p:nvPr/>
        </p:nvPicPr>
        <p:blipFill>
          <a:blip r:embed="rId5"/>
          <a:stretch>
            <a:fillRect/>
          </a:stretch>
        </p:blipFill>
        <p:spPr>
          <a:xfrm>
            <a:off x="144774" y="3451165"/>
            <a:ext cx="1918098" cy="1824786"/>
          </a:xfrm>
          <a:prstGeom prst="rect">
            <a:avLst/>
          </a:prstGeom>
        </p:spPr>
      </p:pic>
      <p:sp>
        <p:nvSpPr>
          <p:cNvPr id="14" name="十字形 13">
            <a:extLst>
              <a:ext uri="{FF2B5EF4-FFF2-40B4-BE49-F238E27FC236}">
                <a16:creationId xmlns:a16="http://schemas.microsoft.com/office/drawing/2014/main" id="{B98BB8F9-7DAB-5400-0A28-E071898E9EAF}"/>
              </a:ext>
            </a:extLst>
          </p:cNvPr>
          <p:cNvSpPr/>
          <p:nvPr/>
        </p:nvSpPr>
        <p:spPr>
          <a:xfrm rot="18861984">
            <a:off x="620021" y="5195355"/>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十字形 18">
            <a:extLst>
              <a:ext uri="{FF2B5EF4-FFF2-40B4-BE49-F238E27FC236}">
                <a16:creationId xmlns:a16="http://schemas.microsoft.com/office/drawing/2014/main" id="{888D9E05-7CDA-4C8C-AF3A-A9FA1B91F101}"/>
              </a:ext>
            </a:extLst>
          </p:cNvPr>
          <p:cNvSpPr/>
          <p:nvPr/>
        </p:nvSpPr>
        <p:spPr>
          <a:xfrm rot="18861984">
            <a:off x="351817" y="1859221"/>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十字形 19">
            <a:extLst>
              <a:ext uri="{FF2B5EF4-FFF2-40B4-BE49-F238E27FC236}">
                <a16:creationId xmlns:a16="http://schemas.microsoft.com/office/drawing/2014/main" id="{E627529B-4AC7-0C09-0E8B-CEF18CB9E478}"/>
              </a:ext>
            </a:extLst>
          </p:cNvPr>
          <p:cNvSpPr/>
          <p:nvPr/>
        </p:nvSpPr>
        <p:spPr>
          <a:xfrm rot="18861984">
            <a:off x="7901875" y="5103626"/>
            <a:ext cx="635259" cy="629345"/>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4994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5" grpId="0"/>
      <p:bldP spid="30" grpId="0"/>
      <p:bldP spid="15" grpId="0" animBg="1"/>
      <p:bldP spid="17" grpId="0"/>
      <p:bldP spid="14" grpId="0" animBg="1"/>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2328863" y="2057400"/>
            <a:ext cx="9144000" cy="0"/>
          </a:xfrm>
          <a:prstGeom prst="rect">
            <a:avLst/>
          </a:prstGeom>
          <a:noFill/>
          <a:ln w="12700">
            <a:noFill/>
            <a:miter lim="800000"/>
            <a:headEnd type="none" w="sm" len="sm"/>
            <a:tailEnd type="none" w="sm" len="sm"/>
          </a:ln>
          <a:effectLst/>
        </p:spPr>
        <p:txBody>
          <a:bodyPr>
            <a:spAutoFit/>
          </a:bodyPr>
          <a:lstStyle/>
          <a:p>
            <a:endParaRPr lang="ja-JP" altLang="en-US"/>
          </a:p>
        </p:txBody>
      </p:sp>
      <p:sp>
        <p:nvSpPr>
          <p:cNvPr id="12" name="Rectangle 11"/>
          <p:cNvSpPr>
            <a:spLocks noChangeArrowheads="1"/>
          </p:cNvSpPr>
          <p:nvPr/>
        </p:nvSpPr>
        <p:spPr bwMode="auto">
          <a:xfrm>
            <a:off x="529456" y="1461181"/>
            <a:ext cx="7852396" cy="978584"/>
          </a:xfrm>
          <a:prstGeom prst="rect">
            <a:avLst/>
          </a:prstGeom>
          <a:noFill/>
          <a:ln w="12700">
            <a:noFill/>
            <a:miter lim="800000"/>
            <a:headEnd type="none" w="sm" len="sm"/>
            <a:tailEnd type="none" w="sm" len="sm"/>
          </a:ln>
          <a:effectLst/>
        </p:spPr>
        <p:txBody>
          <a:bodyPr wrap="square" tIns="118800" bIns="118800">
            <a:spAutoFit/>
          </a:bodyPr>
          <a:lstStyle/>
          <a:p>
            <a:pPr>
              <a:spcBef>
                <a:spcPts val="0"/>
              </a:spcBef>
            </a:pPr>
            <a:r>
              <a:rPr kumimoji="0" lang="en-US" altLang="ja-JP" sz="24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0" lang="ja-JP" altLang="en-US" sz="24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事故の概要</a:t>
            </a:r>
            <a:r>
              <a:rPr kumimoji="0" lang="en-US" altLang="ja-JP" sz="2400" b="1" i="0" u="none" strike="noStrike" kern="1200" cap="none" spc="0" normalizeH="0" baseline="0" noProof="0" dirty="0">
                <a:ln>
                  <a:noFill/>
                </a:ln>
                <a:solidFill>
                  <a:srgbClr val="FF0000"/>
                </a:solidFill>
                <a:effectLst/>
                <a:uLnTx/>
                <a:uFillTx/>
                <a:latin typeface="UD デジタル 教科書体 NK-R" panose="02020400000000000000" pitchFamily="18" charset="-128"/>
                <a:ea typeface="UD デジタル 教科書体 NK-R" panose="02020400000000000000" pitchFamily="18" charset="-128"/>
                <a:cs typeface="+mn-cs"/>
              </a:rPr>
              <a:t>】</a:t>
            </a:r>
            <a:r>
              <a:rPr lang="ja-JP" altLang="en-US" sz="2400" dirty="0">
                <a:effectLst/>
                <a:latin typeface="UD デジタル 教科書体 NK-R" panose="02020400000000000000" pitchFamily="18" charset="-128"/>
                <a:ea typeface="UD デジタル 教科書体 NK-R" panose="02020400000000000000" pitchFamily="18" charset="-128"/>
              </a:rPr>
              <a:t>農道から脱輪して田植え直後の水田へ転落転倒し、トラクターの下敷きになった、６０歳代男性</a:t>
            </a:r>
            <a:r>
              <a:rPr kumimoji="0"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a:t>
            </a:r>
            <a:r>
              <a:rPr lang="ja-JP" altLang="en-US" sz="2400" dirty="0">
                <a:solidFill>
                  <a:srgbClr val="FF0000"/>
                </a:solidFill>
                <a:effectLst/>
                <a:latin typeface="UD デジタル 教科書体 NK-R" panose="02020400000000000000" pitchFamily="18" charset="-128"/>
                <a:ea typeface="UD デジタル 教科書体 NK-R" panose="02020400000000000000" pitchFamily="18" charset="-128"/>
              </a:rPr>
              <a:t>溺死</a:t>
            </a:r>
            <a:endParaRPr lang="en-US" altLang="ja-JP" sz="2400" dirty="0">
              <a:solidFill>
                <a:srgbClr val="FF0000"/>
              </a:solidFill>
              <a:effectLst/>
              <a:latin typeface="UD デジタル 教科書体 NK-R" panose="02020400000000000000" pitchFamily="18" charset="-128"/>
              <a:ea typeface="UD デジタル 教科書体 NK-R" panose="02020400000000000000" pitchFamily="18" charset="-128"/>
            </a:endParaRPr>
          </a:p>
        </p:txBody>
      </p:sp>
      <p:pic>
        <p:nvPicPr>
          <p:cNvPr id="11" name="図 10"/>
          <p:cNvPicPr/>
          <p:nvPr/>
        </p:nvPicPr>
        <p:blipFill>
          <a:blip r:embed="rId3" cstate="print"/>
          <a:srcRect/>
          <a:stretch>
            <a:fillRect/>
          </a:stretch>
        </p:blipFill>
        <p:spPr bwMode="auto">
          <a:xfrm>
            <a:off x="337171" y="2791953"/>
            <a:ext cx="4049486" cy="3026000"/>
          </a:xfrm>
          <a:prstGeom prst="rect">
            <a:avLst/>
          </a:prstGeom>
          <a:noFill/>
          <a:ln w="9525">
            <a:noFill/>
            <a:miter lim="800000"/>
            <a:headEnd/>
            <a:tailEnd/>
          </a:ln>
        </p:spPr>
      </p:pic>
      <p:sp>
        <p:nvSpPr>
          <p:cNvPr id="15" name="AutoShape 3"/>
          <p:cNvSpPr>
            <a:spLocks noChangeArrowheads="1"/>
          </p:cNvSpPr>
          <p:nvPr/>
        </p:nvSpPr>
        <p:spPr bwMode="auto">
          <a:xfrm>
            <a:off x="320286" y="6087684"/>
            <a:ext cx="2906256" cy="503609"/>
          </a:xfrm>
          <a:prstGeom prst="wedgeRectCallout">
            <a:avLst>
              <a:gd name="adj1" fmla="val -21466"/>
              <a:gd name="adj2" fmla="val -240698"/>
            </a:avLst>
          </a:prstGeom>
          <a:solidFill>
            <a:schemeClr val="accent4">
              <a:lumMod val="20000"/>
              <a:lumOff val="80000"/>
            </a:schemeClr>
          </a:solidFill>
          <a:ln w="19050">
            <a:solidFill>
              <a:srgbClr val="000000"/>
            </a:solidFill>
            <a:miter lim="800000"/>
            <a:headEnd/>
            <a:tailEnd/>
          </a:ln>
          <a:effectLst/>
        </p:spPr>
        <p:txBody>
          <a:bodyPr/>
          <a:lstStyle/>
          <a:p>
            <a:pPr algn="ctr" eaLnBrk="1" hangingPunct="1"/>
            <a:r>
              <a:rPr lang="ja-JP" altLang="en-US" sz="2400" dirty="0">
                <a:solidFill>
                  <a:srgbClr val="000000"/>
                </a:solidFill>
                <a:effectLst/>
                <a:latin typeface="Arial" pitchFamily="34" charset="0"/>
                <a:ea typeface="HGP創英角ｺﾞｼｯｸUB" panose="020B0900000000000000" pitchFamily="50" charset="-128"/>
              </a:rPr>
              <a:t>傾斜</a:t>
            </a:r>
            <a:r>
              <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rPr>
              <a:t>30°</a:t>
            </a:r>
            <a:r>
              <a:rPr lang="ja-JP" altLang="en-US" sz="2400" dirty="0">
                <a:solidFill>
                  <a:srgbClr val="000000"/>
                </a:solidFill>
                <a:effectLst/>
                <a:latin typeface="Arial" pitchFamily="34" charset="0"/>
                <a:ea typeface="HGP創英角ｺﾞｼｯｸUB" panose="020B0900000000000000" pitchFamily="50" charset="-128"/>
              </a:rPr>
              <a:t>高さ約１ｍ</a:t>
            </a:r>
          </a:p>
        </p:txBody>
      </p:sp>
      <p:sp>
        <p:nvSpPr>
          <p:cNvPr id="14" name="AutoShape 3"/>
          <p:cNvSpPr>
            <a:spLocks noChangeArrowheads="1"/>
          </p:cNvSpPr>
          <p:nvPr/>
        </p:nvSpPr>
        <p:spPr bwMode="auto">
          <a:xfrm>
            <a:off x="1683232" y="2707801"/>
            <a:ext cx="2772422" cy="895778"/>
          </a:xfrm>
          <a:prstGeom prst="wedgeRectCallout">
            <a:avLst>
              <a:gd name="adj1" fmla="val 6770"/>
              <a:gd name="adj2" fmla="val 201466"/>
            </a:avLst>
          </a:prstGeom>
          <a:solidFill>
            <a:schemeClr val="accent4">
              <a:lumMod val="20000"/>
              <a:lumOff val="80000"/>
            </a:schemeClr>
          </a:solidFill>
          <a:ln w="19050">
            <a:solidFill>
              <a:srgbClr val="000000"/>
            </a:solidFill>
            <a:miter lim="800000"/>
            <a:headEnd/>
            <a:tailEnd/>
          </a:ln>
          <a:effectLst/>
        </p:spPr>
        <p:txBody>
          <a:bodyPr/>
          <a:lstStyle/>
          <a:p>
            <a:pPr algn="ctr" eaLnBrk="1" hangingPunct="1"/>
            <a:r>
              <a:rPr lang="ja-JP" altLang="en-US" sz="2400" dirty="0">
                <a:solidFill>
                  <a:srgbClr val="000000"/>
                </a:solidFill>
                <a:effectLst/>
                <a:latin typeface="HGP創英角ｺﾞｼｯｸUB" panose="020B0900000000000000" pitchFamily="50" charset="-128"/>
                <a:ea typeface="HGP創英角ｺﾞｼｯｸUB" panose="020B0900000000000000" pitchFamily="50" charset="-128"/>
              </a:rPr>
              <a:t>道幅：２</a:t>
            </a:r>
            <a:r>
              <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rPr>
              <a:t>.</a:t>
            </a:r>
            <a:r>
              <a:rPr lang="ja-JP" altLang="en-US" sz="2400" dirty="0">
                <a:solidFill>
                  <a:srgbClr val="000000"/>
                </a:solidFill>
                <a:effectLst/>
                <a:latin typeface="HGP創英角ｺﾞｼｯｸUB" panose="020B0900000000000000" pitchFamily="50" charset="-128"/>
                <a:ea typeface="HGP創英角ｺﾞｼｯｸUB" panose="020B0900000000000000" pitchFamily="50" charset="-128"/>
              </a:rPr>
              <a:t>５ｍ（砂利）</a:t>
            </a:r>
            <a:endPar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endParaRPr>
          </a:p>
          <a:p>
            <a:pPr algn="ctr"/>
            <a:r>
              <a:rPr lang="ja-JP" altLang="en-US" sz="2400" dirty="0">
                <a:solidFill>
                  <a:srgbClr val="000000"/>
                </a:solidFill>
                <a:latin typeface="HGP創英角ｺﾞｼｯｸUB" panose="020B0900000000000000" pitchFamily="50" charset="-128"/>
                <a:ea typeface="HGP創英角ｺﾞｼｯｸUB" panose="020B0900000000000000" pitchFamily="50" charset="-128"/>
              </a:rPr>
              <a:t>路肩を含むと５ｍ</a:t>
            </a:r>
            <a:endParaRPr lang="en-US" altLang="ja-JP" sz="2400" dirty="0">
              <a:solidFill>
                <a:srgbClr val="000000"/>
              </a:solidFill>
              <a:effectLst/>
              <a:latin typeface="HGP創英角ｺﾞｼｯｸUB" panose="020B0900000000000000" pitchFamily="50" charset="-128"/>
              <a:ea typeface="HGP創英角ｺﾞｼｯｸUB" panose="020B0900000000000000" pitchFamily="50" charset="-128"/>
            </a:endParaRPr>
          </a:p>
        </p:txBody>
      </p:sp>
      <p:sp>
        <p:nvSpPr>
          <p:cNvPr id="2" name="フリーフォーム 1"/>
          <p:cNvSpPr/>
          <p:nvPr/>
        </p:nvSpPr>
        <p:spPr>
          <a:xfrm>
            <a:off x="1773414" y="4626433"/>
            <a:ext cx="2682240" cy="1046480"/>
          </a:xfrm>
          <a:custGeom>
            <a:avLst/>
            <a:gdLst>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798320 w 2682240"/>
              <a:gd name="connsiteY19" fmla="*/ 762000 h 1046480"/>
              <a:gd name="connsiteX20" fmla="*/ 1767840 w 2682240"/>
              <a:gd name="connsiteY20" fmla="*/ 751840 h 1046480"/>
              <a:gd name="connsiteX21" fmla="*/ 1696720 w 2682240"/>
              <a:gd name="connsiteY21" fmla="*/ 731520 h 1046480"/>
              <a:gd name="connsiteX22" fmla="*/ 1666240 w 2682240"/>
              <a:gd name="connsiteY22" fmla="*/ 711200 h 1046480"/>
              <a:gd name="connsiteX23" fmla="*/ 1635760 w 2682240"/>
              <a:gd name="connsiteY23" fmla="*/ 701040 h 1046480"/>
              <a:gd name="connsiteX24" fmla="*/ 1605280 w 2682240"/>
              <a:gd name="connsiteY24" fmla="*/ 680720 h 1046480"/>
              <a:gd name="connsiteX25" fmla="*/ 1574800 w 2682240"/>
              <a:gd name="connsiteY25" fmla="*/ 670560 h 1046480"/>
              <a:gd name="connsiteX26" fmla="*/ 1493520 w 2682240"/>
              <a:gd name="connsiteY26" fmla="*/ 629920 h 1046480"/>
              <a:gd name="connsiteX27" fmla="*/ 1432560 w 2682240"/>
              <a:gd name="connsiteY27" fmla="*/ 609600 h 1046480"/>
              <a:gd name="connsiteX28" fmla="*/ 1361440 w 2682240"/>
              <a:gd name="connsiteY28" fmla="*/ 579120 h 1046480"/>
              <a:gd name="connsiteX29" fmla="*/ 1290320 w 2682240"/>
              <a:gd name="connsiteY29" fmla="*/ 538480 h 1046480"/>
              <a:gd name="connsiteX30" fmla="*/ 1249680 w 2682240"/>
              <a:gd name="connsiteY30" fmla="*/ 508000 h 1046480"/>
              <a:gd name="connsiteX31" fmla="*/ 1219200 w 2682240"/>
              <a:gd name="connsiteY31" fmla="*/ 487680 h 1046480"/>
              <a:gd name="connsiteX32" fmla="*/ 1178560 w 2682240"/>
              <a:gd name="connsiteY32" fmla="*/ 467360 h 1046480"/>
              <a:gd name="connsiteX33" fmla="*/ 1148080 w 2682240"/>
              <a:gd name="connsiteY33" fmla="*/ 436880 h 1046480"/>
              <a:gd name="connsiteX34" fmla="*/ 1087120 w 2682240"/>
              <a:gd name="connsiteY34" fmla="*/ 396240 h 1046480"/>
              <a:gd name="connsiteX35" fmla="*/ 1056640 w 2682240"/>
              <a:gd name="connsiteY35" fmla="*/ 375920 h 1046480"/>
              <a:gd name="connsiteX36" fmla="*/ 1026160 w 2682240"/>
              <a:gd name="connsiteY36" fmla="*/ 355600 h 1046480"/>
              <a:gd name="connsiteX37" fmla="*/ 995680 w 2682240"/>
              <a:gd name="connsiteY37" fmla="*/ 325120 h 1046480"/>
              <a:gd name="connsiteX38" fmla="*/ 934720 w 2682240"/>
              <a:gd name="connsiteY38" fmla="*/ 284480 h 1046480"/>
              <a:gd name="connsiteX39" fmla="*/ 914400 w 2682240"/>
              <a:gd name="connsiteY39" fmla="*/ 254000 h 1046480"/>
              <a:gd name="connsiteX40" fmla="*/ 853440 w 2682240"/>
              <a:gd name="connsiteY40" fmla="*/ 203200 h 1046480"/>
              <a:gd name="connsiteX41" fmla="*/ 772160 w 2682240"/>
              <a:gd name="connsiteY41" fmla="*/ 132080 h 1046480"/>
              <a:gd name="connsiteX42" fmla="*/ 701040 w 2682240"/>
              <a:gd name="connsiteY42" fmla="*/ 91440 h 1046480"/>
              <a:gd name="connsiteX43" fmla="*/ 660400 w 2682240"/>
              <a:gd name="connsiteY43" fmla="*/ 71120 h 1046480"/>
              <a:gd name="connsiteX44" fmla="*/ 629920 w 2682240"/>
              <a:gd name="connsiteY44" fmla="*/ 40640 h 1046480"/>
              <a:gd name="connsiteX45" fmla="*/ 579120 w 2682240"/>
              <a:gd name="connsiteY45" fmla="*/ 30480 h 1046480"/>
              <a:gd name="connsiteX46" fmla="*/ 467360 w 2682240"/>
              <a:gd name="connsiteY46" fmla="*/ 0 h 1046480"/>
              <a:gd name="connsiteX47" fmla="*/ 193040 w 2682240"/>
              <a:gd name="connsiteY47" fmla="*/ 10160 h 1046480"/>
              <a:gd name="connsiteX48" fmla="*/ 132080 w 2682240"/>
              <a:gd name="connsiteY48" fmla="*/ 30480 h 1046480"/>
              <a:gd name="connsiteX49" fmla="*/ 71120 w 2682240"/>
              <a:gd name="connsiteY49" fmla="*/ 60960 h 1046480"/>
              <a:gd name="connsiteX50" fmla="*/ 40640 w 2682240"/>
              <a:gd name="connsiteY50" fmla="*/ 81280 h 1046480"/>
              <a:gd name="connsiteX51" fmla="*/ 0 w 2682240"/>
              <a:gd name="connsiteY51"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798320 w 2682240"/>
              <a:gd name="connsiteY19" fmla="*/ 762000 h 1046480"/>
              <a:gd name="connsiteX20" fmla="*/ 1696720 w 2682240"/>
              <a:gd name="connsiteY20" fmla="*/ 731520 h 1046480"/>
              <a:gd name="connsiteX21" fmla="*/ 1666240 w 2682240"/>
              <a:gd name="connsiteY21" fmla="*/ 711200 h 1046480"/>
              <a:gd name="connsiteX22" fmla="*/ 1635760 w 2682240"/>
              <a:gd name="connsiteY22" fmla="*/ 701040 h 1046480"/>
              <a:gd name="connsiteX23" fmla="*/ 1605280 w 2682240"/>
              <a:gd name="connsiteY23" fmla="*/ 680720 h 1046480"/>
              <a:gd name="connsiteX24" fmla="*/ 1574800 w 2682240"/>
              <a:gd name="connsiteY24" fmla="*/ 670560 h 1046480"/>
              <a:gd name="connsiteX25" fmla="*/ 1493520 w 2682240"/>
              <a:gd name="connsiteY25" fmla="*/ 629920 h 1046480"/>
              <a:gd name="connsiteX26" fmla="*/ 1432560 w 2682240"/>
              <a:gd name="connsiteY26" fmla="*/ 609600 h 1046480"/>
              <a:gd name="connsiteX27" fmla="*/ 1361440 w 2682240"/>
              <a:gd name="connsiteY27" fmla="*/ 579120 h 1046480"/>
              <a:gd name="connsiteX28" fmla="*/ 1290320 w 2682240"/>
              <a:gd name="connsiteY28" fmla="*/ 538480 h 1046480"/>
              <a:gd name="connsiteX29" fmla="*/ 1249680 w 2682240"/>
              <a:gd name="connsiteY29" fmla="*/ 508000 h 1046480"/>
              <a:gd name="connsiteX30" fmla="*/ 1219200 w 2682240"/>
              <a:gd name="connsiteY30" fmla="*/ 487680 h 1046480"/>
              <a:gd name="connsiteX31" fmla="*/ 1178560 w 2682240"/>
              <a:gd name="connsiteY31" fmla="*/ 467360 h 1046480"/>
              <a:gd name="connsiteX32" fmla="*/ 1148080 w 2682240"/>
              <a:gd name="connsiteY32" fmla="*/ 436880 h 1046480"/>
              <a:gd name="connsiteX33" fmla="*/ 1087120 w 2682240"/>
              <a:gd name="connsiteY33" fmla="*/ 396240 h 1046480"/>
              <a:gd name="connsiteX34" fmla="*/ 1056640 w 2682240"/>
              <a:gd name="connsiteY34" fmla="*/ 375920 h 1046480"/>
              <a:gd name="connsiteX35" fmla="*/ 1026160 w 2682240"/>
              <a:gd name="connsiteY35" fmla="*/ 355600 h 1046480"/>
              <a:gd name="connsiteX36" fmla="*/ 995680 w 2682240"/>
              <a:gd name="connsiteY36" fmla="*/ 325120 h 1046480"/>
              <a:gd name="connsiteX37" fmla="*/ 934720 w 2682240"/>
              <a:gd name="connsiteY37" fmla="*/ 284480 h 1046480"/>
              <a:gd name="connsiteX38" fmla="*/ 914400 w 2682240"/>
              <a:gd name="connsiteY38" fmla="*/ 254000 h 1046480"/>
              <a:gd name="connsiteX39" fmla="*/ 853440 w 2682240"/>
              <a:gd name="connsiteY39" fmla="*/ 203200 h 1046480"/>
              <a:gd name="connsiteX40" fmla="*/ 772160 w 2682240"/>
              <a:gd name="connsiteY40" fmla="*/ 132080 h 1046480"/>
              <a:gd name="connsiteX41" fmla="*/ 701040 w 2682240"/>
              <a:gd name="connsiteY41" fmla="*/ 91440 h 1046480"/>
              <a:gd name="connsiteX42" fmla="*/ 660400 w 2682240"/>
              <a:gd name="connsiteY42" fmla="*/ 71120 h 1046480"/>
              <a:gd name="connsiteX43" fmla="*/ 629920 w 2682240"/>
              <a:gd name="connsiteY43" fmla="*/ 40640 h 1046480"/>
              <a:gd name="connsiteX44" fmla="*/ 579120 w 2682240"/>
              <a:gd name="connsiteY44" fmla="*/ 30480 h 1046480"/>
              <a:gd name="connsiteX45" fmla="*/ 467360 w 2682240"/>
              <a:gd name="connsiteY45" fmla="*/ 0 h 1046480"/>
              <a:gd name="connsiteX46" fmla="*/ 193040 w 2682240"/>
              <a:gd name="connsiteY46" fmla="*/ 10160 h 1046480"/>
              <a:gd name="connsiteX47" fmla="*/ 132080 w 2682240"/>
              <a:gd name="connsiteY47" fmla="*/ 30480 h 1046480"/>
              <a:gd name="connsiteX48" fmla="*/ 71120 w 2682240"/>
              <a:gd name="connsiteY48" fmla="*/ 60960 h 1046480"/>
              <a:gd name="connsiteX49" fmla="*/ 40640 w 2682240"/>
              <a:gd name="connsiteY49" fmla="*/ 81280 h 1046480"/>
              <a:gd name="connsiteX50" fmla="*/ 0 w 2682240"/>
              <a:gd name="connsiteY50"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56640 w 2682240"/>
              <a:gd name="connsiteY33" fmla="*/ 375920 h 1046480"/>
              <a:gd name="connsiteX34" fmla="*/ 1026160 w 2682240"/>
              <a:gd name="connsiteY34" fmla="*/ 355600 h 1046480"/>
              <a:gd name="connsiteX35" fmla="*/ 995680 w 2682240"/>
              <a:gd name="connsiteY35" fmla="*/ 325120 h 1046480"/>
              <a:gd name="connsiteX36" fmla="*/ 934720 w 2682240"/>
              <a:gd name="connsiteY36" fmla="*/ 284480 h 1046480"/>
              <a:gd name="connsiteX37" fmla="*/ 914400 w 2682240"/>
              <a:gd name="connsiteY37" fmla="*/ 254000 h 1046480"/>
              <a:gd name="connsiteX38" fmla="*/ 853440 w 2682240"/>
              <a:gd name="connsiteY38" fmla="*/ 203200 h 1046480"/>
              <a:gd name="connsiteX39" fmla="*/ 772160 w 2682240"/>
              <a:gd name="connsiteY39" fmla="*/ 132080 h 1046480"/>
              <a:gd name="connsiteX40" fmla="*/ 701040 w 2682240"/>
              <a:gd name="connsiteY40" fmla="*/ 91440 h 1046480"/>
              <a:gd name="connsiteX41" fmla="*/ 660400 w 2682240"/>
              <a:gd name="connsiteY41" fmla="*/ 71120 h 1046480"/>
              <a:gd name="connsiteX42" fmla="*/ 629920 w 2682240"/>
              <a:gd name="connsiteY42" fmla="*/ 40640 h 1046480"/>
              <a:gd name="connsiteX43" fmla="*/ 579120 w 2682240"/>
              <a:gd name="connsiteY43" fmla="*/ 30480 h 1046480"/>
              <a:gd name="connsiteX44" fmla="*/ 467360 w 2682240"/>
              <a:gd name="connsiteY44" fmla="*/ 0 h 1046480"/>
              <a:gd name="connsiteX45" fmla="*/ 193040 w 2682240"/>
              <a:gd name="connsiteY45" fmla="*/ 10160 h 1046480"/>
              <a:gd name="connsiteX46" fmla="*/ 132080 w 2682240"/>
              <a:gd name="connsiteY46" fmla="*/ 30480 h 1046480"/>
              <a:gd name="connsiteX47" fmla="*/ 71120 w 2682240"/>
              <a:gd name="connsiteY47" fmla="*/ 60960 h 1046480"/>
              <a:gd name="connsiteX48" fmla="*/ 40640 w 2682240"/>
              <a:gd name="connsiteY48" fmla="*/ 81280 h 1046480"/>
              <a:gd name="connsiteX49" fmla="*/ 0 w 2682240"/>
              <a:gd name="connsiteY49"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56640 w 2682240"/>
              <a:gd name="connsiteY33" fmla="*/ 375920 h 1046480"/>
              <a:gd name="connsiteX34" fmla="*/ 1026160 w 2682240"/>
              <a:gd name="connsiteY34" fmla="*/ 355600 h 1046480"/>
              <a:gd name="connsiteX35" fmla="*/ 995680 w 2682240"/>
              <a:gd name="connsiteY35" fmla="*/ 325120 h 1046480"/>
              <a:gd name="connsiteX36" fmla="*/ 934720 w 2682240"/>
              <a:gd name="connsiteY36" fmla="*/ 284480 h 1046480"/>
              <a:gd name="connsiteX37" fmla="*/ 914400 w 2682240"/>
              <a:gd name="connsiteY37" fmla="*/ 254000 h 1046480"/>
              <a:gd name="connsiteX38" fmla="*/ 853440 w 2682240"/>
              <a:gd name="connsiteY38" fmla="*/ 203200 h 1046480"/>
              <a:gd name="connsiteX39" fmla="*/ 772160 w 2682240"/>
              <a:gd name="connsiteY39" fmla="*/ 132080 h 1046480"/>
              <a:gd name="connsiteX40" fmla="*/ 701040 w 2682240"/>
              <a:gd name="connsiteY40" fmla="*/ 91440 h 1046480"/>
              <a:gd name="connsiteX41" fmla="*/ 660400 w 2682240"/>
              <a:gd name="connsiteY41" fmla="*/ 71120 h 1046480"/>
              <a:gd name="connsiteX42" fmla="*/ 629920 w 2682240"/>
              <a:gd name="connsiteY42" fmla="*/ 40640 h 1046480"/>
              <a:gd name="connsiteX43" fmla="*/ 579120 w 2682240"/>
              <a:gd name="connsiteY43" fmla="*/ 30480 h 1046480"/>
              <a:gd name="connsiteX44" fmla="*/ 467360 w 2682240"/>
              <a:gd name="connsiteY44" fmla="*/ 0 h 1046480"/>
              <a:gd name="connsiteX45" fmla="*/ 193040 w 2682240"/>
              <a:gd name="connsiteY45" fmla="*/ 10160 h 1046480"/>
              <a:gd name="connsiteX46" fmla="*/ 132080 w 2682240"/>
              <a:gd name="connsiteY46" fmla="*/ 30480 h 1046480"/>
              <a:gd name="connsiteX47" fmla="*/ 71120 w 2682240"/>
              <a:gd name="connsiteY47" fmla="*/ 60960 h 1046480"/>
              <a:gd name="connsiteX48" fmla="*/ 0 w 2682240"/>
              <a:gd name="connsiteY4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148080 w 2682240"/>
              <a:gd name="connsiteY31" fmla="*/ 436880 h 1046480"/>
              <a:gd name="connsiteX32" fmla="*/ 1087120 w 2682240"/>
              <a:gd name="connsiteY32" fmla="*/ 396240 h 1046480"/>
              <a:gd name="connsiteX33" fmla="*/ 1026160 w 2682240"/>
              <a:gd name="connsiteY33" fmla="*/ 355600 h 1046480"/>
              <a:gd name="connsiteX34" fmla="*/ 995680 w 2682240"/>
              <a:gd name="connsiteY34" fmla="*/ 325120 h 1046480"/>
              <a:gd name="connsiteX35" fmla="*/ 934720 w 2682240"/>
              <a:gd name="connsiteY35" fmla="*/ 284480 h 1046480"/>
              <a:gd name="connsiteX36" fmla="*/ 914400 w 2682240"/>
              <a:gd name="connsiteY36" fmla="*/ 254000 h 1046480"/>
              <a:gd name="connsiteX37" fmla="*/ 853440 w 2682240"/>
              <a:gd name="connsiteY37" fmla="*/ 203200 h 1046480"/>
              <a:gd name="connsiteX38" fmla="*/ 772160 w 2682240"/>
              <a:gd name="connsiteY38" fmla="*/ 132080 h 1046480"/>
              <a:gd name="connsiteX39" fmla="*/ 701040 w 2682240"/>
              <a:gd name="connsiteY39" fmla="*/ 91440 h 1046480"/>
              <a:gd name="connsiteX40" fmla="*/ 660400 w 2682240"/>
              <a:gd name="connsiteY40" fmla="*/ 71120 h 1046480"/>
              <a:gd name="connsiteX41" fmla="*/ 629920 w 2682240"/>
              <a:gd name="connsiteY41" fmla="*/ 40640 h 1046480"/>
              <a:gd name="connsiteX42" fmla="*/ 579120 w 2682240"/>
              <a:gd name="connsiteY42" fmla="*/ 30480 h 1046480"/>
              <a:gd name="connsiteX43" fmla="*/ 467360 w 2682240"/>
              <a:gd name="connsiteY43" fmla="*/ 0 h 1046480"/>
              <a:gd name="connsiteX44" fmla="*/ 193040 w 2682240"/>
              <a:gd name="connsiteY44" fmla="*/ 10160 h 1046480"/>
              <a:gd name="connsiteX45" fmla="*/ 132080 w 2682240"/>
              <a:gd name="connsiteY45" fmla="*/ 30480 h 1046480"/>
              <a:gd name="connsiteX46" fmla="*/ 71120 w 2682240"/>
              <a:gd name="connsiteY46" fmla="*/ 60960 h 1046480"/>
              <a:gd name="connsiteX47" fmla="*/ 0 w 2682240"/>
              <a:gd name="connsiteY47"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49680 w 2682240"/>
              <a:gd name="connsiteY28" fmla="*/ 508000 h 1046480"/>
              <a:gd name="connsiteX29" fmla="*/ 1219200 w 2682240"/>
              <a:gd name="connsiteY29" fmla="*/ 487680 h 1046480"/>
              <a:gd name="connsiteX30" fmla="*/ 1178560 w 2682240"/>
              <a:gd name="connsiteY30" fmla="*/ 467360 h 1046480"/>
              <a:gd name="connsiteX31" fmla="*/ 1087120 w 2682240"/>
              <a:gd name="connsiteY31" fmla="*/ 396240 h 1046480"/>
              <a:gd name="connsiteX32" fmla="*/ 1026160 w 2682240"/>
              <a:gd name="connsiteY32" fmla="*/ 355600 h 1046480"/>
              <a:gd name="connsiteX33" fmla="*/ 995680 w 2682240"/>
              <a:gd name="connsiteY33" fmla="*/ 325120 h 1046480"/>
              <a:gd name="connsiteX34" fmla="*/ 934720 w 2682240"/>
              <a:gd name="connsiteY34" fmla="*/ 284480 h 1046480"/>
              <a:gd name="connsiteX35" fmla="*/ 914400 w 2682240"/>
              <a:gd name="connsiteY35" fmla="*/ 254000 h 1046480"/>
              <a:gd name="connsiteX36" fmla="*/ 853440 w 2682240"/>
              <a:gd name="connsiteY36" fmla="*/ 203200 h 1046480"/>
              <a:gd name="connsiteX37" fmla="*/ 772160 w 2682240"/>
              <a:gd name="connsiteY37" fmla="*/ 132080 h 1046480"/>
              <a:gd name="connsiteX38" fmla="*/ 701040 w 2682240"/>
              <a:gd name="connsiteY38" fmla="*/ 91440 h 1046480"/>
              <a:gd name="connsiteX39" fmla="*/ 660400 w 2682240"/>
              <a:gd name="connsiteY39" fmla="*/ 71120 h 1046480"/>
              <a:gd name="connsiteX40" fmla="*/ 629920 w 2682240"/>
              <a:gd name="connsiteY40" fmla="*/ 40640 h 1046480"/>
              <a:gd name="connsiteX41" fmla="*/ 579120 w 2682240"/>
              <a:gd name="connsiteY41" fmla="*/ 30480 h 1046480"/>
              <a:gd name="connsiteX42" fmla="*/ 467360 w 2682240"/>
              <a:gd name="connsiteY42" fmla="*/ 0 h 1046480"/>
              <a:gd name="connsiteX43" fmla="*/ 193040 w 2682240"/>
              <a:gd name="connsiteY43" fmla="*/ 10160 h 1046480"/>
              <a:gd name="connsiteX44" fmla="*/ 132080 w 2682240"/>
              <a:gd name="connsiteY44" fmla="*/ 30480 h 1046480"/>
              <a:gd name="connsiteX45" fmla="*/ 71120 w 2682240"/>
              <a:gd name="connsiteY45" fmla="*/ 60960 h 1046480"/>
              <a:gd name="connsiteX46" fmla="*/ 0 w 2682240"/>
              <a:gd name="connsiteY46"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605280 w 2682240"/>
              <a:gd name="connsiteY22" fmla="*/ 680720 h 1046480"/>
              <a:gd name="connsiteX23" fmla="*/ 1574800 w 2682240"/>
              <a:gd name="connsiteY23" fmla="*/ 670560 h 1046480"/>
              <a:gd name="connsiteX24" fmla="*/ 1493520 w 2682240"/>
              <a:gd name="connsiteY24" fmla="*/ 629920 h 1046480"/>
              <a:gd name="connsiteX25" fmla="*/ 1432560 w 2682240"/>
              <a:gd name="connsiteY25" fmla="*/ 609600 h 1046480"/>
              <a:gd name="connsiteX26" fmla="*/ 1361440 w 2682240"/>
              <a:gd name="connsiteY26" fmla="*/ 579120 h 1046480"/>
              <a:gd name="connsiteX27" fmla="*/ 1290320 w 2682240"/>
              <a:gd name="connsiteY27" fmla="*/ 538480 h 1046480"/>
              <a:gd name="connsiteX28" fmla="*/ 1219200 w 2682240"/>
              <a:gd name="connsiteY28" fmla="*/ 487680 h 1046480"/>
              <a:gd name="connsiteX29" fmla="*/ 1178560 w 2682240"/>
              <a:gd name="connsiteY29" fmla="*/ 467360 h 1046480"/>
              <a:gd name="connsiteX30" fmla="*/ 1087120 w 2682240"/>
              <a:gd name="connsiteY30" fmla="*/ 396240 h 1046480"/>
              <a:gd name="connsiteX31" fmla="*/ 1026160 w 2682240"/>
              <a:gd name="connsiteY31" fmla="*/ 355600 h 1046480"/>
              <a:gd name="connsiteX32" fmla="*/ 995680 w 2682240"/>
              <a:gd name="connsiteY32" fmla="*/ 325120 h 1046480"/>
              <a:gd name="connsiteX33" fmla="*/ 934720 w 2682240"/>
              <a:gd name="connsiteY33" fmla="*/ 284480 h 1046480"/>
              <a:gd name="connsiteX34" fmla="*/ 914400 w 2682240"/>
              <a:gd name="connsiteY34" fmla="*/ 254000 h 1046480"/>
              <a:gd name="connsiteX35" fmla="*/ 853440 w 2682240"/>
              <a:gd name="connsiteY35" fmla="*/ 203200 h 1046480"/>
              <a:gd name="connsiteX36" fmla="*/ 772160 w 2682240"/>
              <a:gd name="connsiteY36" fmla="*/ 132080 h 1046480"/>
              <a:gd name="connsiteX37" fmla="*/ 701040 w 2682240"/>
              <a:gd name="connsiteY37" fmla="*/ 91440 h 1046480"/>
              <a:gd name="connsiteX38" fmla="*/ 660400 w 2682240"/>
              <a:gd name="connsiteY38" fmla="*/ 71120 h 1046480"/>
              <a:gd name="connsiteX39" fmla="*/ 629920 w 2682240"/>
              <a:gd name="connsiteY39" fmla="*/ 40640 h 1046480"/>
              <a:gd name="connsiteX40" fmla="*/ 579120 w 2682240"/>
              <a:gd name="connsiteY40" fmla="*/ 30480 h 1046480"/>
              <a:gd name="connsiteX41" fmla="*/ 467360 w 2682240"/>
              <a:gd name="connsiteY41" fmla="*/ 0 h 1046480"/>
              <a:gd name="connsiteX42" fmla="*/ 193040 w 2682240"/>
              <a:gd name="connsiteY42" fmla="*/ 10160 h 1046480"/>
              <a:gd name="connsiteX43" fmla="*/ 132080 w 2682240"/>
              <a:gd name="connsiteY43" fmla="*/ 30480 h 1046480"/>
              <a:gd name="connsiteX44" fmla="*/ 71120 w 2682240"/>
              <a:gd name="connsiteY44" fmla="*/ 60960 h 1046480"/>
              <a:gd name="connsiteX45" fmla="*/ 0 w 2682240"/>
              <a:gd name="connsiteY45"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635760 w 2682240"/>
              <a:gd name="connsiteY21" fmla="*/ 701040 h 1046480"/>
              <a:gd name="connsiteX22" fmla="*/ 1574800 w 2682240"/>
              <a:gd name="connsiteY22" fmla="*/ 670560 h 1046480"/>
              <a:gd name="connsiteX23" fmla="*/ 1493520 w 2682240"/>
              <a:gd name="connsiteY23" fmla="*/ 629920 h 1046480"/>
              <a:gd name="connsiteX24" fmla="*/ 1432560 w 2682240"/>
              <a:gd name="connsiteY24" fmla="*/ 609600 h 1046480"/>
              <a:gd name="connsiteX25" fmla="*/ 1361440 w 2682240"/>
              <a:gd name="connsiteY25" fmla="*/ 579120 h 1046480"/>
              <a:gd name="connsiteX26" fmla="*/ 1290320 w 2682240"/>
              <a:gd name="connsiteY26" fmla="*/ 538480 h 1046480"/>
              <a:gd name="connsiteX27" fmla="*/ 1219200 w 2682240"/>
              <a:gd name="connsiteY27" fmla="*/ 487680 h 1046480"/>
              <a:gd name="connsiteX28" fmla="*/ 1178560 w 2682240"/>
              <a:gd name="connsiteY28" fmla="*/ 467360 h 1046480"/>
              <a:gd name="connsiteX29" fmla="*/ 1087120 w 2682240"/>
              <a:gd name="connsiteY29" fmla="*/ 396240 h 1046480"/>
              <a:gd name="connsiteX30" fmla="*/ 1026160 w 2682240"/>
              <a:gd name="connsiteY30" fmla="*/ 355600 h 1046480"/>
              <a:gd name="connsiteX31" fmla="*/ 995680 w 2682240"/>
              <a:gd name="connsiteY31" fmla="*/ 325120 h 1046480"/>
              <a:gd name="connsiteX32" fmla="*/ 934720 w 2682240"/>
              <a:gd name="connsiteY32" fmla="*/ 284480 h 1046480"/>
              <a:gd name="connsiteX33" fmla="*/ 914400 w 2682240"/>
              <a:gd name="connsiteY33" fmla="*/ 254000 h 1046480"/>
              <a:gd name="connsiteX34" fmla="*/ 853440 w 2682240"/>
              <a:gd name="connsiteY34" fmla="*/ 203200 h 1046480"/>
              <a:gd name="connsiteX35" fmla="*/ 772160 w 2682240"/>
              <a:gd name="connsiteY35" fmla="*/ 132080 h 1046480"/>
              <a:gd name="connsiteX36" fmla="*/ 701040 w 2682240"/>
              <a:gd name="connsiteY36" fmla="*/ 91440 h 1046480"/>
              <a:gd name="connsiteX37" fmla="*/ 660400 w 2682240"/>
              <a:gd name="connsiteY37" fmla="*/ 71120 h 1046480"/>
              <a:gd name="connsiteX38" fmla="*/ 629920 w 2682240"/>
              <a:gd name="connsiteY38" fmla="*/ 40640 h 1046480"/>
              <a:gd name="connsiteX39" fmla="*/ 579120 w 2682240"/>
              <a:gd name="connsiteY39" fmla="*/ 30480 h 1046480"/>
              <a:gd name="connsiteX40" fmla="*/ 467360 w 2682240"/>
              <a:gd name="connsiteY40" fmla="*/ 0 h 1046480"/>
              <a:gd name="connsiteX41" fmla="*/ 193040 w 2682240"/>
              <a:gd name="connsiteY41" fmla="*/ 10160 h 1046480"/>
              <a:gd name="connsiteX42" fmla="*/ 132080 w 2682240"/>
              <a:gd name="connsiteY42" fmla="*/ 30480 h 1046480"/>
              <a:gd name="connsiteX43" fmla="*/ 71120 w 2682240"/>
              <a:gd name="connsiteY43" fmla="*/ 60960 h 1046480"/>
              <a:gd name="connsiteX44" fmla="*/ 0 w 2682240"/>
              <a:gd name="connsiteY44"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666240 w 2682240"/>
              <a:gd name="connsiteY20" fmla="*/ 711200 h 1046480"/>
              <a:gd name="connsiteX21" fmla="*/ 1574800 w 2682240"/>
              <a:gd name="connsiteY21" fmla="*/ 670560 h 1046480"/>
              <a:gd name="connsiteX22" fmla="*/ 1493520 w 2682240"/>
              <a:gd name="connsiteY22" fmla="*/ 629920 h 1046480"/>
              <a:gd name="connsiteX23" fmla="*/ 1432560 w 2682240"/>
              <a:gd name="connsiteY23" fmla="*/ 609600 h 1046480"/>
              <a:gd name="connsiteX24" fmla="*/ 1361440 w 2682240"/>
              <a:gd name="connsiteY24" fmla="*/ 579120 h 1046480"/>
              <a:gd name="connsiteX25" fmla="*/ 1290320 w 2682240"/>
              <a:gd name="connsiteY25" fmla="*/ 538480 h 1046480"/>
              <a:gd name="connsiteX26" fmla="*/ 1219200 w 2682240"/>
              <a:gd name="connsiteY26" fmla="*/ 487680 h 1046480"/>
              <a:gd name="connsiteX27" fmla="*/ 1178560 w 2682240"/>
              <a:gd name="connsiteY27" fmla="*/ 467360 h 1046480"/>
              <a:gd name="connsiteX28" fmla="*/ 1087120 w 2682240"/>
              <a:gd name="connsiteY28" fmla="*/ 396240 h 1046480"/>
              <a:gd name="connsiteX29" fmla="*/ 1026160 w 2682240"/>
              <a:gd name="connsiteY29" fmla="*/ 355600 h 1046480"/>
              <a:gd name="connsiteX30" fmla="*/ 995680 w 2682240"/>
              <a:gd name="connsiteY30" fmla="*/ 325120 h 1046480"/>
              <a:gd name="connsiteX31" fmla="*/ 934720 w 2682240"/>
              <a:gd name="connsiteY31" fmla="*/ 284480 h 1046480"/>
              <a:gd name="connsiteX32" fmla="*/ 914400 w 2682240"/>
              <a:gd name="connsiteY32" fmla="*/ 254000 h 1046480"/>
              <a:gd name="connsiteX33" fmla="*/ 853440 w 2682240"/>
              <a:gd name="connsiteY33" fmla="*/ 203200 h 1046480"/>
              <a:gd name="connsiteX34" fmla="*/ 772160 w 2682240"/>
              <a:gd name="connsiteY34" fmla="*/ 132080 h 1046480"/>
              <a:gd name="connsiteX35" fmla="*/ 701040 w 2682240"/>
              <a:gd name="connsiteY35" fmla="*/ 91440 h 1046480"/>
              <a:gd name="connsiteX36" fmla="*/ 660400 w 2682240"/>
              <a:gd name="connsiteY36" fmla="*/ 71120 h 1046480"/>
              <a:gd name="connsiteX37" fmla="*/ 629920 w 2682240"/>
              <a:gd name="connsiteY37" fmla="*/ 40640 h 1046480"/>
              <a:gd name="connsiteX38" fmla="*/ 579120 w 2682240"/>
              <a:gd name="connsiteY38" fmla="*/ 30480 h 1046480"/>
              <a:gd name="connsiteX39" fmla="*/ 467360 w 2682240"/>
              <a:gd name="connsiteY39" fmla="*/ 0 h 1046480"/>
              <a:gd name="connsiteX40" fmla="*/ 193040 w 2682240"/>
              <a:gd name="connsiteY40" fmla="*/ 10160 h 1046480"/>
              <a:gd name="connsiteX41" fmla="*/ 132080 w 2682240"/>
              <a:gd name="connsiteY41" fmla="*/ 30480 h 1046480"/>
              <a:gd name="connsiteX42" fmla="*/ 71120 w 2682240"/>
              <a:gd name="connsiteY42" fmla="*/ 60960 h 1046480"/>
              <a:gd name="connsiteX43" fmla="*/ 0 w 2682240"/>
              <a:gd name="connsiteY43"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950720 w 2682240"/>
              <a:gd name="connsiteY16" fmla="*/ 833120 h 1046480"/>
              <a:gd name="connsiteX17" fmla="*/ 1889760 w 2682240"/>
              <a:gd name="connsiteY17" fmla="*/ 812800 h 1046480"/>
              <a:gd name="connsiteX18" fmla="*/ 1828800 w 2682240"/>
              <a:gd name="connsiteY18" fmla="*/ 782320 h 1046480"/>
              <a:gd name="connsiteX19" fmla="*/ 1696720 w 2682240"/>
              <a:gd name="connsiteY19" fmla="*/ 731520 h 1046480"/>
              <a:gd name="connsiteX20" fmla="*/ 1574800 w 2682240"/>
              <a:gd name="connsiteY20" fmla="*/ 670560 h 1046480"/>
              <a:gd name="connsiteX21" fmla="*/ 1493520 w 2682240"/>
              <a:gd name="connsiteY21" fmla="*/ 629920 h 1046480"/>
              <a:gd name="connsiteX22" fmla="*/ 1432560 w 2682240"/>
              <a:gd name="connsiteY22" fmla="*/ 609600 h 1046480"/>
              <a:gd name="connsiteX23" fmla="*/ 1361440 w 2682240"/>
              <a:gd name="connsiteY23" fmla="*/ 579120 h 1046480"/>
              <a:gd name="connsiteX24" fmla="*/ 1290320 w 2682240"/>
              <a:gd name="connsiteY24" fmla="*/ 538480 h 1046480"/>
              <a:gd name="connsiteX25" fmla="*/ 1219200 w 2682240"/>
              <a:gd name="connsiteY25" fmla="*/ 487680 h 1046480"/>
              <a:gd name="connsiteX26" fmla="*/ 1178560 w 2682240"/>
              <a:gd name="connsiteY26" fmla="*/ 467360 h 1046480"/>
              <a:gd name="connsiteX27" fmla="*/ 1087120 w 2682240"/>
              <a:gd name="connsiteY27" fmla="*/ 396240 h 1046480"/>
              <a:gd name="connsiteX28" fmla="*/ 1026160 w 2682240"/>
              <a:gd name="connsiteY28" fmla="*/ 355600 h 1046480"/>
              <a:gd name="connsiteX29" fmla="*/ 995680 w 2682240"/>
              <a:gd name="connsiteY29" fmla="*/ 325120 h 1046480"/>
              <a:gd name="connsiteX30" fmla="*/ 934720 w 2682240"/>
              <a:gd name="connsiteY30" fmla="*/ 284480 h 1046480"/>
              <a:gd name="connsiteX31" fmla="*/ 914400 w 2682240"/>
              <a:gd name="connsiteY31" fmla="*/ 254000 h 1046480"/>
              <a:gd name="connsiteX32" fmla="*/ 853440 w 2682240"/>
              <a:gd name="connsiteY32" fmla="*/ 203200 h 1046480"/>
              <a:gd name="connsiteX33" fmla="*/ 772160 w 2682240"/>
              <a:gd name="connsiteY33" fmla="*/ 132080 h 1046480"/>
              <a:gd name="connsiteX34" fmla="*/ 701040 w 2682240"/>
              <a:gd name="connsiteY34" fmla="*/ 91440 h 1046480"/>
              <a:gd name="connsiteX35" fmla="*/ 660400 w 2682240"/>
              <a:gd name="connsiteY35" fmla="*/ 71120 h 1046480"/>
              <a:gd name="connsiteX36" fmla="*/ 629920 w 2682240"/>
              <a:gd name="connsiteY36" fmla="*/ 40640 h 1046480"/>
              <a:gd name="connsiteX37" fmla="*/ 579120 w 2682240"/>
              <a:gd name="connsiteY37" fmla="*/ 30480 h 1046480"/>
              <a:gd name="connsiteX38" fmla="*/ 467360 w 2682240"/>
              <a:gd name="connsiteY38" fmla="*/ 0 h 1046480"/>
              <a:gd name="connsiteX39" fmla="*/ 193040 w 2682240"/>
              <a:gd name="connsiteY39" fmla="*/ 10160 h 1046480"/>
              <a:gd name="connsiteX40" fmla="*/ 132080 w 2682240"/>
              <a:gd name="connsiteY40" fmla="*/ 30480 h 1046480"/>
              <a:gd name="connsiteX41" fmla="*/ 71120 w 2682240"/>
              <a:gd name="connsiteY41" fmla="*/ 60960 h 1046480"/>
              <a:gd name="connsiteX42" fmla="*/ 0 w 2682240"/>
              <a:gd name="connsiteY42"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991360 w 2682240"/>
              <a:gd name="connsiteY15" fmla="*/ 843280 h 1046480"/>
              <a:gd name="connsiteX16" fmla="*/ 1889760 w 2682240"/>
              <a:gd name="connsiteY16" fmla="*/ 812800 h 1046480"/>
              <a:gd name="connsiteX17" fmla="*/ 1828800 w 2682240"/>
              <a:gd name="connsiteY17" fmla="*/ 782320 h 1046480"/>
              <a:gd name="connsiteX18" fmla="*/ 1696720 w 2682240"/>
              <a:gd name="connsiteY18" fmla="*/ 731520 h 1046480"/>
              <a:gd name="connsiteX19" fmla="*/ 1574800 w 2682240"/>
              <a:gd name="connsiteY19" fmla="*/ 670560 h 1046480"/>
              <a:gd name="connsiteX20" fmla="*/ 1493520 w 2682240"/>
              <a:gd name="connsiteY20" fmla="*/ 629920 h 1046480"/>
              <a:gd name="connsiteX21" fmla="*/ 1432560 w 2682240"/>
              <a:gd name="connsiteY21" fmla="*/ 609600 h 1046480"/>
              <a:gd name="connsiteX22" fmla="*/ 1361440 w 2682240"/>
              <a:gd name="connsiteY22" fmla="*/ 579120 h 1046480"/>
              <a:gd name="connsiteX23" fmla="*/ 1290320 w 2682240"/>
              <a:gd name="connsiteY23" fmla="*/ 538480 h 1046480"/>
              <a:gd name="connsiteX24" fmla="*/ 1219200 w 2682240"/>
              <a:gd name="connsiteY24" fmla="*/ 487680 h 1046480"/>
              <a:gd name="connsiteX25" fmla="*/ 1178560 w 2682240"/>
              <a:gd name="connsiteY25" fmla="*/ 467360 h 1046480"/>
              <a:gd name="connsiteX26" fmla="*/ 1087120 w 2682240"/>
              <a:gd name="connsiteY26" fmla="*/ 396240 h 1046480"/>
              <a:gd name="connsiteX27" fmla="*/ 1026160 w 2682240"/>
              <a:gd name="connsiteY27" fmla="*/ 355600 h 1046480"/>
              <a:gd name="connsiteX28" fmla="*/ 995680 w 2682240"/>
              <a:gd name="connsiteY28" fmla="*/ 325120 h 1046480"/>
              <a:gd name="connsiteX29" fmla="*/ 934720 w 2682240"/>
              <a:gd name="connsiteY29" fmla="*/ 284480 h 1046480"/>
              <a:gd name="connsiteX30" fmla="*/ 914400 w 2682240"/>
              <a:gd name="connsiteY30" fmla="*/ 254000 h 1046480"/>
              <a:gd name="connsiteX31" fmla="*/ 853440 w 2682240"/>
              <a:gd name="connsiteY31" fmla="*/ 203200 h 1046480"/>
              <a:gd name="connsiteX32" fmla="*/ 772160 w 2682240"/>
              <a:gd name="connsiteY32" fmla="*/ 132080 h 1046480"/>
              <a:gd name="connsiteX33" fmla="*/ 701040 w 2682240"/>
              <a:gd name="connsiteY33" fmla="*/ 91440 h 1046480"/>
              <a:gd name="connsiteX34" fmla="*/ 660400 w 2682240"/>
              <a:gd name="connsiteY34" fmla="*/ 71120 h 1046480"/>
              <a:gd name="connsiteX35" fmla="*/ 629920 w 2682240"/>
              <a:gd name="connsiteY35" fmla="*/ 40640 h 1046480"/>
              <a:gd name="connsiteX36" fmla="*/ 579120 w 2682240"/>
              <a:gd name="connsiteY36" fmla="*/ 30480 h 1046480"/>
              <a:gd name="connsiteX37" fmla="*/ 467360 w 2682240"/>
              <a:gd name="connsiteY37" fmla="*/ 0 h 1046480"/>
              <a:gd name="connsiteX38" fmla="*/ 193040 w 2682240"/>
              <a:gd name="connsiteY38" fmla="*/ 10160 h 1046480"/>
              <a:gd name="connsiteX39" fmla="*/ 132080 w 2682240"/>
              <a:gd name="connsiteY39" fmla="*/ 30480 h 1046480"/>
              <a:gd name="connsiteX40" fmla="*/ 71120 w 2682240"/>
              <a:gd name="connsiteY40" fmla="*/ 60960 h 1046480"/>
              <a:gd name="connsiteX41" fmla="*/ 0 w 2682240"/>
              <a:gd name="connsiteY41"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62480 w 2682240"/>
              <a:gd name="connsiteY13" fmla="*/ 863600 h 1046480"/>
              <a:gd name="connsiteX14" fmla="*/ 2021840 w 2682240"/>
              <a:gd name="connsiteY14" fmla="*/ 853440 h 1046480"/>
              <a:gd name="connsiteX15" fmla="*/ 1889760 w 2682240"/>
              <a:gd name="connsiteY15" fmla="*/ 812800 h 1046480"/>
              <a:gd name="connsiteX16" fmla="*/ 1828800 w 2682240"/>
              <a:gd name="connsiteY16" fmla="*/ 782320 h 1046480"/>
              <a:gd name="connsiteX17" fmla="*/ 1696720 w 2682240"/>
              <a:gd name="connsiteY17" fmla="*/ 731520 h 1046480"/>
              <a:gd name="connsiteX18" fmla="*/ 1574800 w 2682240"/>
              <a:gd name="connsiteY18" fmla="*/ 670560 h 1046480"/>
              <a:gd name="connsiteX19" fmla="*/ 1493520 w 2682240"/>
              <a:gd name="connsiteY19" fmla="*/ 629920 h 1046480"/>
              <a:gd name="connsiteX20" fmla="*/ 1432560 w 2682240"/>
              <a:gd name="connsiteY20" fmla="*/ 609600 h 1046480"/>
              <a:gd name="connsiteX21" fmla="*/ 1361440 w 2682240"/>
              <a:gd name="connsiteY21" fmla="*/ 579120 h 1046480"/>
              <a:gd name="connsiteX22" fmla="*/ 1290320 w 2682240"/>
              <a:gd name="connsiteY22" fmla="*/ 538480 h 1046480"/>
              <a:gd name="connsiteX23" fmla="*/ 1219200 w 2682240"/>
              <a:gd name="connsiteY23" fmla="*/ 487680 h 1046480"/>
              <a:gd name="connsiteX24" fmla="*/ 1178560 w 2682240"/>
              <a:gd name="connsiteY24" fmla="*/ 467360 h 1046480"/>
              <a:gd name="connsiteX25" fmla="*/ 1087120 w 2682240"/>
              <a:gd name="connsiteY25" fmla="*/ 396240 h 1046480"/>
              <a:gd name="connsiteX26" fmla="*/ 1026160 w 2682240"/>
              <a:gd name="connsiteY26" fmla="*/ 355600 h 1046480"/>
              <a:gd name="connsiteX27" fmla="*/ 995680 w 2682240"/>
              <a:gd name="connsiteY27" fmla="*/ 325120 h 1046480"/>
              <a:gd name="connsiteX28" fmla="*/ 934720 w 2682240"/>
              <a:gd name="connsiteY28" fmla="*/ 284480 h 1046480"/>
              <a:gd name="connsiteX29" fmla="*/ 914400 w 2682240"/>
              <a:gd name="connsiteY29" fmla="*/ 254000 h 1046480"/>
              <a:gd name="connsiteX30" fmla="*/ 853440 w 2682240"/>
              <a:gd name="connsiteY30" fmla="*/ 203200 h 1046480"/>
              <a:gd name="connsiteX31" fmla="*/ 772160 w 2682240"/>
              <a:gd name="connsiteY31" fmla="*/ 132080 h 1046480"/>
              <a:gd name="connsiteX32" fmla="*/ 701040 w 2682240"/>
              <a:gd name="connsiteY32" fmla="*/ 91440 h 1046480"/>
              <a:gd name="connsiteX33" fmla="*/ 660400 w 2682240"/>
              <a:gd name="connsiteY33" fmla="*/ 71120 h 1046480"/>
              <a:gd name="connsiteX34" fmla="*/ 629920 w 2682240"/>
              <a:gd name="connsiteY34" fmla="*/ 40640 h 1046480"/>
              <a:gd name="connsiteX35" fmla="*/ 579120 w 2682240"/>
              <a:gd name="connsiteY35" fmla="*/ 30480 h 1046480"/>
              <a:gd name="connsiteX36" fmla="*/ 467360 w 2682240"/>
              <a:gd name="connsiteY36" fmla="*/ 0 h 1046480"/>
              <a:gd name="connsiteX37" fmla="*/ 193040 w 2682240"/>
              <a:gd name="connsiteY37" fmla="*/ 10160 h 1046480"/>
              <a:gd name="connsiteX38" fmla="*/ 132080 w 2682240"/>
              <a:gd name="connsiteY38" fmla="*/ 30480 h 1046480"/>
              <a:gd name="connsiteX39" fmla="*/ 71120 w 2682240"/>
              <a:gd name="connsiteY39" fmla="*/ 60960 h 1046480"/>
              <a:gd name="connsiteX40" fmla="*/ 0 w 2682240"/>
              <a:gd name="connsiteY40"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204720 w 2682240"/>
              <a:gd name="connsiteY10" fmla="*/ 914400 h 1046480"/>
              <a:gd name="connsiteX11" fmla="*/ 2153920 w 2682240"/>
              <a:gd name="connsiteY11" fmla="*/ 904240 h 1046480"/>
              <a:gd name="connsiteX12" fmla="*/ 2092960 w 2682240"/>
              <a:gd name="connsiteY12" fmla="*/ 883920 h 1046480"/>
              <a:gd name="connsiteX13" fmla="*/ 2021840 w 2682240"/>
              <a:gd name="connsiteY13" fmla="*/ 853440 h 1046480"/>
              <a:gd name="connsiteX14" fmla="*/ 1889760 w 2682240"/>
              <a:gd name="connsiteY14" fmla="*/ 812800 h 1046480"/>
              <a:gd name="connsiteX15" fmla="*/ 1828800 w 2682240"/>
              <a:gd name="connsiteY15" fmla="*/ 782320 h 1046480"/>
              <a:gd name="connsiteX16" fmla="*/ 1696720 w 2682240"/>
              <a:gd name="connsiteY16" fmla="*/ 731520 h 1046480"/>
              <a:gd name="connsiteX17" fmla="*/ 1574800 w 2682240"/>
              <a:gd name="connsiteY17" fmla="*/ 670560 h 1046480"/>
              <a:gd name="connsiteX18" fmla="*/ 1493520 w 2682240"/>
              <a:gd name="connsiteY18" fmla="*/ 629920 h 1046480"/>
              <a:gd name="connsiteX19" fmla="*/ 1432560 w 2682240"/>
              <a:gd name="connsiteY19" fmla="*/ 609600 h 1046480"/>
              <a:gd name="connsiteX20" fmla="*/ 1361440 w 2682240"/>
              <a:gd name="connsiteY20" fmla="*/ 579120 h 1046480"/>
              <a:gd name="connsiteX21" fmla="*/ 1290320 w 2682240"/>
              <a:gd name="connsiteY21" fmla="*/ 538480 h 1046480"/>
              <a:gd name="connsiteX22" fmla="*/ 1219200 w 2682240"/>
              <a:gd name="connsiteY22" fmla="*/ 487680 h 1046480"/>
              <a:gd name="connsiteX23" fmla="*/ 1178560 w 2682240"/>
              <a:gd name="connsiteY23" fmla="*/ 467360 h 1046480"/>
              <a:gd name="connsiteX24" fmla="*/ 1087120 w 2682240"/>
              <a:gd name="connsiteY24" fmla="*/ 396240 h 1046480"/>
              <a:gd name="connsiteX25" fmla="*/ 1026160 w 2682240"/>
              <a:gd name="connsiteY25" fmla="*/ 355600 h 1046480"/>
              <a:gd name="connsiteX26" fmla="*/ 995680 w 2682240"/>
              <a:gd name="connsiteY26" fmla="*/ 325120 h 1046480"/>
              <a:gd name="connsiteX27" fmla="*/ 934720 w 2682240"/>
              <a:gd name="connsiteY27" fmla="*/ 284480 h 1046480"/>
              <a:gd name="connsiteX28" fmla="*/ 914400 w 2682240"/>
              <a:gd name="connsiteY28" fmla="*/ 254000 h 1046480"/>
              <a:gd name="connsiteX29" fmla="*/ 853440 w 2682240"/>
              <a:gd name="connsiteY29" fmla="*/ 203200 h 1046480"/>
              <a:gd name="connsiteX30" fmla="*/ 772160 w 2682240"/>
              <a:gd name="connsiteY30" fmla="*/ 132080 h 1046480"/>
              <a:gd name="connsiteX31" fmla="*/ 701040 w 2682240"/>
              <a:gd name="connsiteY31" fmla="*/ 91440 h 1046480"/>
              <a:gd name="connsiteX32" fmla="*/ 660400 w 2682240"/>
              <a:gd name="connsiteY32" fmla="*/ 71120 h 1046480"/>
              <a:gd name="connsiteX33" fmla="*/ 629920 w 2682240"/>
              <a:gd name="connsiteY33" fmla="*/ 40640 h 1046480"/>
              <a:gd name="connsiteX34" fmla="*/ 579120 w 2682240"/>
              <a:gd name="connsiteY34" fmla="*/ 30480 h 1046480"/>
              <a:gd name="connsiteX35" fmla="*/ 467360 w 2682240"/>
              <a:gd name="connsiteY35" fmla="*/ 0 h 1046480"/>
              <a:gd name="connsiteX36" fmla="*/ 193040 w 2682240"/>
              <a:gd name="connsiteY36" fmla="*/ 10160 h 1046480"/>
              <a:gd name="connsiteX37" fmla="*/ 132080 w 2682240"/>
              <a:gd name="connsiteY37" fmla="*/ 30480 h 1046480"/>
              <a:gd name="connsiteX38" fmla="*/ 71120 w 2682240"/>
              <a:gd name="connsiteY38" fmla="*/ 60960 h 1046480"/>
              <a:gd name="connsiteX39" fmla="*/ 0 w 2682240"/>
              <a:gd name="connsiteY39"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35200 w 2682240"/>
              <a:gd name="connsiteY9" fmla="*/ 924560 h 1046480"/>
              <a:gd name="connsiteX10" fmla="*/ 2153920 w 2682240"/>
              <a:gd name="connsiteY10" fmla="*/ 904240 h 1046480"/>
              <a:gd name="connsiteX11" fmla="*/ 2092960 w 2682240"/>
              <a:gd name="connsiteY11" fmla="*/ 883920 h 1046480"/>
              <a:gd name="connsiteX12" fmla="*/ 2021840 w 2682240"/>
              <a:gd name="connsiteY12" fmla="*/ 853440 h 1046480"/>
              <a:gd name="connsiteX13" fmla="*/ 1889760 w 2682240"/>
              <a:gd name="connsiteY13" fmla="*/ 812800 h 1046480"/>
              <a:gd name="connsiteX14" fmla="*/ 1828800 w 2682240"/>
              <a:gd name="connsiteY14" fmla="*/ 782320 h 1046480"/>
              <a:gd name="connsiteX15" fmla="*/ 1696720 w 2682240"/>
              <a:gd name="connsiteY15" fmla="*/ 731520 h 1046480"/>
              <a:gd name="connsiteX16" fmla="*/ 1574800 w 2682240"/>
              <a:gd name="connsiteY16" fmla="*/ 670560 h 1046480"/>
              <a:gd name="connsiteX17" fmla="*/ 1493520 w 2682240"/>
              <a:gd name="connsiteY17" fmla="*/ 629920 h 1046480"/>
              <a:gd name="connsiteX18" fmla="*/ 1432560 w 2682240"/>
              <a:gd name="connsiteY18" fmla="*/ 609600 h 1046480"/>
              <a:gd name="connsiteX19" fmla="*/ 1361440 w 2682240"/>
              <a:gd name="connsiteY19" fmla="*/ 579120 h 1046480"/>
              <a:gd name="connsiteX20" fmla="*/ 1290320 w 2682240"/>
              <a:gd name="connsiteY20" fmla="*/ 538480 h 1046480"/>
              <a:gd name="connsiteX21" fmla="*/ 1219200 w 2682240"/>
              <a:gd name="connsiteY21" fmla="*/ 487680 h 1046480"/>
              <a:gd name="connsiteX22" fmla="*/ 1178560 w 2682240"/>
              <a:gd name="connsiteY22" fmla="*/ 467360 h 1046480"/>
              <a:gd name="connsiteX23" fmla="*/ 1087120 w 2682240"/>
              <a:gd name="connsiteY23" fmla="*/ 396240 h 1046480"/>
              <a:gd name="connsiteX24" fmla="*/ 1026160 w 2682240"/>
              <a:gd name="connsiteY24" fmla="*/ 355600 h 1046480"/>
              <a:gd name="connsiteX25" fmla="*/ 995680 w 2682240"/>
              <a:gd name="connsiteY25" fmla="*/ 325120 h 1046480"/>
              <a:gd name="connsiteX26" fmla="*/ 934720 w 2682240"/>
              <a:gd name="connsiteY26" fmla="*/ 284480 h 1046480"/>
              <a:gd name="connsiteX27" fmla="*/ 914400 w 2682240"/>
              <a:gd name="connsiteY27" fmla="*/ 254000 h 1046480"/>
              <a:gd name="connsiteX28" fmla="*/ 853440 w 2682240"/>
              <a:gd name="connsiteY28" fmla="*/ 203200 h 1046480"/>
              <a:gd name="connsiteX29" fmla="*/ 772160 w 2682240"/>
              <a:gd name="connsiteY29" fmla="*/ 132080 h 1046480"/>
              <a:gd name="connsiteX30" fmla="*/ 701040 w 2682240"/>
              <a:gd name="connsiteY30" fmla="*/ 91440 h 1046480"/>
              <a:gd name="connsiteX31" fmla="*/ 660400 w 2682240"/>
              <a:gd name="connsiteY31" fmla="*/ 71120 h 1046480"/>
              <a:gd name="connsiteX32" fmla="*/ 629920 w 2682240"/>
              <a:gd name="connsiteY32" fmla="*/ 40640 h 1046480"/>
              <a:gd name="connsiteX33" fmla="*/ 579120 w 2682240"/>
              <a:gd name="connsiteY33" fmla="*/ 30480 h 1046480"/>
              <a:gd name="connsiteX34" fmla="*/ 467360 w 2682240"/>
              <a:gd name="connsiteY34" fmla="*/ 0 h 1046480"/>
              <a:gd name="connsiteX35" fmla="*/ 193040 w 2682240"/>
              <a:gd name="connsiteY35" fmla="*/ 10160 h 1046480"/>
              <a:gd name="connsiteX36" fmla="*/ 132080 w 2682240"/>
              <a:gd name="connsiteY36" fmla="*/ 30480 h 1046480"/>
              <a:gd name="connsiteX37" fmla="*/ 71120 w 2682240"/>
              <a:gd name="connsiteY37" fmla="*/ 60960 h 1046480"/>
              <a:gd name="connsiteX38" fmla="*/ 0 w 2682240"/>
              <a:gd name="connsiteY3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265680 w 2682240"/>
              <a:gd name="connsiteY9" fmla="*/ 924560 h 1046480"/>
              <a:gd name="connsiteX10" fmla="*/ 2153920 w 2682240"/>
              <a:gd name="connsiteY10" fmla="*/ 904240 h 1046480"/>
              <a:gd name="connsiteX11" fmla="*/ 2092960 w 2682240"/>
              <a:gd name="connsiteY11" fmla="*/ 883920 h 1046480"/>
              <a:gd name="connsiteX12" fmla="*/ 2021840 w 2682240"/>
              <a:gd name="connsiteY12" fmla="*/ 853440 h 1046480"/>
              <a:gd name="connsiteX13" fmla="*/ 1889760 w 2682240"/>
              <a:gd name="connsiteY13" fmla="*/ 812800 h 1046480"/>
              <a:gd name="connsiteX14" fmla="*/ 1828800 w 2682240"/>
              <a:gd name="connsiteY14" fmla="*/ 782320 h 1046480"/>
              <a:gd name="connsiteX15" fmla="*/ 1696720 w 2682240"/>
              <a:gd name="connsiteY15" fmla="*/ 731520 h 1046480"/>
              <a:gd name="connsiteX16" fmla="*/ 1574800 w 2682240"/>
              <a:gd name="connsiteY16" fmla="*/ 670560 h 1046480"/>
              <a:gd name="connsiteX17" fmla="*/ 1493520 w 2682240"/>
              <a:gd name="connsiteY17" fmla="*/ 629920 h 1046480"/>
              <a:gd name="connsiteX18" fmla="*/ 1432560 w 2682240"/>
              <a:gd name="connsiteY18" fmla="*/ 609600 h 1046480"/>
              <a:gd name="connsiteX19" fmla="*/ 1361440 w 2682240"/>
              <a:gd name="connsiteY19" fmla="*/ 579120 h 1046480"/>
              <a:gd name="connsiteX20" fmla="*/ 1290320 w 2682240"/>
              <a:gd name="connsiteY20" fmla="*/ 538480 h 1046480"/>
              <a:gd name="connsiteX21" fmla="*/ 1219200 w 2682240"/>
              <a:gd name="connsiteY21" fmla="*/ 487680 h 1046480"/>
              <a:gd name="connsiteX22" fmla="*/ 1178560 w 2682240"/>
              <a:gd name="connsiteY22" fmla="*/ 467360 h 1046480"/>
              <a:gd name="connsiteX23" fmla="*/ 1087120 w 2682240"/>
              <a:gd name="connsiteY23" fmla="*/ 396240 h 1046480"/>
              <a:gd name="connsiteX24" fmla="*/ 1026160 w 2682240"/>
              <a:gd name="connsiteY24" fmla="*/ 355600 h 1046480"/>
              <a:gd name="connsiteX25" fmla="*/ 995680 w 2682240"/>
              <a:gd name="connsiteY25" fmla="*/ 325120 h 1046480"/>
              <a:gd name="connsiteX26" fmla="*/ 934720 w 2682240"/>
              <a:gd name="connsiteY26" fmla="*/ 284480 h 1046480"/>
              <a:gd name="connsiteX27" fmla="*/ 914400 w 2682240"/>
              <a:gd name="connsiteY27" fmla="*/ 254000 h 1046480"/>
              <a:gd name="connsiteX28" fmla="*/ 853440 w 2682240"/>
              <a:gd name="connsiteY28" fmla="*/ 203200 h 1046480"/>
              <a:gd name="connsiteX29" fmla="*/ 772160 w 2682240"/>
              <a:gd name="connsiteY29" fmla="*/ 132080 h 1046480"/>
              <a:gd name="connsiteX30" fmla="*/ 701040 w 2682240"/>
              <a:gd name="connsiteY30" fmla="*/ 91440 h 1046480"/>
              <a:gd name="connsiteX31" fmla="*/ 660400 w 2682240"/>
              <a:gd name="connsiteY31" fmla="*/ 71120 h 1046480"/>
              <a:gd name="connsiteX32" fmla="*/ 629920 w 2682240"/>
              <a:gd name="connsiteY32" fmla="*/ 40640 h 1046480"/>
              <a:gd name="connsiteX33" fmla="*/ 579120 w 2682240"/>
              <a:gd name="connsiteY33" fmla="*/ 30480 h 1046480"/>
              <a:gd name="connsiteX34" fmla="*/ 467360 w 2682240"/>
              <a:gd name="connsiteY34" fmla="*/ 0 h 1046480"/>
              <a:gd name="connsiteX35" fmla="*/ 193040 w 2682240"/>
              <a:gd name="connsiteY35" fmla="*/ 10160 h 1046480"/>
              <a:gd name="connsiteX36" fmla="*/ 132080 w 2682240"/>
              <a:gd name="connsiteY36" fmla="*/ 30480 h 1046480"/>
              <a:gd name="connsiteX37" fmla="*/ 71120 w 2682240"/>
              <a:gd name="connsiteY37" fmla="*/ 60960 h 1046480"/>
              <a:gd name="connsiteX38" fmla="*/ 0 w 2682240"/>
              <a:gd name="connsiteY38"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77440 w 2682240"/>
              <a:gd name="connsiteY6" fmla="*/ 965200 h 1046480"/>
              <a:gd name="connsiteX7" fmla="*/ 2306320 w 2682240"/>
              <a:gd name="connsiteY7" fmla="*/ 944880 h 1046480"/>
              <a:gd name="connsiteX8" fmla="*/ 2275840 w 2682240"/>
              <a:gd name="connsiteY8" fmla="*/ 934720 h 1046480"/>
              <a:gd name="connsiteX9" fmla="*/ 2153920 w 2682240"/>
              <a:gd name="connsiteY9" fmla="*/ 904240 h 1046480"/>
              <a:gd name="connsiteX10" fmla="*/ 2092960 w 2682240"/>
              <a:gd name="connsiteY10" fmla="*/ 883920 h 1046480"/>
              <a:gd name="connsiteX11" fmla="*/ 2021840 w 2682240"/>
              <a:gd name="connsiteY11" fmla="*/ 853440 h 1046480"/>
              <a:gd name="connsiteX12" fmla="*/ 1889760 w 2682240"/>
              <a:gd name="connsiteY12" fmla="*/ 812800 h 1046480"/>
              <a:gd name="connsiteX13" fmla="*/ 1828800 w 2682240"/>
              <a:gd name="connsiteY13" fmla="*/ 782320 h 1046480"/>
              <a:gd name="connsiteX14" fmla="*/ 1696720 w 2682240"/>
              <a:gd name="connsiteY14" fmla="*/ 731520 h 1046480"/>
              <a:gd name="connsiteX15" fmla="*/ 1574800 w 2682240"/>
              <a:gd name="connsiteY15" fmla="*/ 670560 h 1046480"/>
              <a:gd name="connsiteX16" fmla="*/ 1493520 w 2682240"/>
              <a:gd name="connsiteY16" fmla="*/ 629920 h 1046480"/>
              <a:gd name="connsiteX17" fmla="*/ 1432560 w 2682240"/>
              <a:gd name="connsiteY17" fmla="*/ 609600 h 1046480"/>
              <a:gd name="connsiteX18" fmla="*/ 1361440 w 2682240"/>
              <a:gd name="connsiteY18" fmla="*/ 579120 h 1046480"/>
              <a:gd name="connsiteX19" fmla="*/ 1290320 w 2682240"/>
              <a:gd name="connsiteY19" fmla="*/ 538480 h 1046480"/>
              <a:gd name="connsiteX20" fmla="*/ 1219200 w 2682240"/>
              <a:gd name="connsiteY20" fmla="*/ 487680 h 1046480"/>
              <a:gd name="connsiteX21" fmla="*/ 1178560 w 2682240"/>
              <a:gd name="connsiteY21" fmla="*/ 467360 h 1046480"/>
              <a:gd name="connsiteX22" fmla="*/ 1087120 w 2682240"/>
              <a:gd name="connsiteY22" fmla="*/ 396240 h 1046480"/>
              <a:gd name="connsiteX23" fmla="*/ 1026160 w 2682240"/>
              <a:gd name="connsiteY23" fmla="*/ 355600 h 1046480"/>
              <a:gd name="connsiteX24" fmla="*/ 995680 w 2682240"/>
              <a:gd name="connsiteY24" fmla="*/ 325120 h 1046480"/>
              <a:gd name="connsiteX25" fmla="*/ 934720 w 2682240"/>
              <a:gd name="connsiteY25" fmla="*/ 284480 h 1046480"/>
              <a:gd name="connsiteX26" fmla="*/ 914400 w 2682240"/>
              <a:gd name="connsiteY26" fmla="*/ 254000 h 1046480"/>
              <a:gd name="connsiteX27" fmla="*/ 853440 w 2682240"/>
              <a:gd name="connsiteY27" fmla="*/ 203200 h 1046480"/>
              <a:gd name="connsiteX28" fmla="*/ 772160 w 2682240"/>
              <a:gd name="connsiteY28" fmla="*/ 132080 h 1046480"/>
              <a:gd name="connsiteX29" fmla="*/ 701040 w 2682240"/>
              <a:gd name="connsiteY29" fmla="*/ 91440 h 1046480"/>
              <a:gd name="connsiteX30" fmla="*/ 660400 w 2682240"/>
              <a:gd name="connsiteY30" fmla="*/ 71120 h 1046480"/>
              <a:gd name="connsiteX31" fmla="*/ 629920 w 2682240"/>
              <a:gd name="connsiteY31" fmla="*/ 40640 h 1046480"/>
              <a:gd name="connsiteX32" fmla="*/ 579120 w 2682240"/>
              <a:gd name="connsiteY32" fmla="*/ 30480 h 1046480"/>
              <a:gd name="connsiteX33" fmla="*/ 467360 w 2682240"/>
              <a:gd name="connsiteY33" fmla="*/ 0 h 1046480"/>
              <a:gd name="connsiteX34" fmla="*/ 193040 w 2682240"/>
              <a:gd name="connsiteY34" fmla="*/ 10160 h 1046480"/>
              <a:gd name="connsiteX35" fmla="*/ 132080 w 2682240"/>
              <a:gd name="connsiteY35" fmla="*/ 30480 h 1046480"/>
              <a:gd name="connsiteX36" fmla="*/ 71120 w 2682240"/>
              <a:gd name="connsiteY36" fmla="*/ 60960 h 1046480"/>
              <a:gd name="connsiteX37" fmla="*/ 0 w 2682240"/>
              <a:gd name="connsiteY37"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519680 w 2682240"/>
              <a:gd name="connsiteY3" fmla="*/ 1016000 h 1046480"/>
              <a:gd name="connsiteX4" fmla="*/ 2458720 w 2682240"/>
              <a:gd name="connsiteY4" fmla="*/ 995680 h 1046480"/>
              <a:gd name="connsiteX5" fmla="*/ 2407920 w 2682240"/>
              <a:gd name="connsiteY5" fmla="*/ 985520 h 1046480"/>
              <a:gd name="connsiteX6" fmla="*/ 2306320 w 2682240"/>
              <a:gd name="connsiteY6" fmla="*/ 944880 h 1046480"/>
              <a:gd name="connsiteX7" fmla="*/ 2275840 w 2682240"/>
              <a:gd name="connsiteY7" fmla="*/ 934720 h 1046480"/>
              <a:gd name="connsiteX8" fmla="*/ 2153920 w 2682240"/>
              <a:gd name="connsiteY8" fmla="*/ 904240 h 1046480"/>
              <a:gd name="connsiteX9" fmla="*/ 2092960 w 2682240"/>
              <a:gd name="connsiteY9" fmla="*/ 883920 h 1046480"/>
              <a:gd name="connsiteX10" fmla="*/ 2021840 w 2682240"/>
              <a:gd name="connsiteY10" fmla="*/ 853440 h 1046480"/>
              <a:gd name="connsiteX11" fmla="*/ 1889760 w 2682240"/>
              <a:gd name="connsiteY11" fmla="*/ 812800 h 1046480"/>
              <a:gd name="connsiteX12" fmla="*/ 1828800 w 2682240"/>
              <a:gd name="connsiteY12" fmla="*/ 782320 h 1046480"/>
              <a:gd name="connsiteX13" fmla="*/ 1696720 w 2682240"/>
              <a:gd name="connsiteY13" fmla="*/ 731520 h 1046480"/>
              <a:gd name="connsiteX14" fmla="*/ 1574800 w 2682240"/>
              <a:gd name="connsiteY14" fmla="*/ 670560 h 1046480"/>
              <a:gd name="connsiteX15" fmla="*/ 1493520 w 2682240"/>
              <a:gd name="connsiteY15" fmla="*/ 629920 h 1046480"/>
              <a:gd name="connsiteX16" fmla="*/ 1432560 w 2682240"/>
              <a:gd name="connsiteY16" fmla="*/ 609600 h 1046480"/>
              <a:gd name="connsiteX17" fmla="*/ 1361440 w 2682240"/>
              <a:gd name="connsiteY17" fmla="*/ 579120 h 1046480"/>
              <a:gd name="connsiteX18" fmla="*/ 1290320 w 2682240"/>
              <a:gd name="connsiteY18" fmla="*/ 538480 h 1046480"/>
              <a:gd name="connsiteX19" fmla="*/ 1219200 w 2682240"/>
              <a:gd name="connsiteY19" fmla="*/ 487680 h 1046480"/>
              <a:gd name="connsiteX20" fmla="*/ 1178560 w 2682240"/>
              <a:gd name="connsiteY20" fmla="*/ 467360 h 1046480"/>
              <a:gd name="connsiteX21" fmla="*/ 1087120 w 2682240"/>
              <a:gd name="connsiteY21" fmla="*/ 396240 h 1046480"/>
              <a:gd name="connsiteX22" fmla="*/ 1026160 w 2682240"/>
              <a:gd name="connsiteY22" fmla="*/ 355600 h 1046480"/>
              <a:gd name="connsiteX23" fmla="*/ 995680 w 2682240"/>
              <a:gd name="connsiteY23" fmla="*/ 325120 h 1046480"/>
              <a:gd name="connsiteX24" fmla="*/ 934720 w 2682240"/>
              <a:gd name="connsiteY24" fmla="*/ 284480 h 1046480"/>
              <a:gd name="connsiteX25" fmla="*/ 914400 w 2682240"/>
              <a:gd name="connsiteY25" fmla="*/ 254000 h 1046480"/>
              <a:gd name="connsiteX26" fmla="*/ 853440 w 2682240"/>
              <a:gd name="connsiteY26" fmla="*/ 203200 h 1046480"/>
              <a:gd name="connsiteX27" fmla="*/ 772160 w 2682240"/>
              <a:gd name="connsiteY27" fmla="*/ 132080 h 1046480"/>
              <a:gd name="connsiteX28" fmla="*/ 701040 w 2682240"/>
              <a:gd name="connsiteY28" fmla="*/ 91440 h 1046480"/>
              <a:gd name="connsiteX29" fmla="*/ 660400 w 2682240"/>
              <a:gd name="connsiteY29" fmla="*/ 71120 h 1046480"/>
              <a:gd name="connsiteX30" fmla="*/ 629920 w 2682240"/>
              <a:gd name="connsiteY30" fmla="*/ 40640 h 1046480"/>
              <a:gd name="connsiteX31" fmla="*/ 579120 w 2682240"/>
              <a:gd name="connsiteY31" fmla="*/ 30480 h 1046480"/>
              <a:gd name="connsiteX32" fmla="*/ 467360 w 2682240"/>
              <a:gd name="connsiteY32" fmla="*/ 0 h 1046480"/>
              <a:gd name="connsiteX33" fmla="*/ 193040 w 2682240"/>
              <a:gd name="connsiteY33" fmla="*/ 10160 h 1046480"/>
              <a:gd name="connsiteX34" fmla="*/ 132080 w 2682240"/>
              <a:gd name="connsiteY34" fmla="*/ 30480 h 1046480"/>
              <a:gd name="connsiteX35" fmla="*/ 71120 w 2682240"/>
              <a:gd name="connsiteY35" fmla="*/ 60960 h 1046480"/>
              <a:gd name="connsiteX36" fmla="*/ 0 w 2682240"/>
              <a:gd name="connsiteY36" fmla="*/ 101600 h 1046480"/>
              <a:gd name="connsiteX0" fmla="*/ 2682240 w 2682240"/>
              <a:gd name="connsiteY0" fmla="*/ 1046480 h 1046480"/>
              <a:gd name="connsiteX1" fmla="*/ 2590800 w 2682240"/>
              <a:gd name="connsiteY1" fmla="*/ 1036320 h 1046480"/>
              <a:gd name="connsiteX2" fmla="*/ 2560320 w 2682240"/>
              <a:gd name="connsiteY2" fmla="*/ 1026160 h 1046480"/>
              <a:gd name="connsiteX3" fmla="*/ 2458720 w 2682240"/>
              <a:gd name="connsiteY3" fmla="*/ 995680 h 1046480"/>
              <a:gd name="connsiteX4" fmla="*/ 2407920 w 2682240"/>
              <a:gd name="connsiteY4" fmla="*/ 985520 h 1046480"/>
              <a:gd name="connsiteX5" fmla="*/ 2306320 w 2682240"/>
              <a:gd name="connsiteY5" fmla="*/ 944880 h 1046480"/>
              <a:gd name="connsiteX6" fmla="*/ 2275840 w 2682240"/>
              <a:gd name="connsiteY6" fmla="*/ 934720 h 1046480"/>
              <a:gd name="connsiteX7" fmla="*/ 2153920 w 2682240"/>
              <a:gd name="connsiteY7" fmla="*/ 904240 h 1046480"/>
              <a:gd name="connsiteX8" fmla="*/ 2092960 w 2682240"/>
              <a:gd name="connsiteY8" fmla="*/ 883920 h 1046480"/>
              <a:gd name="connsiteX9" fmla="*/ 2021840 w 2682240"/>
              <a:gd name="connsiteY9" fmla="*/ 853440 h 1046480"/>
              <a:gd name="connsiteX10" fmla="*/ 1889760 w 2682240"/>
              <a:gd name="connsiteY10" fmla="*/ 812800 h 1046480"/>
              <a:gd name="connsiteX11" fmla="*/ 1828800 w 2682240"/>
              <a:gd name="connsiteY11" fmla="*/ 782320 h 1046480"/>
              <a:gd name="connsiteX12" fmla="*/ 1696720 w 2682240"/>
              <a:gd name="connsiteY12" fmla="*/ 731520 h 1046480"/>
              <a:gd name="connsiteX13" fmla="*/ 1574800 w 2682240"/>
              <a:gd name="connsiteY13" fmla="*/ 670560 h 1046480"/>
              <a:gd name="connsiteX14" fmla="*/ 1493520 w 2682240"/>
              <a:gd name="connsiteY14" fmla="*/ 629920 h 1046480"/>
              <a:gd name="connsiteX15" fmla="*/ 1432560 w 2682240"/>
              <a:gd name="connsiteY15" fmla="*/ 609600 h 1046480"/>
              <a:gd name="connsiteX16" fmla="*/ 1361440 w 2682240"/>
              <a:gd name="connsiteY16" fmla="*/ 579120 h 1046480"/>
              <a:gd name="connsiteX17" fmla="*/ 1290320 w 2682240"/>
              <a:gd name="connsiteY17" fmla="*/ 538480 h 1046480"/>
              <a:gd name="connsiteX18" fmla="*/ 1219200 w 2682240"/>
              <a:gd name="connsiteY18" fmla="*/ 487680 h 1046480"/>
              <a:gd name="connsiteX19" fmla="*/ 1178560 w 2682240"/>
              <a:gd name="connsiteY19" fmla="*/ 467360 h 1046480"/>
              <a:gd name="connsiteX20" fmla="*/ 1087120 w 2682240"/>
              <a:gd name="connsiteY20" fmla="*/ 396240 h 1046480"/>
              <a:gd name="connsiteX21" fmla="*/ 1026160 w 2682240"/>
              <a:gd name="connsiteY21" fmla="*/ 355600 h 1046480"/>
              <a:gd name="connsiteX22" fmla="*/ 995680 w 2682240"/>
              <a:gd name="connsiteY22" fmla="*/ 325120 h 1046480"/>
              <a:gd name="connsiteX23" fmla="*/ 934720 w 2682240"/>
              <a:gd name="connsiteY23" fmla="*/ 284480 h 1046480"/>
              <a:gd name="connsiteX24" fmla="*/ 914400 w 2682240"/>
              <a:gd name="connsiteY24" fmla="*/ 254000 h 1046480"/>
              <a:gd name="connsiteX25" fmla="*/ 853440 w 2682240"/>
              <a:gd name="connsiteY25" fmla="*/ 203200 h 1046480"/>
              <a:gd name="connsiteX26" fmla="*/ 772160 w 2682240"/>
              <a:gd name="connsiteY26" fmla="*/ 132080 h 1046480"/>
              <a:gd name="connsiteX27" fmla="*/ 701040 w 2682240"/>
              <a:gd name="connsiteY27" fmla="*/ 91440 h 1046480"/>
              <a:gd name="connsiteX28" fmla="*/ 660400 w 2682240"/>
              <a:gd name="connsiteY28" fmla="*/ 71120 h 1046480"/>
              <a:gd name="connsiteX29" fmla="*/ 629920 w 2682240"/>
              <a:gd name="connsiteY29" fmla="*/ 40640 h 1046480"/>
              <a:gd name="connsiteX30" fmla="*/ 579120 w 2682240"/>
              <a:gd name="connsiteY30" fmla="*/ 30480 h 1046480"/>
              <a:gd name="connsiteX31" fmla="*/ 467360 w 2682240"/>
              <a:gd name="connsiteY31" fmla="*/ 0 h 1046480"/>
              <a:gd name="connsiteX32" fmla="*/ 193040 w 2682240"/>
              <a:gd name="connsiteY32" fmla="*/ 10160 h 1046480"/>
              <a:gd name="connsiteX33" fmla="*/ 132080 w 2682240"/>
              <a:gd name="connsiteY33" fmla="*/ 30480 h 1046480"/>
              <a:gd name="connsiteX34" fmla="*/ 71120 w 2682240"/>
              <a:gd name="connsiteY34" fmla="*/ 60960 h 1046480"/>
              <a:gd name="connsiteX35" fmla="*/ 0 w 2682240"/>
              <a:gd name="connsiteY35"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407920 w 2682240"/>
              <a:gd name="connsiteY3" fmla="*/ 985520 h 1046480"/>
              <a:gd name="connsiteX4" fmla="*/ 2306320 w 2682240"/>
              <a:gd name="connsiteY4" fmla="*/ 944880 h 1046480"/>
              <a:gd name="connsiteX5" fmla="*/ 2275840 w 2682240"/>
              <a:gd name="connsiteY5" fmla="*/ 934720 h 1046480"/>
              <a:gd name="connsiteX6" fmla="*/ 2153920 w 2682240"/>
              <a:gd name="connsiteY6" fmla="*/ 904240 h 1046480"/>
              <a:gd name="connsiteX7" fmla="*/ 2092960 w 2682240"/>
              <a:gd name="connsiteY7" fmla="*/ 883920 h 1046480"/>
              <a:gd name="connsiteX8" fmla="*/ 2021840 w 2682240"/>
              <a:gd name="connsiteY8" fmla="*/ 853440 h 1046480"/>
              <a:gd name="connsiteX9" fmla="*/ 1889760 w 2682240"/>
              <a:gd name="connsiteY9" fmla="*/ 812800 h 1046480"/>
              <a:gd name="connsiteX10" fmla="*/ 1828800 w 2682240"/>
              <a:gd name="connsiteY10" fmla="*/ 782320 h 1046480"/>
              <a:gd name="connsiteX11" fmla="*/ 1696720 w 2682240"/>
              <a:gd name="connsiteY11" fmla="*/ 731520 h 1046480"/>
              <a:gd name="connsiteX12" fmla="*/ 1574800 w 2682240"/>
              <a:gd name="connsiteY12" fmla="*/ 670560 h 1046480"/>
              <a:gd name="connsiteX13" fmla="*/ 1493520 w 2682240"/>
              <a:gd name="connsiteY13" fmla="*/ 629920 h 1046480"/>
              <a:gd name="connsiteX14" fmla="*/ 1432560 w 2682240"/>
              <a:gd name="connsiteY14" fmla="*/ 609600 h 1046480"/>
              <a:gd name="connsiteX15" fmla="*/ 1361440 w 2682240"/>
              <a:gd name="connsiteY15" fmla="*/ 579120 h 1046480"/>
              <a:gd name="connsiteX16" fmla="*/ 1290320 w 2682240"/>
              <a:gd name="connsiteY16" fmla="*/ 538480 h 1046480"/>
              <a:gd name="connsiteX17" fmla="*/ 1219200 w 2682240"/>
              <a:gd name="connsiteY17" fmla="*/ 487680 h 1046480"/>
              <a:gd name="connsiteX18" fmla="*/ 1178560 w 2682240"/>
              <a:gd name="connsiteY18" fmla="*/ 467360 h 1046480"/>
              <a:gd name="connsiteX19" fmla="*/ 1087120 w 2682240"/>
              <a:gd name="connsiteY19" fmla="*/ 396240 h 1046480"/>
              <a:gd name="connsiteX20" fmla="*/ 1026160 w 2682240"/>
              <a:gd name="connsiteY20" fmla="*/ 355600 h 1046480"/>
              <a:gd name="connsiteX21" fmla="*/ 995680 w 2682240"/>
              <a:gd name="connsiteY21" fmla="*/ 325120 h 1046480"/>
              <a:gd name="connsiteX22" fmla="*/ 934720 w 2682240"/>
              <a:gd name="connsiteY22" fmla="*/ 284480 h 1046480"/>
              <a:gd name="connsiteX23" fmla="*/ 914400 w 2682240"/>
              <a:gd name="connsiteY23" fmla="*/ 254000 h 1046480"/>
              <a:gd name="connsiteX24" fmla="*/ 853440 w 2682240"/>
              <a:gd name="connsiteY24" fmla="*/ 203200 h 1046480"/>
              <a:gd name="connsiteX25" fmla="*/ 772160 w 2682240"/>
              <a:gd name="connsiteY25" fmla="*/ 132080 h 1046480"/>
              <a:gd name="connsiteX26" fmla="*/ 701040 w 2682240"/>
              <a:gd name="connsiteY26" fmla="*/ 91440 h 1046480"/>
              <a:gd name="connsiteX27" fmla="*/ 660400 w 2682240"/>
              <a:gd name="connsiteY27" fmla="*/ 71120 h 1046480"/>
              <a:gd name="connsiteX28" fmla="*/ 629920 w 2682240"/>
              <a:gd name="connsiteY28" fmla="*/ 40640 h 1046480"/>
              <a:gd name="connsiteX29" fmla="*/ 579120 w 2682240"/>
              <a:gd name="connsiteY29" fmla="*/ 30480 h 1046480"/>
              <a:gd name="connsiteX30" fmla="*/ 467360 w 2682240"/>
              <a:gd name="connsiteY30" fmla="*/ 0 h 1046480"/>
              <a:gd name="connsiteX31" fmla="*/ 193040 w 2682240"/>
              <a:gd name="connsiteY31" fmla="*/ 10160 h 1046480"/>
              <a:gd name="connsiteX32" fmla="*/ 132080 w 2682240"/>
              <a:gd name="connsiteY32" fmla="*/ 30480 h 1046480"/>
              <a:gd name="connsiteX33" fmla="*/ 71120 w 2682240"/>
              <a:gd name="connsiteY33" fmla="*/ 60960 h 1046480"/>
              <a:gd name="connsiteX34" fmla="*/ 0 w 2682240"/>
              <a:gd name="connsiteY34"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306320 w 2682240"/>
              <a:gd name="connsiteY3" fmla="*/ 944880 h 1046480"/>
              <a:gd name="connsiteX4" fmla="*/ 2275840 w 2682240"/>
              <a:gd name="connsiteY4" fmla="*/ 934720 h 1046480"/>
              <a:gd name="connsiteX5" fmla="*/ 2153920 w 2682240"/>
              <a:gd name="connsiteY5" fmla="*/ 904240 h 1046480"/>
              <a:gd name="connsiteX6" fmla="*/ 2092960 w 2682240"/>
              <a:gd name="connsiteY6" fmla="*/ 883920 h 1046480"/>
              <a:gd name="connsiteX7" fmla="*/ 2021840 w 2682240"/>
              <a:gd name="connsiteY7" fmla="*/ 853440 h 1046480"/>
              <a:gd name="connsiteX8" fmla="*/ 1889760 w 2682240"/>
              <a:gd name="connsiteY8" fmla="*/ 812800 h 1046480"/>
              <a:gd name="connsiteX9" fmla="*/ 1828800 w 2682240"/>
              <a:gd name="connsiteY9" fmla="*/ 782320 h 1046480"/>
              <a:gd name="connsiteX10" fmla="*/ 1696720 w 2682240"/>
              <a:gd name="connsiteY10" fmla="*/ 731520 h 1046480"/>
              <a:gd name="connsiteX11" fmla="*/ 1574800 w 2682240"/>
              <a:gd name="connsiteY11" fmla="*/ 670560 h 1046480"/>
              <a:gd name="connsiteX12" fmla="*/ 1493520 w 2682240"/>
              <a:gd name="connsiteY12" fmla="*/ 629920 h 1046480"/>
              <a:gd name="connsiteX13" fmla="*/ 1432560 w 2682240"/>
              <a:gd name="connsiteY13" fmla="*/ 609600 h 1046480"/>
              <a:gd name="connsiteX14" fmla="*/ 1361440 w 2682240"/>
              <a:gd name="connsiteY14" fmla="*/ 579120 h 1046480"/>
              <a:gd name="connsiteX15" fmla="*/ 1290320 w 2682240"/>
              <a:gd name="connsiteY15" fmla="*/ 538480 h 1046480"/>
              <a:gd name="connsiteX16" fmla="*/ 1219200 w 2682240"/>
              <a:gd name="connsiteY16" fmla="*/ 487680 h 1046480"/>
              <a:gd name="connsiteX17" fmla="*/ 1178560 w 2682240"/>
              <a:gd name="connsiteY17" fmla="*/ 467360 h 1046480"/>
              <a:gd name="connsiteX18" fmla="*/ 1087120 w 2682240"/>
              <a:gd name="connsiteY18" fmla="*/ 396240 h 1046480"/>
              <a:gd name="connsiteX19" fmla="*/ 1026160 w 2682240"/>
              <a:gd name="connsiteY19" fmla="*/ 355600 h 1046480"/>
              <a:gd name="connsiteX20" fmla="*/ 995680 w 2682240"/>
              <a:gd name="connsiteY20" fmla="*/ 325120 h 1046480"/>
              <a:gd name="connsiteX21" fmla="*/ 934720 w 2682240"/>
              <a:gd name="connsiteY21" fmla="*/ 284480 h 1046480"/>
              <a:gd name="connsiteX22" fmla="*/ 914400 w 2682240"/>
              <a:gd name="connsiteY22" fmla="*/ 254000 h 1046480"/>
              <a:gd name="connsiteX23" fmla="*/ 853440 w 2682240"/>
              <a:gd name="connsiteY23" fmla="*/ 203200 h 1046480"/>
              <a:gd name="connsiteX24" fmla="*/ 772160 w 2682240"/>
              <a:gd name="connsiteY24" fmla="*/ 132080 h 1046480"/>
              <a:gd name="connsiteX25" fmla="*/ 701040 w 2682240"/>
              <a:gd name="connsiteY25" fmla="*/ 91440 h 1046480"/>
              <a:gd name="connsiteX26" fmla="*/ 660400 w 2682240"/>
              <a:gd name="connsiteY26" fmla="*/ 71120 h 1046480"/>
              <a:gd name="connsiteX27" fmla="*/ 629920 w 2682240"/>
              <a:gd name="connsiteY27" fmla="*/ 40640 h 1046480"/>
              <a:gd name="connsiteX28" fmla="*/ 579120 w 2682240"/>
              <a:gd name="connsiteY28" fmla="*/ 30480 h 1046480"/>
              <a:gd name="connsiteX29" fmla="*/ 467360 w 2682240"/>
              <a:gd name="connsiteY29" fmla="*/ 0 h 1046480"/>
              <a:gd name="connsiteX30" fmla="*/ 193040 w 2682240"/>
              <a:gd name="connsiteY30" fmla="*/ 10160 h 1046480"/>
              <a:gd name="connsiteX31" fmla="*/ 132080 w 2682240"/>
              <a:gd name="connsiteY31" fmla="*/ 30480 h 1046480"/>
              <a:gd name="connsiteX32" fmla="*/ 71120 w 2682240"/>
              <a:gd name="connsiteY32" fmla="*/ 60960 h 1046480"/>
              <a:gd name="connsiteX33" fmla="*/ 0 w 2682240"/>
              <a:gd name="connsiteY33"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306320 w 2682240"/>
              <a:gd name="connsiteY3" fmla="*/ 944880 h 1046480"/>
              <a:gd name="connsiteX4" fmla="*/ 2153920 w 2682240"/>
              <a:gd name="connsiteY4" fmla="*/ 904240 h 1046480"/>
              <a:gd name="connsiteX5" fmla="*/ 2092960 w 2682240"/>
              <a:gd name="connsiteY5" fmla="*/ 883920 h 1046480"/>
              <a:gd name="connsiteX6" fmla="*/ 2021840 w 2682240"/>
              <a:gd name="connsiteY6" fmla="*/ 853440 h 1046480"/>
              <a:gd name="connsiteX7" fmla="*/ 1889760 w 2682240"/>
              <a:gd name="connsiteY7" fmla="*/ 812800 h 1046480"/>
              <a:gd name="connsiteX8" fmla="*/ 1828800 w 2682240"/>
              <a:gd name="connsiteY8" fmla="*/ 782320 h 1046480"/>
              <a:gd name="connsiteX9" fmla="*/ 1696720 w 2682240"/>
              <a:gd name="connsiteY9" fmla="*/ 731520 h 1046480"/>
              <a:gd name="connsiteX10" fmla="*/ 1574800 w 2682240"/>
              <a:gd name="connsiteY10" fmla="*/ 670560 h 1046480"/>
              <a:gd name="connsiteX11" fmla="*/ 1493520 w 2682240"/>
              <a:gd name="connsiteY11" fmla="*/ 629920 h 1046480"/>
              <a:gd name="connsiteX12" fmla="*/ 1432560 w 2682240"/>
              <a:gd name="connsiteY12" fmla="*/ 609600 h 1046480"/>
              <a:gd name="connsiteX13" fmla="*/ 1361440 w 2682240"/>
              <a:gd name="connsiteY13" fmla="*/ 579120 h 1046480"/>
              <a:gd name="connsiteX14" fmla="*/ 1290320 w 2682240"/>
              <a:gd name="connsiteY14" fmla="*/ 538480 h 1046480"/>
              <a:gd name="connsiteX15" fmla="*/ 1219200 w 2682240"/>
              <a:gd name="connsiteY15" fmla="*/ 487680 h 1046480"/>
              <a:gd name="connsiteX16" fmla="*/ 1178560 w 2682240"/>
              <a:gd name="connsiteY16" fmla="*/ 467360 h 1046480"/>
              <a:gd name="connsiteX17" fmla="*/ 1087120 w 2682240"/>
              <a:gd name="connsiteY17" fmla="*/ 396240 h 1046480"/>
              <a:gd name="connsiteX18" fmla="*/ 1026160 w 2682240"/>
              <a:gd name="connsiteY18" fmla="*/ 355600 h 1046480"/>
              <a:gd name="connsiteX19" fmla="*/ 995680 w 2682240"/>
              <a:gd name="connsiteY19" fmla="*/ 325120 h 1046480"/>
              <a:gd name="connsiteX20" fmla="*/ 934720 w 2682240"/>
              <a:gd name="connsiteY20" fmla="*/ 284480 h 1046480"/>
              <a:gd name="connsiteX21" fmla="*/ 914400 w 2682240"/>
              <a:gd name="connsiteY21" fmla="*/ 254000 h 1046480"/>
              <a:gd name="connsiteX22" fmla="*/ 853440 w 2682240"/>
              <a:gd name="connsiteY22" fmla="*/ 203200 h 1046480"/>
              <a:gd name="connsiteX23" fmla="*/ 772160 w 2682240"/>
              <a:gd name="connsiteY23" fmla="*/ 132080 h 1046480"/>
              <a:gd name="connsiteX24" fmla="*/ 701040 w 2682240"/>
              <a:gd name="connsiteY24" fmla="*/ 91440 h 1046480"/>
              <a:gd name="connsiteX25" fmla="*/ 660400 w 2682240"/>
              <a:gd name="connsiteY25" fmla="*/ 71120 h 1046480"/>
              <a:gd name="connsiteX26" fmla="*/ 629920 w 2682240"/>
              <a:gd name="connsiteY26" fmla="*/ 40640 h 1046480"/>
              <a:gd name="connsiteX27" fmla="*/ 579120 w 2682240"/>
              <a:gd name="connsiteY27" fmla="*/ 30480 h 1046480"/>
              <a:gd name="connsiteX28" fmla="*/ 467360 w 2682240"/>
              <a:gd name="connsiteY28" fmla="*/ 0 h 1046480"/>
              <a:gd name="connsiteX29" fmla="*/ 193040 w 2682240"/>
              <a:gd name="connsiteY29" fmla="*/ 10160 h 1046480"/>
              <a:gd name="connsiteX30" fmla="*/ 132080 w 2682240"/>
              <a:gd name="connsiteY30" fmla="*/ 30480 h 1046480"/>
              <a:gd name="connsiteX31" fmla="*/ 71120 w 2682240"/>
              <a:gd name="connsiteY31" fmla="*/ 60960 h 1046480"/>
              <a:gd name="connsiteX32" fmla="*/ 0 w 2682240"/>
              <a:gd name="connsiteY32" fmla="*/ 101600 h 1046480"/>
              <a:gd name="connsiteX0" fmla="*/ 2682240 w 2682240"/>
              <a:gd name="connsiteY0" fmla="*/ 1046480 h 1046480"/>
              <a:gd name="connsiteX1" fmla="*/ 2590800 w 2682240"/>
              <a:gd name="connsiteY1" fmla="*/ 1036320 h 1046480"/>
              <a:gd name="connsiteX2" fmla="*/ 2458720 w 2682240"/>
              <a:gd name="connsiteY2" fmla="*/ 995680 h 1046480"/>
              <a:gd name="connsiteX3" fmla="*/ 2153920 w 2682240"/>
              <a:gd name="connsiteY3" fmla="*/ 904240 h 1046480"/>
              <a:gd name="connsiteX4" fmla="*/ 2092960 w 2682240"/>
              <a:gd name="connsiteY4" fmla="*/ 883920 h 1046480"/>
              <a:gd name="connsiteX5" fmla="*/ 2021840 w 2682240"/>
              <a:gd name="connsiteY5" fmla="*/ 853440 h 1046480"/>
              <a:gd name="connsiteX6" fmla="*/ 1889760 w 2682240"/>
              <a:gd name="connsiteY6" fmla="*/ 812800 h 1046480"/>
              <a:gd name="connsiteX7" fmla="*/ 1828800 w 2682240"/>
              <a:gd name="connsiteY7" fmla="*/ 782320 h 1046480"/>
              <a:gd name="connsiteX8" fmla="*/ 1696720 w 2682240"/>
              <a:gd name="connsiteY8" fmla="*/ 731520 h 1046480"/>
              <a:gd name="connsiteX9" fmla="*/ 1574800 w 2682240"/>
              <a:gd name="connsiteY9" fmla="*/ 670560 h 1046480"/>
              <a:gd name="connsiteX10" fmla="*/ 1493520 w 2682240"/>
              <a:gd name="connsiteY10" fmla="*/ 629920 h 1046480"/>
              <a:gd name="connsiteX11" fmla="*/ 1432560 w 2682240"/>
              <a:gd name="connsiteY11" fmla="*/ 609600 h 1046480"/>
              <a:gd name="connsiteX12" fmla="*/ 1361440 w 2682240"/>
              <a:gd name="connsiteY12" fmla="*/ 579120 h 1046480"/>
              <a:gd name="connsiteX13" fmla="*/ 1290320 w 2682240"/>
              <a:gd name="connsiteY13" fmla="*/ 538480 h 1046480"/>
              <a:gd name="connsiteX14" fmla="*/ 1219200 w 2682240"/>
              <a:gd name="connsiteY14" fmla="*/ 487680 h 1046480"/>
              <a:gd name="connsiteX15" fmla="*/ 1178560 w 2682240"/>
              <a:gd name="connsiteY15" fmla="*/ 467360 h 1046480"/>
              <a:gd name="connsiteX16" fmla="*/ 1087120 w 2682240"/>
              <a:gd name="connsiteY16" fmla="*/ 396240 h 1046480"/>
              <a:gd name="connsiteX17" fmla="*/ 1026160 w 2682240"/>
              <a:gd name="connsiteY17" fmla="*/ 355600 h 1046480"/>
              <a:gd name="connsiteX18" fmla="*/ 995680 w 2682240"/>
              <a:gd name="connsiteY18" fmla="*/ 325120 h 1046480"/>
              <a:gd name="connsiteX19" fmla="*/ 934720 w 2682240"/>
              <a:gd name="connsiteY19" fmla="*/ 284480 h 1046480"/>
              <a:gd name="connsiteX20" fmla="*/ 914400 w 2682240"/>
              <a:gd name="connsiteY20" fmla="*/ 254000 h 1046480"/>
              <a:gd name="connsiteX21" fmla="*/ 853440 w 2682240"/>
              <a:gd name="connsiteY21" fmla="*/ 203200 h 1046480"/>
              <a:gd name="connsiteX22" fmla="*/ 772160 w 2682240"/>
              <a:gd name="connsiteY22" fmla="*/ 132080 h 1046480"/>
              <a:gd name="connsiteX23" fmla="*/ 701040 w 2682240"/>
              <a:gd name="connsiteY23" fmla="*/ 91440 h 1046480"/>
              <a:gd name="connsiteX24" fmla="*/ 660400 w 2682240"/>
              <a:gd name="connsiteY24" fmla="*/ 71120 h 1046480"/>
              <a:gd name="connsiteX25" fmla="*/ 629920 w 2682240"/>
              <a:gd name="connsiteY25" fmla="*/ 40640 h 1046480"/>
              <a:gd name="connsiteX26" fmla="*/ 579120 w 2682240"/>
              <a:gd name="connsiteY26" fmla="*/ 30480 h 1046480"/>
              <a:gd name="connsiteX27" fmla="*/ 467360 w 2682240"/>
              <a:gd name="connsiteY27" fmla="*/ 0 h 1046480"/>
              <a:gd name="connsiteX28" fmla="*/ 193040 w 2682240"/>
              <a:gd name="connsiteY28" fmla="*/ 10160 h 1046480"/>
              <a:gd name="connsiteX29" fmla="*/ 132080 w 2682240"/>
              <a:gd name="connsiteY29" fmla="*/ 30480 h 1046480"/>
              <a:gd name="connsiteX30" fmla="*/ 71120 w 2682240"/>
              <a:gd name="connsiteY30" fmla="*/ 60960 h 1046480"/>
              <a:gd name="connsiteX31" fmla="*/ 0 w 2682240"/>
              <a:gd name="connsiteY31"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2092960 w 2682240"/>
              <a:gd name="connsiteY3" fmla="*/ 883920 h 1046480"/>
              <a:gd name="connsiteX4" fmla="*/ 2021840 w 2682240"/>
              <a:gd name="connsiteY4" fmla="*/ 853440 h 1046480"/>
              <a:gd name="connsiteX5" fmla="*/ 1889760 w 2682240"/>
              <a:gd name="connsiteY5" fmla="*/ 812800 h 1046480"/>
              <a:gd name="connsiteX6" fmla="*/ 1828800 w 2682240"/>
              <a:gd name="connsiteY6" fmla="*/ 782320 h 1046480"/>
              <a:gd name="connsiteX7" fmla="*/ 1696720 w 2682240"/>
              <a:gd name="connsiteY7" fmla="*/ 731520 h 1046480"/>
              <a:gd name="connsiteX8" fmla="*/ 1574800 w 2682240"/>
              <a:gd name="connsiteY8" fmla="*/ 670560 h 1046480"/>
              <a:gd name="connsiteX9" fmla="*/ 1493520 w 2682240"/>
              <a:gd name="connsiteY9" fmla="*/ 629920 h 1046480"/>
              <a:gd name="connsiteX10" fmla="*/ 1432560 w 2682240"/>
              <a:gd name="connsiteY10" fmla="*/ 609600 h 1046480"/>
              <a:gd name="connsiteX11" fmla="*/ 1361440 w 2682240"/>
              <a:gd name="connsiteY11" fmla="*/ 579120 h 1046480"/>
              <a:gd name="connsiteX12" fmla="*/ 1290320 w 2682240"/>
              <a:gd name="connsiteY12" fmla="*/ 538480 h 1046480"/>
              <a:gd name="connsiteX13" fmla="*/ 1219200 w 2682240"/>
              <a:gd name="connsiteY13" fmla="*/ 487680 h 1046480"/>
              <a:gd name="connsiteX14" fmla="*/ 1178560 w 2682240"/>
              <a:gd name="connsiteY14" fmla="*/ 467360 h 1046480"/>
              <a:gd name="connsiteX15" fmla="*/ 1087120 w 2682240"/>
              <a:gd name="connsiteY15" fmla="*/ 396240 h 1046480"/>
              <a:gd name="connsiteX16" fmla="*/ 1026160 w 2682240"/>
              <a:gd name="connsiteY16" fmla="*/ 355600 h 1046480"/>
              <a:gd name="connsiteX17" fmla="*/ 995680 w 2682240"/>
              <a:gd name="connsiteY17" fmla="*/ 325120 h 1046480"/>
              <a:gd name="connsiteX18" fmla="*/ 934720 w 2682240"/>
              <a:gd name="connsiteY18" fmla="*/ 284480 h 1046480"/>
              <a:gd name="connsiteX19" fmla="*/ 914400 w 2682240"/>
              <a:gd name="connsiteY19" fmla="*/ 254000 h 1046480"/>
              <a:gd name="connsiteX20" fmla="*/ 853440 w 2682240"/>
              <a:gd name="connsiteY20" fmla="*/ 203200 h 1046480"/>
              <a:gd name="connsiteX21" fmla="*/ 772160 w 2682240"/>
              <a:gd name="connsiteY21" fmla="*/ 132080 h 1046480"/>
              <a:gd name="connsiteX22" fmla="*/ 701040 w 2682240"/>
              <a:gd name="connsiteY22" fmla="*/ 91440 h 1046480"/>
              <a:gd name="connsiteX23" fmla="*/ 660400 w 2682240"/>
              <a:gd name="connsiteY23" fmla="*/ 71120 h 1046480"/>
              <a:gd name="connsiteX24" fmla="*/ 629920 w 2682240"/>
              <a:gd name="connsiteY24" fmla="*/ 40640 h 1046480"/>
              <a:gd name="connsiteX25" fmla="*/ 579120 w 2682240"/>
              <a:gd name="connsiteY25" fmla="*/ 30480 h 1046480"/>
              <a:gd name="connsiteX26" fmla="*/ 467360 w 2682240"/>
              <a:gd name="connsiteY26" fmla="*/ 0 h 1046480"/>
              <a:gd name="connsiteX27" fmla="*/ 193040 w 2682240"/>
              <a:gd name="connsiteY27" fmla="*/ 10160 h 1046480"/>
              <a:gd name="connsiteX28" fmla="*/ 132080 w 2682240"/>
              <a:gd name="connsiteY28" fmla="*/ 30480 h 1046480"/>
              <a:gd name="connsiteX29" fmla="*/ 71120 w 2682240"/>
              <a:gd name="connsiteY29" fmla="*/ 60960 h 1046480"/>
              <a:gd name="connsiteX30" fmla="*/ 0 w 2682240"/>
              <a:gd name="connsiteY30"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2021840 w 2682240"/>
              <a:gd name="connsiteY3" fmla="*/ 853440 h 1046480"/>
              <a:gd name="connsiteX4" fmla="*/ 1889760 w 2682240"/>
              <a:gd name="connsiteY4" fmla="*/ 812800 h 1046480"/>
              <a:gd name="connsiteX5" fmla="*/ 1828800 w 2682240"/>
              <a:gd name="connsiteY5" fmla="*/ 782320 h 1046480"/>
              <a:gd name="connsiteX6" fmla="*/ 1696720 w 2682240"/>
              <a:gd name="connsiteY6" fmla="*/ 731520 h 1046480"/>
              <a:gd name="connsiteX7" fmla="*/ 1574800 w 2682240"/>
              <a:gd name="connsiteY7" fmla="*/ 670560 h 1046480"/>
              <a:gd name="connsiteX8" fmla="*/ 1493520 w 2682240"/>
              <a:gd name="connsiteY8" fmla="*/ 629920 h 1046480"/>
              <a:gd name="connsiteX9" fmla="*/ 1432560 w 2682240"/>
              <a:gd name="connsiteY9" fmla="*/ 609600 h 1046480"/>
              <a:gd name="connsiteX10" fmla="*/ 1361440 w 2682240"/>
              <a:gd name="connsiteY10" fmla="*/ 579120 h 1046480"/>
              <a:gd name="connsiteX11" fmla="*/ 1290320 w 2682240"/>
              <a:gd name="connsiteY11" fmla="*/ 538480 h 1046480"/>
              <a:gd name="connsiteX12" fmla="*/ 1219200 w 2682240"/>
              <a:gd name="connsiteY12" fmla="*/ 487680 h 1046480"/>
              <a:gd name="connsiteX13" fmla="*/ 1178560 w 2682240"/>
              <a:gd name="connsiteY13" fmla="*/ 467360 h 1046480"/>
              <a:gd name="connsiteX14" fmla="*/ 1087120 w 2682240"/>
              <a:gd name="connsiteY14" fmla="*/ 396240 h 1046480"/>
              <a:gd name="connsiteX15" fmla="*/ 1026160 w 2682240"/>
              <a:gd name="connsiteY15" fmla="*/ 355600 h 1046480"/>
              <a:gd name="connsiteX16" fmla="*/ 995680 w 2682240"/>
              <a:gd name="connsiteY16" fmla="*/ 325120 h 1046480"/>
              <a:gd name="connsiteX17" fmla="*/ 934720 w 2682240"/>
              <a:gd name="connsiteY17" fmla="*/ 284480 h 1046480"/>
              <a:gd name="connsiteX18" fmla="*/ 914400 w 2682240"/>
              <a:gd name="connsiteY18" fmla="*/ 254000 h 1046480"/>
              <a:gd name="connsiteX19" fmla="*/ 853440 w 2682240"/>
              <a:gd name="connsiteY19" fmla="*/ 203200 h 1046480"/>
              <a:gd name="connsiteX20" fmla="*/ 772160 w 2682240"/>
              <a:gd name="connsiteY20" fmla="*/ 132080 h 1046480"/>
              <a:gd name="connsiteX21" fmla="*/ 701040 w 2682240"/>
              <a:gd name="connsiteY21" fmla="*/ 91440 h 1046480"/>
              <a:gd name="connsiteX22" fmla="*/ 660400 w 2682240"/>
              <a:gd name="connsiteY22" fmla="*/ 71120 h 1046480"/>
              <a:gd name="connsiteX23" fmla="*/ 629920 w 2682240"/>
              <a:gd name="connsiteY23" fmla="*/ 40640 h 1046480"/>
              <a:gd name="connsiteX24" fmla="*/ 579120 w 2682240"/>
              <a:gd name="connsiteY24" fmla="*/ 30480 h 1046480"/>
              <a:gd name="connsiteX25" fmla="*/ 467360 w 2682240"/>
              <a:gd name="connsiteY25" fmla="*/ 0 h 1046480"/>
              <a:gd name="connsiteX26" fmla="*/ 193040 w 2682240"/>
              <a:gd name="connsiteY26" fmla="*/ 10160 h 1046480"/>
              <a:gd name="connsiteX27" fmla="*/ 132080 w 2682240"/>
              <a:gd name="connsiteY27" fmla="*/ 30480 h 1046480"/>
              <a:gd name="connsiteX28" fmla="*/ 71120 w 2682240"/>
              <a:gd name="connsiteY28" fmla="*/ 60960 h 1046480"/>
              <a:gd name="connsiteX29" fmla="*/ 0 w 2682240"/>
              <a:gd name="connsiteY29"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828800 w 2682240"/>
              <a:gd name="connsiteY4" fmla="*/ 782320 h 1046480"/>
              <a:gd name="connsiteX5" fmla="*/ 1696720 w 2682240"/>
              <a:gd name="connsiteY5" fmla="*/ 731520 h 1046480"/>
              <a:gd name="connsiteX6" fmla="*/ 1574800 w 2682240"/>
              <a:gd name="connsiteY6" fmla="*/ 670560 h 1046480"/>
              <a:gd name="connsiteX7" fmla="*/ 1493520 w 2682240"/>
              <a:gd name="connsiteY7" fmla="*/ 629920 h 1046480"/>
              <a:gd name="connsiteX8" fmla="*/ 1432560 w 2682240"/>
              <a:gd name="connsiteY8" fmla="*/ 609600 h 1046480"/>
              <a:gd name="connsiteX9" fmla="*/ 1361440 w 2682240"/>
              <a:gd name="connsiteY9" fmla="*/ 579120 h 1046480"/>
              <a:gd name="connsiteX10" fmla="*/ 1290320 w 2682240"/>
              <a:gd name="connsiteY10" fmla="*/ 538480 h 1046480"/>
              <a:gd name="connsiteX11" fmla="*/ 1219200 w 2682240"/>
              <a:gd name="connsiteY11" fmla="*/ 487680 h 1046480"/>
              <a:gd name="connsiteX12" fmla="*/ 1178560 w 2682240"/>
              <a:gd name="connsiteY12" fmla="*/ 467360 h 1046480"/>
              <a:gd name="connsiteX13" fmla="*/ 1087120 w 2682240"/>
              <a:gd name="connsiteY13" fmla="*/ 396240 h 1046480"/>
              <a:gd name="connsiteX14" fmla="*/ 1026160 w 2682240"/>
              <a:gd name="connsiteY14" fmla="*/ 355600 h 1046480"/>
              <a:gd name="connsiteX15" fmla="*/ 995680 w 2682240"/>
              <a:gd name="connsiteY15" fmla="*/ 325120 h 1046480"/>
              <a:gd name="connsiteX16" fmla="*/ 934720 w 2682240"/>
              <a:gd name="connsiteY16" fmla="*/ 284480 h 1046480"/>
              <a:gd name="connsiteX17" fmla="*/ 914400 w 2682240"/>
              <a:gd name="connsiteY17" fmla="*/ 254000 h 1046480"/>
              <a:gd name="connsiteX18" fmla="*/ 853440 w 2682240"/>
              <a:gd name="connsiteY18" fmla="*/ 203200 h 1046480"/>
              <a:gd name="connsiteX19" fmla="*/ 772160 w 2682240"/>
              <a:gd name="connsiteY19" fmla="*/ 132080 h 1046480"/>
              <a:gd name="connsiteX20" fmla="*/ 701040 w 2682240"/>
              <a:gd name="connsiteY20" fmla="*/ 91440 h 1046480"/>
              <a:gd name="connsiteX21" fmla="*/ 660400 w 2682240"/>
              <a:gd name="connsiteY21" fmla="*/ 71120 h 1046480"/>
              <a:gd name="connsiteX22" fmla="*/ 629920 w 2682240"/>
              <a:gd name="connsiteY22" fmla="*/ 40640 h 1046480"/>
              <a:gd name="connsiteX23" fmla="*/ 579120 w 2682240"/>
              <a:gd name="connsiteY23" fmla="*/ 30480 h 1046480"/>
              <a:gd name="connsiteX24" fmla="*/ 467360 w 2682240"/>
              <a:gd name="connsiteY24" fmla="*/ 0 h 1046480"/>
              <a:gd name="connsiteX25" fmla="*/ 193040 w 2682240"/>
              <a:gd name="connsiteY25" fmla="*/ 10160 h 1046480"/>
              <a:gd name="connsiteX26" fmla="*/ 132080 w 2682240"/>
              <a:gd name="connsiteY26" fmla="*/ 30480 h 1046480"/>
              <a:gd name="connsiteX27" fmla="*/ 71120 w 2682240"/>
              <a:gd name="connsiteY27" fmla="*/ 60960 h 1046480"/>
              <a:gd name="connsiteX28" fmla="*/ 0 w 2682240"/>
              <a:gd name="connsiteY28"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493520 w 2682240"/>
              <a:gd name="connsiteY6" fmla="*/ 629920 h 1046480"/>
              <a:gd name="connsiteX7" fmla="*/ 1432560 w 2682240"/>
              <a:gd name="connsiteY7" fmla="*/ 609600 h 1046480"/>
              <a:gd name="connsiteX8" fmla="*/ 1361440 w 2682240"/>
              <a:gd name="connsiteY8" fmla="*/ 579120 h 1046480"/>
              <a:gd name="connsiteX9" fmla="*/ 1290320 w 2682240"/>
              <a:gd name="connsiteY9" fmla="*/ 538480 h 1046480"/>
              <a:gd name="connsiteX10" fmla="*/ 1219200 w 2682240"/>
              <a:gd name="connsiteY10" fmla="*/ 487680 h 1046480"/>
              <a:gd name="connsiteX11" fmla="*/ 1178560 w 2682240"/>
              <a:gd name="connsiteY11" fmla="*/ 467360 h 1046480"/>
              <a:gd name="connsiteX12" fmla="*/ 1087120 w 2682240"/>
              <a:gd name="connsiteY12" fmla="*/ 396240 h 1046480"/>
              <a:gd name="connsiteX13" fmla="*/ 1026160 w 2682240"/>
              <a:gd name="connsiteY13" fmla="*/ 355600 h 1046480"/>
              <a:gd name="connsiteX14" fmla="*/ 995680 w 2682240"/>
              <a:gd name="connsiteY14" fmla="*/ 325120 h 1046480"/>
              <a:gd name="connsiteX15" fmla="*/ 934720 w 2682240"/>
              <a:gd name="connsiteY15" fmla="*/ 284480 h 1046480"/>
              <a:gd name="connsiteX16" fmla="*/ 914400 w 2682240"/>
              <a:gd name="connsiteY16" fmla="*/ 254000 h 1046480"/>
              <a:gd name="connsiteX17" fmla="*/ 853440 w 2682240"/>
              <a:gd name="connsiteY17" fmla="*/ 203200 h 1046480"/>
              <a:gd name="connsiteX18" fmla="*/ 772160 w 2682240"/>
              <a:gd name="connsiteY18" fmla="*/ 132080 h 1046480"/>
              <a:gd name="connsiteX19" fmla="*/ 701040 w 2682240"/>
              <a:gd name="connsiteY19" fmla="*/ 91440 h 1046480"/>
              <a:gd name="connsiteX20" fmla="*/ 660400 w 2682240"/>
              <a:gd name="connsiteY20" fmla="*/ 71120 h 1046480"/>
              <a:gd name="connsiteX21" fmla="*/ 629920 w 2682240"/>
              <a:gd name="connsiteY21" fmla="*/ 40640 h 1046480"/>
              <a:gd name="connsiteX22" fmla="*/ 579120 w 2682240"/>
              <a:gd name="connsiteY22" fmla="*/ 30480 h 1046480"/>
              <a:gd name="connsiteX23" fmla="*/ 467360 w 2682240"/>
              <a:gd name="connsiteY23" fmla="*/ 0 h 1046480"/>
              <a:gd name="connsiteX24" fmla="*/ 193040 w 2682240"/>
              <a:gd name="connsiteY24" fmla="*/ 10160 h 1046480"/>
              <a:gd name="connsiteX25" fmla="*/ 132080 w 2682240"/>
              <a:gd name="connsiteY25" fmla="*/ 30480 h 1046480"/>
              <a:gd name="connsiteX26" fmla="*/ 71120 w 2682240"/>
              <a:gd name="connsiteY26" fmla="*/ 60960 h 1046480"/>
              <a:gd name="connsiteX27" fmla="*/ 0 w 2682240"/>
              <a:gd name="connsiteY27"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432560 w 2682240"/>
              <a:gd name="connsiteY6" fmla="*/ 609600 h 1046480"/>
              <a:gd name="connsiteX7" fmla="*/ 1361440 w 2682240"/>
              <a:gd name="connsiteY7" fmla="*/ 579120 h 1046480"/>
              <a:gd name="connsiteX8" fmla="*/ 1290320 w 2682240"/>
              <a:gd name="connsiteY8" fmla="*/ 538480 h 1046480"/>
              <a:gd name="connsiteX9" fmla="*/ 1219200 w 2682240"/>
              <a:gd name="connsiteY9" fmla="*/ 487680 h 1046480"/>
              <a:gd name="connsiteX10" fmla="*/ 1178560 w 2682240"/>
              <a:gd name="connsiteY10" fmla="*/ 467360 h 1046480"/>
              <a:gd name="connsiteX11" fmla="*/ 1087120 w 2682240"/>
              <a:gd name="connsiteY11" fmla="*/ 396240 h 1046480"/>
              <a:gd name="connsiteX12" fmla="*/ 1026160 w 2682240"/>
              <a:gd name="connsiteY12" fmla="*/ 355600 h 1046480"/>
              <a:gd name="connsiteX13" fmla="*/ 995680 w 2682240"/>
              <a:gd name="connsiteY13" fmla="*/ 325120 h 1046480"/>
              <a:gd name="connsiteX14" fmla="*/ 934720 w 2682240"/>
              <a:gd name="connsiteY14" fmla="*/ 284480 h 1046480"/>
              <a:gd name="connsiteX15" fmla="*/ 914400 w 2682240"/>
              <a:gd name="connsiteY15" fmla="*/ 254000 h 1046480"/>
              <a:gd name="connsiteX16" fmla="*/ 853440 w 2682240"/>
              <a:gd name="connsiteY16" fmla="*/ 203200 h 1046480"/>
              <a:gd name="connsiteX17" fmla="*/ 772160 w 2682240"/>
              <a:gd name="connsiteY17" fmla="*/ 132080 h 1046480"/>
              <a:gd name="connsiteX18" fmla="*/ 701040 w 2682240"/>
              <a:gd name="connsiteY18" fmla="*/ 91440 h 1046480"/>
              <a:gd name="connsiteX19" fmla="*/ 660400 w 2682240"/>
              <a:gd name="connsiteY19" fmla="*/ 71120 h 1046480"/>
              <a:gd name="connsiteX20" fmla="*/ 629920 w 2682240"/>
              <a:gd name="connsiteY20" fmla="*/ 40640 h 1046480"/>
              <a:gd name="connsiteX21" fmla="*/ 579120 w 2682240"/>
              <a:gd name="connsiteY21" fmla="*/ 30480 h 1046480"/>
              <a:gd name="connsiteX22" fmla="*/ 467360 w 2682240"/>
              <a:gd name="connsiteY22" fmla="*/ 0 h 1046480"/>
              <a:gd name="connsiteX23" fmla="*/ 193040 w 2682240"/>
              <a:gd name="connsiteY23" fmla="*/ 10160 h 1046480"/>
              <a:gd name="connsiteX24" fmla="*/ 132080 w 2682240"/>
              <a:gd name="connsiteY24" fmla="*/ 30480 h 1046480"/>
              <a:gd name="connsiteX25" fmla="*/ 71120 w 2682240"/>
              <a:gd name="connsiteY25" fmla="*/ 60960 h 1046480"/>
              <a:gd name="connsiteX26" fmla="*/ 0 w 2682240"/>
              <a:gd name="connsiteY26"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290320 w 2682240"/>
              <a:gd name="connsiteY7" fmla="*/ 538480 h 1046480"/>
              <a:gd name="connsiteX8" fmla="*/ 1219200 w 2682240"/>
              <a:gd name="connsiteY8" fmla="*/ 487680 h 1046480"/>
              <a:gd name="connsiteX9" fmla="*/ 1178560 w 2682240"/>
              <a:gd name="connsiteY9" fmla="*/ 467360 h 1046480"/>
              <a:gd name="connsiteX10" fmla="*/ 1087120 w 2682240"/>
              <a:gd name="connsiteY10" fmla="*/ 396240 h 1046480"/>
              <a:gd name="connsiteX11" fmla="*/ 1026160 w 2682240"/>
              <a:gd name="connsiteY11" fmla="*/ 355600 h 1046480"/>
              <a:gd name="connsiteX12" fmla="*/ 995680 w 2682240"/>
              <a:gd name="connsiteY12" fmla="*/ 325120 h 1046480"/>
              <a:gd name="connsiteX13" fmla="*/ 934720 w 2682240"/>
              <a:gd name="connsiteY13" fmla="*/ 284480 h 1046480"/>
              <a:gd name="connsiteX14" fmla="*/ 914400 w 2682240"/>
              <a:gd name="connsiteY14" fmla="*/ 254000 h 1046480"/>
              <a:gd name="connsiteX15" fmla="*/ 853440 w 2682240"/>
              <a:gd name="connsiteY15" fmla="*/ 203200 h 1046480"/>
              <a:gd name="connsiteX16" fmla="*/ 772160 w 2682240"/>
              <a:gd name="connsiteY16" fmla="*/ 132080 h 1046480"/>
              <a:gd name="connsiteX17" fmla="*/ 701040 w 2682240"/>
              <a:gd name="connsiteY17" fmla="*/ 91440 h 1046480"/>
              <a:gd name="connsiteX18" fmla="*/ 660400 w 2682240"/>
              <a:gd name="connsiteY18" fmla="*/ 71120 h 1046480"/>
              <a:gd name="connsiteX19" fmla="*/ 629920 w 2682240"/>
              <a:gd name="connsiteY19" fmla="*/ 40640 h 1046480"/>
              <a:gd name="connsiteX20" fmla="*/ 579120 w 2682240"/>
              <a:gd name="connsiteY20" fmla="*/ 30480 h 1046480"/>
              <a:gd name="connsiteX21" fmla="*/ 467360 w 2682240"/>
              <a:gd name="connsiteY21" fmla="*/ 0 h 1046480"/>
              <a:gd name="connsiteX22" fmla="*/ 193040 w 2682240"/>
              <a:gd name="connsiteY22" fmla="*/ 10160 h 1046480"/>
              <a:gd name="connsiteX23" fmla="*/ 132080 w 2682240"/>
              <a:gd name="connsiteY23" fmla="*/ 30480 h 1046480"/>
              <a:gd name="connsiteX24" fmla="*/ 71120 w 2682240"/>
              <a:gd name="connsiteY24" fmla="*/ 60960 h 1046480"/>
              <a:gd name="connsiteX25" fmla="*/ 0 w 2682240"/>
              <a:gd name="connsiteY25"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290320 w 2682240"/>
              <a:gd name="connsiteY7" fmla="*/ 538480 h 1046480"/>
              <a:gd name="connsiteX8" fmla="*/ 1178560 w 2682240"/>
              <a:gd name="connsiteY8" fmla="*/ 467360 h 1046480"/>
              <a:gd name="connsiteX9" fmla="*/ 1087120 w 2682240"/>
              <a:gd name="connsiteY9" fmla="*/ 396240 h 1046480"/>
              <a:gd name="connsiteX10" fmla="*/ 1026160 w 2682240"/>
              <a:gd name="connsiteY10" fmla="*/ 355600 h 1046480"/>
              <a:gd name="connsiteX11" fmla="*/ 995680 w 2682240"/>
              <a:gd name="connsiteY11" fmla="*/ 325120 h 1046480"/>
              <a:gd name="connsiteX12" fmla="*/ 934720 w 2682240"/>
              <a:gd name="connsiteY12" fmla="*/ 284480 h 1046480"/>
              <a:gd name="connsiteX13" fmla="*/ 914400 w 2682240"/>
              <a:gd name="connsiteY13" fmla="*/ 254000 h 1046480"/>
              <a:gd name="connsiteX14" fmla="*/ 853440 w 2682240"/>
              <a:gd name="connsiteY14" fmla="*/ 203200 h 1046480"/>
              <a:gd name="connsiteX15" fmla="*/ 772160 w 2682240"/>
              <a:gd name="connsiteY15" fmla="*/ 132080 h 1046480"/>
              <a:gd name="connsiteX16" fmla="*/ 701040 w 2682240"/>
              <a:gd name="connsiteY16" fmla="*/ 91440 h 1046480"/>
              <a:gd name="connsiteX17" fmla="*/ 660400 w 2682240"/>
              <a:gd name="connsiteY17" fmla="*/ 71120 h 1046480"/>
              <a:gd name="connsiteX18" fmla="*/ 629920 w 2682240"/>
              <a:gd name="connsiteY18" fmla="*/ 40640 h 1046480"/>
              <a:gd name="connsiteX19" fmla="*/ 579120 w 2682240"/>
              <a:gd name="connsiteY19" fmla="*/ 30480 h 1046480"/>
              <a:gd name="connsiteX20" fmla="*/ 467360 w 2682240"/>
              <a:gd name="connsiteY20" fmla="*/ 0 h 1046480"/>
              <a:gd name="connsiteX21" fmla="*/ 193040 w 2682240"/>
              <a:gd name="connsiteY21" fmla="*/ 10160 h 1046480"/>
              <a:gd name="connsiteX22" fmla="*/ 132080 w 2682240"/>
              <a:gd name="connsiteY22" fmla="*/ 30480 h 1046480"/>
              <a:gd name="connsiteX23" fmla="*/ 71120 w 2682240"/>
              <a:gd name="connsiteY23" fmla="*/ 60960 h 1046480"/>
              <a:gd name="connsiteX24" fmla="*/ 0 w 2682240"/>
              <a:gd name="connsiteY24"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87120 w 2682240"/>
              <a:gd name="connsiteY8" fmla="*/ 396240 h 1046480"/>
              <a:gd name="connsiteX9" fmla="*/ 1026160 w 2682240"/>
              <a:gd name="connsiteY9" fmla="*/ 355600 h 1046480"/>
              <a:gd name="connsiteX10" fmla="*/ 995680 w 2682240"/>
              <a:gd name="connsiteY10" fmla="*/ 325120 h 1046480"/>
              <a:gd name="connsiteX11" fmla="*/ 934720 w 2682240"/>
              <a:gd name="connsiteY11" fmla="*/ 284480 h 1046480"/>
              <a:gd name="connsiteX12" fmla="*/ 914400 w 2682240"/>
              <a:gd name="connsiteY12" fmla="*/ 254000 h 1046480"/>
              <a:gd name="connsiteX13" fmla="*/ 853440 w 2682240"/>
              <a:gd name="connsiteY13" fmla="*/ 203200 h 1046480"/>
              <a:gd name="connsiteX14" fmla="*/ 772160 w 2682240"/>
              <a:gd name="connsiteY14" fmla="*/ 132080 h 1046480"/>
              <a:gd name="connsiteX15" fmla="*/ 701040 w 2682240"/>
              <a:gd name="connsiteY15" fmla="*/ 91440 h 1046480"/>
              <a:gd name="connsiteX16" fmla="*/ 660400 w 2682240"/>
              <a:gd name="connsiteY16" fmla="*/ 71120 h 1046480"/>
              <a:gd name="connsiteX17" fmla="*/ 629920 w 2682240"/>
              <a:gd name="connsiteY17" fmla="*/ 40640 h 1046480"/>
              <a:gd name="connsiteX18" fmla="*/ 579120 w 2682240"/>
              <a:gd name="connsiteY18" fmla="*/ 30480 h 1046480"/>
              <a:gd name="connsiteX19" fmla="*/ 467360 w 2682240"/>
              <a:gd name="connsiteY19" fmla="*/ 0 h 1046480"/>
              <a:gd name="connsiteX20" fmla="*/ 193040 w 2682240"/>
              <a:gd name="connsiteY20" fmla="*/ 10160 h 1046480"/>
              <a:gd name="connsiteX21" fmla="*/ 132080 w 2682240"/>
              <a:gd name="connsiteY21" fmla="*/ 30480 h 1046480"/>
              <a:gd name="connsiteX22" fmla="*/ 71120 w 2682240"/>
              <a:gd name="connsiteY22" fmla="*/ 60960 h 1046480"/>
              <a:gd name="connsiteX23" fmla="*/ 0 w 2682240"/>
              <a:gd name="connsiteY23"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87120 w 2682240"/>
              <a:gd name="connsiteY8" fmla="*/ 396240 h 1046480"/>
              <a:gd name="connsiteX9" fmla="*/ 1026160 w 2682240"/>
              <a:gd name="connsiteY9" fmla="*/ 355600 h 1046480"/>
              <a:gd name="connsiteX10" fmla="*/ 934720 w 2682240"/>
              <a:gd name="connsiteY10" fmla="*/ 284480 h 1046480"/>
              <a:gd name="connsiteX11" fmla="*/ 914400 w 2682240"/>
              <a:gd name="connsiteY11" fmla="*/ 254000 h 1046480"/>
              <a:gd name="connsiteX12" fmla="*/ 853440 w 2682240"/>
              <a:gd name="connsiteY12" fmla="*/ 203200 h 1046480"/>
              <a:gd name="connsiteX13" fmla="*/ 772160 w 2682240"/>
              <a:gd name="connsiteY13" fmla="*/ 132080 h 1046480"/>
              <a:gd name="connsiteX14" fmla="*/ 701040 w 2682240"/>
              <a:gd name="connsiteY14" fmla="*/ 91440 h 1046480"/>
              <a:gd name="connsiteX15" fmla="*/ 660400 w 2682240"/>
              <a:gd name="connsiteY15" fmla="*/ 71120 h 1046480"/>
              <a:gd name="connsiteX16" fmla="*/ 629920 w 2682240"/>
              <a:gd name="connsiteY16" fmla="*/ 40640 h 1046480"/>
              <a:gd name="connsiteX17" fmla="*/ 579120 w 2682240"/>
              <a:gd name="connsiteY17" fmla="*/ 30480 h 1046480"/>
              <a:gd name="connsiteX18" fmla="*/ 467360 w 2682240"/>
              <a:gd name="connsiteY18" fmla="*/ 0 h 1046480"/>
              <a:gd name="connsiteX19" fmla="*/ 193040 w 2682240"/>
              <a:gd name="connsiteY19" fmla="*/ 10160 h 1046480"/>
              <a:gd name="connsiteX20" fmla="*/ 132080 w 2682240"/>
              <a:gd name="connsiteY20" fmla="*/ 30480 h 1046480"/>
              <a:gd name="connsiteX21" fmla="*/ 71120 w 2682240"/>
              <a:gd name="connsiteY21" fmla="*/ 60960 h 1046480"/>
              <a:gd name="connsiteX22" fmla="*/ 0 w 2682240"/>
              <a:gd name="connsiteY22"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914400 w 2682240"/>
              <a:gd name="connsiteY10" fmla="*/ 254000 h 1046480"/>
              <a:gd name="connsiteX11" fmla="*/ 853440 w 2682240"/>
              <a:gd name="connsiteY11" fmla="*/ 203200 h 1046480"/>
              <a:gd name="connsiteX12" fmla="*/ 772160 w 2682240"/>
              <a:gd name="connsiteY12" fmla="*/ 132080 h 1046480"/>
              <a:gd name="connsiteX13" fmla="*/ 701040 w 2682240"/>
              <a:gd name="connsiteY13" fmla="*/ 91440 h 1046480"/>
              <a:gd name="connsiteX14" fmla="*/ 660400 w 2682240"/>
              <a:gd name="connsiteY14" fmla="*/ 71120 h 1046480"/>
              <a:gd name="connsiteX15" fmla="*/ 629920 w 2682240"/>
              <a:gd name="connsiteY15" fmla="*/ 40640 h 1046480"/>
              <a:gd name="connsiteX16" fmla="*/ 579120 w 2682240"/>
              <a:gd name="connsiteY16" fmla="*/ 30480 h 1046480"/>
              <a:gd name="connsiteX17" fmla="*/ 467360 w 2682240"/>
              <a:gd name="connsiteY17" fmla="*/ 0 h 1046480"/>
              <a:gd name="connsiteX18" fmla="*/ 193040 w 2682240"/>
              <a:gd name="connsiteY18" fmla="*/ 10160 h 1046480"/>
              <a:gd name="connsiteX19" fmla="*/ 132080 w 2682240"/>
              <a:gd name="connsiteY19" fmla="*/ 30480 h 1046480"/>
              <a:gd name="connsiteX20" fmla="*/ 71120 w 2682240"/>
              <a:gd name="connsiteY20" fmla="*/ 60960 h 1046480"/>
              <a:gd name="connsiteX21" fmla="*/ 0 w 2682240"/>
              <a:gd name="connsiteY21"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660400 w 2682240"/>
              <a:gd name="connsiteY13" fmla="*/ 71120 h 1046480"/>
              <a:gd name="connsiteX14" fmla="*/ 629920 w 2682240"/>
              <a:gd name="connsiteY14" fmla="*/ 40640 h 1046480"/>
              <a:gd name="connsiteX15" fmla="*/ 579120 w 2682240"/>
              <a:gd name="connsiteY15" fmla="*/ 30480 h 1046480"/>
              <a:gd name="connsiteX16" fmla="*/ 467360 w 2682240"/>
              <a:gd name="connsiteY16" fmla="*/ 0 h 1046480"/>
              <a:gd name="connsiteX17" fmla="*/ 193040 w 2682240"/>
              <a:gd name="connsiteY17" fmla="*/ 10160 h 1046480"/>
              <a:gd name="connsiteX18" fmla="*/ 132080 w 2682240"/>
              <a:gd name="connsiteY18" fmla="*/ 30480 h 1046480"/>
              <a:gd name="connsiteX19" fmla="*/ 71120 w 2682240"/>
              <a:gd name="connsiteY19" fmla="*/ 60960 h 1046480"/>
              <a:gd name="connsiteX20" fmla="*/ 0 w 2682240"/>
              <a:gd name="connsiteY20"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629920 w 2682240"/>
              <a:gd name="connsiteY13" fmla="*/ 40640 h 1046480"/>
              <a:gd name="connsiteX14" fmla="*/ 579120 w 2682240"/>
              <a:gd name="connsiteY14" fmla="*/ 30480 h 1046480"/>
              <a:gd name="connsiteX15" fmla="*/ 467360 w 2682240"/>
              <a:gd name="connsiteY15" fmla="*/ 0 h 1046480"/>
              <a:gd name="connsiteX16" fmla="*/ 193040 w 2682240"/>
              <a:gd name="connsiteY16" fmla="*/ 10160 h 1046480"/>
              <a:gd name="connsiteX17" fmla="*/ 132080 w 2682240"/>
              <a:gd name="connsiteY17" fmla="*/ 30480 h 1046480"/>
              <a:gd name="connsiteX18" fmla="*/ 71120 w 2682240"/>
              <a:gd name="connsiteY18" fmla="*/ 60960 h 1046480"/>
              <a:gd name="connsiteX19" fmla="*/ 0 w 2682240"/>
              <a:gd name="connsiteY19"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132080 w 2682240"/>
              <a:gd name="connsiteY16" fmla="*/ 30480 h 1046480"/>
              <a:gd name="connsiteX17" fmla="*/ 71120 w 2682240"/>
              <a:gd name="connsiteY17" fmla="*/ 60960 h 1046480"/>
              <a:gd name="connsiteX18" fmla="*/ 0 w 2682240"/>
              <a:gd name="connsiteY18"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71120 w 2682240"/>
              <a:gd name="connsiteY16" fmla="*/ 60960 h 1046480"/>
              <a:gd name="connsiteX17" fmla="*/ 0 w 2682240"/>
              <a:gd name="connsiteY17" fmla="*/ 101600 h 1046480"/>
              <a:gd name="connsiteX0" fmla="*/ 2682240 w 2682240"/>
              <a:gd name="connsiteY0" fmla="*/ 1046480 h 1046480"/>
              <a:gd name="connsiteX1" fmla="*/ 2458720 w 2682240"/>
              <a:gd name="connsiteY1" fmla="*/ 995680 h 1046480"/>
              <a:gd name="connsiteX2" fmla="*/ 2153920 w 2682240"/>
              <a:gd name="connsiteY2" fmla="*/ 904240 h 1046480"/>
              <a:gd name="connsiteX3" fmla="*/ 1889760 w 2682240"/>
              <a:gd name="connsiteY3" fmla="*/ 812800 h 1046480"/>
              <a:gd name="connsiteX4" fmla="*/ 1696720 w 2682240"/>
              <a:gd name="connsiteY4" fmla="*/ 731520 h 1046480"/>
              <a:gd name="connsiteX5" fmla="*/ 1574800 w 2682240"/>
              <a:gd name="connsiteY5" fmla="*/ 670560 h 1046480"/>
              <a:gd name="connsiteX6" fmla="*/ 1361440 w 2682240"/>
              <a:gd name="connsiteY6" fmla="*/ 579120 h 1046480"/>
              <a:gd name="connsiteX7" fmla="*/ 1178560 w 2682240"/>
              <a:gd name="connsiteY7" fmla="*/ 467360 h 1046480"/>
              <a:gd name="connsiteX8" fmla="*/ 1026160 w 2682240"/>
              <a:gd name="connsiteY8" fmla="*/ 355600 h 1046480"/>
              <a:gd name="connsiteX9" fmla="*/ 934720 w 2682240"/>
              <a:gd name="connsiteY9" fmla="*/ 284480 h 1046480"/>
              <a:gd name="connsiteX10" fmla="*/ 853440 w 2682240"/>
              <a:gd name="connsiteY10" fmla="*/ 203200 h 1046480"/>
              <a:gd name="connsiteX11" fmla="*/ 772160 w 2682240"/>
              <a:gd name="connsiteY11" fmla="*/ 132080 h 1046480"/>
              <a:gd name="connsiteX12" fmla="*/ 701040 w 2682240"/>
              <a:gd name="connsiteY12" fmla="*/ 91440 h 1046480"/>
              <a:gd name="connsiteX13" fmla="*/ 579120 w 2682240"/>
              <a:gd name="connsiteY13" fmla="*/ 30480 h 1046480"/>
              <a:gd name="connsiteX14" fmla="*/ 467360 w 2682240"/>
              <a:gd name="connsiteY14" fmla="*/ 0 h 1046480"/>
              <a:gd name="connsiteX15" fmla="*/ 193040 w 2682240"/>
              <a:gd name="connsiteY15" fmla="*/ 10160 h 1046480"/>
              <a:gd name="connsiteX16" fmla="*/ 0 w 2682240"/>
              <a:gd name="connsiteY16" fmla="*/ 101600 h 104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82240" h="1046480">
                <a:moveTo>
                  <a:pt x="2682240" y="1046480"/>
                </a:moveTo>
                <a:cubicBezTo>
                  <a:pt x="2635673" y="1035897"/>
                  <a:pt x="2546773" y="1019387"/>
                  <a:pt x="2458720" y="995680"/>
                </a:cubicBezTo>
                <a:cubicBezTo>
                  <a:pt x="2370667" y="971973"/>
                  <a:pt x="2248747" y="934720"/>
                  <a:pt x="2153920" y="904240"/>
                </a:cubicBezTo>
                <a:cubicBezTo>
                  <a:pt x="2059093" y="873760"/>
                  <a:pt x="1965960" y="841587"/>
                  <a:pt x="1889760" y="812800"/>
                </a:cubicBezTo>
                <a:cubicBezTo>
                  <a:pt x="1813560" y="784013"/>
                  <a:pt x="1749213" y="755227"/>
                  <a:pt x="1696720" y="731520"/>
                </a:cubicBezTo>
                <a:cubicBezTo>
                  <a:pt x="1644227" y="707813"/>
                  <a:pt x="1630680" y="695960"/>
                  <a:pt x="1574800" y="670560"/>
                </a:cubicBezTo>
                <a:cubicBezTo>
                  <a:pt x="1518920" y="645160"/>
                  <a:pt x="1427480" y="612987"/>
                  <a:pt x="1361440" y="579120"/>
                </a:cubicBezTo>
                <a:cubicBezTo>
                  <a:pt x="1295400" y="545253"/>
                  <a:pt x="1234440" y="504613"/>
                  <a:pt x="1178560" y="467360"/>
                </a:cubicBezTo>
                <a:cubicBezTo>
                  <a:pt x="1122680" y="430107"/>
                  <a:pt x="1066800" y="386080"/>
                  <a:pt x="1026160" y="355600"/>
                </a:cubicBezTo>
                <a:cubicBezTo>
                  <a:pt x="985520" y="325120"/>
                  <a:pt x="963507" y="309880"/>
                  <a:pt x="934720" y="284480"/>
                </a:cubicBezTo>
                <a:cubicBezTo>
                  <a:pt x="905933" y="259080"/>
                  <a:pt x="880533" y="228600"/>
                  <a:pt x="853440" y="203200"/>
                </a:cubicBezTo>
                <a:cubicBezTo>
                  <a:pt x="826347" y="177800"/>
                  <a:pt x="855375" y="173688"/>
                  <a:pt x="772160" y="132080"/>
                </a:cubicBezTo>
                <a:cubicBezTo>
                  <a:pt x="649350" y="70675"/>
                  <a:pt x="733213" y="108373"/>
                  <a:pt x="701040" y="91440"/>
                </a:cubicBezTo>
                <a:cubicBezTo>
                  <a:pt x="668867" y="74507"/>
                  <a:pt x="618067" y="45720"/>
                  <a:pt x="579120" y="30480"/>
                </a:cubicBezTo>
                <a:cubicBezTo>
                  <a:pt x="540173" y="15240"/>
                  <a:pt x="517743" y="16794"/>
                  <a:pt x="467360" y="0"/>
                </a:cubicBezTo>
                <a:lnTo>
                  <a:pt x="193040" y="10160"/>
                </a:lnTo>
                <a:cubicBezTo>
                  <a:pt x="115147" y="27093"/>
                  <a:pt x="40217" y="82550"/>
                  <a:pt x="0" y="101600"/>
                </a:cubicBezTo>
              </a:path>
            </a:pathLst>
          </a:custGeom>
          <a:noFill/>
          <a:ln w="63500">
            <a:solidFill>
              <a:schemeClr val="bg1"/>
            </a:solidFill>
            <a:tailEnd type="arrow"/>
          </a:ln>
          <a:effectLst>
            <a:outerShdw blurRad="50800" dist="508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p:nvPr/>
        </p:nvPicPr>
        <p:blipFill rotWithShape="1">
          <a:blip r:embed="rId4" cstate="print"/>
          <a:srcRect l="5161" t="16753" r="19414" b="10135"/>
          <a:stretch/>
        </p:blipFill>
        <p:spPr bwMode="auto">
          <a:xfrm>
            <a:off x="4577574" y="2791953"/>
            <a:ext cx="4240403" cy="3026000"/>
          </a:xfrm>
          <a:prstGeom prst="rect">
            <a:avLst/>
          </a:prstGeom>
          <a:noFill/>
          <a:ln w="9525">
            <a:noFill/>
            <a:miter lim="800000"/>
            <a:headEnd/>
            <a:tailEnd/>
          </a:ln>
        </p:spPr>
      </p:pic>
      <p:sp>
        <p:nvSpPr>
          <p:cNvPr id="18" name="Rectangle 11"/>
          <p:cNvSpPr>
            <a:spLocks noChangeArrowheads="1"/>
          </p:cNvSpPr>
          <p:nvPr/>
        </p:nvSpPr>
        <p:spPr bwMode="auto">
          <a:xfrm>
            <a:off x="4597834" y="5920485"/>
            <a:ext cx="3956041" cy="547697"/>
          </a:xfrm>
          <a:prstGeom prst="rect">
            <a:avLst/>
          </a:prstGeom>
          <a:noFill/>
          <a:ln w="12700">
            <a:noFill/>
            <a:miter lim="800000"/>
            <a:headEnd type="none" w="sm" len="sm"/>
            <a:tailEnd type="none" w="sm" len="sm"/>
          </a:ln>
          <a:effectLst/>
        </p:spPr>
        <p:txBody>
          <a:bodyPr wrap="square" tIns="118800" bIns="118800">
            <a:spAutoFit/>
          </a:bodyPr>
          <a:lstStyle/>
          <a:p>
            <a:pPr algn="ctr">
              <a:spcBef>
                <a:spcPts val="0"/>
              </a:spcBef>
            </a:pPr>
            <a:r>
              <a:rPr lang="ja-JP" altLang="en-US" sz="2000" dirty="0">
                <a:effectLst/>
                <a:latin typeface="HGP創英角ｺﾞｼｯｸUB" panose="020B0900000000000000" pitchFamily="50" charset="-128"/>
                <a:ea typeface="HGP創英角ｺﾞｼｯｸUB" panose="020B0900000000000000" pitchFamily="50" charset="-128"/>
              </a:rPr>
              <a:t>転倒したトラクター</a:t>
            </a:r>
            <a:endParaRPr lang="en-US" altLang="ja-JP" sz="2000" dirty="0">
              <a:effectLst/>
              <a:latin typeface="HGP創英角ｺﾞｼｯｸUB" panose="020B0900000000000000" pitchFamily="50" charset="-128"/>
              <a:ea typeface="HGP創英角ｺﾞｼｯｸUB" panose="020B0900000000000000" pitchFamily="50" charset="-128"/>
            </a:endParaRPr>
          </a:p>
        </p:txBody>
      </p:sp>
      <p:sp>
        <p:nvSpPr>
          <p:cNvPr id="3" name="Rectangle 3">
            <a:extLst>
              <a:ext uri="{FF2B5EF4-FFF2-40B4-BE49-F238E27FC236}">
                <a16:creationId xmlns:a16="http://schemas.microsoft.com/office/drawing/2014/main" id="{7E7BBF6C-385F-8BF0-0ABF-74E3557121B8}"/>
              </a:ext>
            </a:extLst>
          </p:cNvPr>
          <p:cNvSpPr>
            <a:spLocks noChangeArrowheads="1"/>
          </p:cNvSpPr>
          <p:nvPr/>
        </p:nvSpPr>
        <p:spPr bwMode="auto">
          <a:xfrm>
            <a:off x="982883" y="189971"/>
            <a:ext cx="6325393"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２：事故事例</a:t>
            </a:r>
          </a:p>
        </p:txBody>
      </p:sp>
      <p:sp>
        <p:nvSpPr>
          <p:cNvPr id="4" name="テキスト ボックス 3">
            <a:extLst>
              <a:ext uri="{FF2B5EF4-FFF2-40B4-BE49-F238E27FC236}">
                <a16:creationId xmlns:a16="http://schemas.microsoft.com/office/drawing/2014/main" id="{F5683D74-7DF3-1467-F858-7512E9667EFD}"/>
              </a:ext>
            </a:extLst>
          </p:cNvPr>
          <p:cNvSpPr txBox="1"/>
          <p:nvPr/>
        </p:nvSpPr>
        <p:spPr>
          <a:xfrm>
            <a:off x="742238" y="759142"/>
            <a:ext cx="807573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乗用型トラクターでは、このような事故が発生しています</a:t>
            </a:r>
            <a:r>
              <a:rPr kumimoji="1" lang="en-US" altLang="ja-JP"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a:t>
            </a:r>
            <a:r>
              <a:rPr kumimoji="1" lang="ja-JP" altLang="en-US"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rPr>
              <a:t>以下、この事例につき前ページの４つの要因に関し分析します</a:t>
            </a:r>
            <a:endParaRPr kumimoji="1" lang="en-US" altLang="ja-JP" sz="2000" b="0" i="0" u="none" strike="noStrike" kern="1200" cap="none" spc="0" normalizeH="0" baseline="0" noProof="0" dirty="0">
              <a:ln>
                <a:noFill/>
              </a:ln>
              <a:solidFill>
                <a:srgbClr val="4472C4">
                  <a:lumMod val="50000"/>
                </a:srgbClr>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6" name="テキスト ボックス 5">
            <a:extLst>
              <a:ext uri="{FF2B5EF4-FFF2-40B4-BE49-F238E27FC236}">
                <a16:creationId xmlns:a16="http://schemas.microsoft.com/office/drawing/2014/main" id="{5C8DE801-E833-BFAE-FB2C-DB31D56B46B3}"/>
              </a:ext>
            </a:extLst>
          </p:cNvPr>
          <p:cNvSpPr txBox="1"/>
          <p:nvPr/>
        </p:nvSpPr>
        <p:spPr>
          <a:xfrm>
            <a:off x="117763" y="710360"/>
            <a:ext cx="111034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C00000"/>
                </a:solidFill>
                <a:effectLst/>
                <a:uLnTx/>
                <a:uFillTx/>
                <a:latin typeface="HGS創英角ｺﾞｼｯｸUB" panose="020B0900000000000000" pitchFamily="50" charset="-128"/>
                <a:ea typeface="HGS創英角ｺﾞｼｯｸUB" panose="020B0900000000000000" pitchFamily="50" charset="-128"/>
                <a:cs typeface="+mn-cs"/>
              </a:rPr>
              <a:t>死亡例</a:t>
            </a:r>
          </a:p>
        </p:txBody>
      </p:sp>
      <p:cxnSp>
        <p:nvCxnSpPr>
          <p:cNvPr id="5" name="直線コネクタ 4">
            <a:extLst>
              <a:ext uri="{FF2B5EF4-FFF2-40B4-BE49-F238E27FC236}">
                <a16:creationId xmlns:a16="http://schemas.microsoft.com/office/drawing/2014/main" id="{8536CA56-70D0-F27A-BF76-217F105AA856}"/>
              </a:ext>
            </a:extLst>
          </p:cNvPr>
          <p:cNvCxnSpPr/>
          <p:nvPr/>
        </p:nvCxnSpPr>
        <p:spPr>
          <a:xfrm>
            <a:off x="420470" y="1486256"/>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2">
            <a:extLst>
              <a:ext uri="{FF2B5EF4-FFF2-40B4-BE49-F238E27FC236}">
                <a16:creationId xmlns:a16="http://schemas.microsoft.com/office/drawing/2014/main" id="{1A5732D8-D0C8-92E6-02E3-2A9319C0A159}"/>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3955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2" grpId="0" animBg="1"/>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251520" y="1478722"/>
            <a:ext cx="8712968" cy="461665"/>
          </a:xfrm>
          <a:prstGeom prst="rect">
            <a:avLst/>
          </a:prstGeom>
          <a:noFill/>
          <a:ln w="12700">
            <a:noFill/>
            <a:miter lim="800000"/>
            <a:headEnd type="none" w="sm" len="sm"/>
            <a:tailEnd type="none" w="sm" len="sm"/>
          </a:ln>
          <a:effectLst/>
        </p:spPr>
        <p:txBody>
          <a:bodyPr wrap="square" lIns="0" rIns="0">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安全フレームが付いていたが、倒したまま</a:t>
            </a:r>
            <a:r>
              <a:rPr lang="ja-JP" altLang="en-US" sz="2400" dirty="0">
                <a:latin typeface="HGP創英角ｺﾞｼｯｸUB" panose="020B0900000000000000" pitchFamily="50" charset="-128"/>
                <a:ea typeface="HGP創英角ｺﾞｼｯｸUB" panose="020B0900000000000000" pitchFamily="50" charset="-128"/>
              </a:rPr>
              <a:t>だった　　　</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（発生前）</a:t>
            </a:r>
            <a:endParaRPr lang="en-US" altLang="ja-JP" sz="2400" dirty="0">
              <a:solidFill>
                <a:srgbClr val="C00000"/>
              </a:solidFill>
              <a:latin typeface="HGP創英角ｺﾞｼｯｸUB" panose="020B0900000000000000" pitchFamily="50" charset="-128"/>
              <a:ea typeface="HGP創英角ｺﾞｼｯｸUB" panose="020B0900000000000000" pitchFamily="50" charset="-128"/>
            </a:endParaRPr>
          </a:p>
        </p:txBody>
      </p:sp>
      <p:sp>
        <p:nvSpPr>
          <p:cNvPr id="9" name="角丸四角形 8"/>
          <p:cNvSpPr/>
          <p:nvPr/>
        </p:nvSpPr>
        <p:spPr bwMode="auto">
          <a:xfrm>
            <a:off x="179512" y="974666"/>
            <a:ext cx="334745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grpSp>
        <p:nvGrpSpPr>
          <p:cNvPr id="8" name="グループ化 7">
            <a:extLst>
              <a:ext uri="{FF2B5EF4-FFF2-40B4-BE49-F238E27FC236}">
                <a16:creationId xmlns:a16="http://schemas.microsoft.com/office/drawing/2014/main" id="{C7A963AF-88D3-4888-B868-E04A5656794B}"/>
              </a:ext>
            </a:extLst>
          </p:cNvPr>
          <p:cNvGrpSpPr/>
          <p:nvPr/>
        </p:nvGrpSpPr>
        <p:grpSpPr>
          <a:xfrm>
            <a:off x="179511" y="2192145"/>
            <a:ext cx="8784977" cy="1860847"/>
            <a:chOff x="179511" y="2057400"/>
            <a:chExt cx="8784977" cy="1860847"/>
          </a:xfrm>
        </p:grpSpPr>
        <p:sp>
          <p:nvSpPr>
            <p:cNvPr id="14" name="Rectangle 9"/>
            <p:cNvSpPr>
              <a:spLocks noChangeArrowheads="1"/>
            </p:cNvSpPr>
            <p:nvPr/>
          </p:nvSpPr>
          <p:spPr bwMode="auto">
            <a:xfrm>
              <a:off x="179512" y="2564030"/>
              <a:ext cx="8784976" cy="1354217"/>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傾斜</a:t>
              </a:r>
              <a:r>
                <a:rPr lang="en-US" altLang="ja-JP" sz="2400" dirty="0">
                  <a:effectLst/>
                  <a:latin typeface="HGP創英角ｺﾞｼｯｸUB" panose="020B0900000000000000" pitchFamily="50" charset="-128"/>
                  <a:ea typeface="HGP創英角ｺﾞｼｯｸUB" panose="020B0900000000000000" pitchFamily="50" charset="-128"/>
                </a:rPr>
                <a:t>30°</a:t>
              </a:r>
              <a:r>
                <a:rPr lang="ja-JP" altLang="en-US" sz="2400" dirty="0">
                  <a:effectLst/>
                  <a:latin typeface="HGP創英角ｺﾞｼｯｸUB" panose="020B0900000000000000" pitchFamily="50" charset="-128"/>
                  <a:ea typeface="HGP創英角ｺﾞｼｯｸUB" panose="020B0900000000000000" pitchFamily="50" charset="-128"/>
                </a:rPr>
                <a:t>、高低差約１ｍの法面があり</a:t>
              </a:r>
              <a:r>
                <a:rPr lang="ja-JP" altLang="en-US" sz="2400" dirty="0">
                  <a:latin typeface="HGP創英角ｺﾞｼｯｸUB" panose="020B0900000000000000" pitchFamily="50" charset="-128"/>
                  <a:ea typeface="HGP創英角ｺﾞｼｯｸUB" panose="020B0900000000000000" pitchFamily="50" charset="-128"/>
                </a:rPr>
                <a:t>、ガードレールがなかった</a:t>
              </a:r>
              <a:endParaRPr lang="en-US" altLang="ja-JP" sz="2400" dirty="0">
                <a:effectLst/>
                <a:latin typeface="HGP創英角ｺﾞｼｯｸUB" panose="020B0900000000000000" pitchFamily="50" charset="-128"/>
                <a:ea typeface="HGP創英角ｺﾞｼｯｸUB" panose="020B0900000000000000" pitchFamily="50" charset="-128"/>
              </a:endParaRPr>
            </a:p>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○路肩が見えやすく、当該トラクターには十分な道幅だった</a:t>
              </a:r>
              <a:endParaRPr lang="en-US" altLang="ja-JP" sz="2400" dirty="0">
                <a:effectLst/>
                <a:latin typeface="HGP創英角ｺﾞｼｯｸUB" panose="020B0900000000000000" pitchFamily="50" charset="-128"/>
                <a:ea typeface="HGP創英角ｺﾞｼｯｸUB" panose="020B0900000000000000" pitchFamily="50" charset="-128"/>
              </a:endParaRPr>
            </a:p>
            <a:p>
              <a:pPr>
                <a:spcBef>
                  <a:spcPts val="600"/>
                </a:spcBef>
                <a:buSzPct val="70000"/>
              </a:pPr>
              <a:r>
                <a:rPr lang="ja-JP" altLang="en-US" sz="2400" dirty="0">
                  <a:latin typeface="HGP創英角ｺﾞｼｯｸUB" panose="020B0900000000000000" pitchFamily="50" charset="-128"/>
                  <a:ea typeface="HGP創英角ｺﾞｼｯｸUB" panose="020B0900000000000000" pitchFamily="50" charset="-128"/>
                </a:rPr>
                <a:t>　○交通量は少なく、見通しも良い農道だった　　</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（いずれも発生前）</a:t>
              </a:r>
              <a:endParaRPr lang="en-US" altLang="ja-JP" sz="2400" dirty="0">
                <a:solidFill>
                  <a:srgbClr val="C00000"/>
                </a:solidFill>
                <a:effectLst/>
                <a:latin typeface="HGP創英角ｺﾞｼｯｸUB" panose="020B0900000000000000" pitchFamily="50" charset="-128"/>
                <a:ea typeface="HGP創英角ｺﾞｼｯｸUB" panose="020B0900000000000000" pitchFamily="50" charset="-128"/>
              </a:endParaRPr>
            </a:p>
          </p:txBody>
        </p:sp>
        <p:sp>
          <p:nvSpPr>
            <p:cNvPr id="13" name="角丸四角形 12"/>
            <p:cNvSpPr/>
            <p:nvPr/>
          </p:nvSpPr>
          <p:spPr bwMode="auto">
            <a:xfrm>
              <a:off x="179511" y="2057400"/>
              <a:ext cx="4040797" cy="504056"/>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事故現場の環境に関わること</a:t>
              </a:r>
            </a:p>
          </p:txBody>
        </p:sp>
      </p:grpSp>
      <p:sp>
        <p:nvSpPr>
          <p:cNvPr id="12" name="Rectangle 9">
            <a:extLst>
              <a:ext uri="{FF2B5EF4-FFF2-40B4-BE49-F238E27FC236}">
                <a16:creationId xmlns:a16="http://schemas.microsoft.com/office/drawing/2014/main" id="{BFD8AB1B-5EE2-4007-A80C-71078BA1E7BA}"/>
              </a:ext>
            </a:extLst>
          </p:cNvPr>
          <p:cNvSpPr>
            <a:spLocks noChangeArrowheads="1"/>
          </p:cNvSpPr>
          <p:nvPr/>
        </p:nvSpPr>
        <p:spPr bwMode="auto">
          <a:xfrm>
            <a:off x="339558" y="5934259"/>
            <a:ext cx="8500906" cy="461665"/>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何らかの原因で農道から脱輪してしまった（よそ見？）</a:t>
            </a:r>
            <a:r>
              <a:rPr lang="ja-JP" altLang="en-US" sz="24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（発生時） </a:t>
            </a:r>
            <a:endParaRPr lang="en-US" altLang="ja-JP" sz="24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16" name="Rectangle 9">
            <a:extLst>
              <a:ext uri="{FF2B5EF4-FFF2-40B4-BE49-F238E27FC236}">
                <a16:creationId xmlns:a16="http://schemas.microsoft.com/office/drawing/2014/main" id="{B597D53B-985B-4CD1-965A-23378F7186E5}"/>
              </a:ext>
            </a:extLst>
          </p:cNvPr>
          <p:cNvSpPr>
            <a:spLocks noChangeArrowheads="1"/>
          </p:cNvSpPr>
          <p:nvPr/>
        </p:nvSpPr>
        <p:spPr bwMode="auto">
          <a:xfrm>
            <a:off x="179511" y="4821230"/>
            <a:ext cx="8784976" cy="461665"/>
          </a:xfrm>
          <a:prstGeom prst="rect">
            <a:avLst/>
          </a:prstGeom>
          <a:noFill/>
          <a:ln w="12700">
            <a:noFill/>
            <a:miter lim="800000"/>
            <a:headEnd type="none" w="sm" len="sm"/>
            <a:tailEnd type="none" w="sm" len="sm"/>
          </a:ln>
          <a:effectLst/>
        </p:spPr>
        <p:txBody>
          <a:bodyPr wrap="square" rIns="0">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en-US" altLang="ja-JP" sz="2400" dirty="0">
                <a:effectLst/>
                <a:latin typeface="HGP創英角ｺﾞｼｯｸUB" panose="020B0900000000000000" pitchFamily="50" charset="-128"/>
                <a:ea typeface="HGP創英角ｺﾞｼｯｸUB" panose="020B0900000000000000" pitchFamily="50" charset="-128"/>
              </a:rPr>
              <a:t>×</a:t>
            </a:r>
            <a:r>
              <a:rPr lang="ja-JP" altLang="en-US" sz="2400" dirty="0">
                <a:effectLst/>
                <a:latin typeface="HGP創英角ｺﾞｼｯｸUB" panose="020B0900000000000000" pitchFamily="50" charset="-128"/>
                <a:ea typeface="HGP創英角ｺﾞｼｯｸUB" panose="020B0900000000000000" pitchFamily="50" charset="-128"/>
              </a:rPr>
              <a:t>安全フレームの意味が理解されていなかった　　　　　</a:t>
            </a:r>
            <a:r>
              <a:rPr lang="ja-JP" altLang="en-US" sz="2400" dirty="0">
                <a:solidFill>
                  <a:srgbClr val="C00000"/>
                </a:solidFill>
                <a:effectLst/>
                <a:latin typeface="HGP創英角ｺﾞｼｯｸUB" panose="020B0900000000000000" pitchFamily="50" charset="-128"/>
                <a:ea typeface="HGP創英角ｺﾞｼｯｸUB" panose="020B0900000000000000" pitchFamily="50" charset="-128"/>
              </a:rPr>
              <a:t>　</a:t>
            </a:r>
            <a:r>
              <a:rPr lang="ja-JP" altLang="en-US" sz="2400" dirty="0">
                <a:solidFill>
                  <a:srgbClr val="C00000"/>
                </a:solidFill>
                <a:latin typeface="HGP創英角ｺﾞｼｯｸUB" panose="020B0900000000000000" pitchFamily="50" charset="-128"/>
                <a:ea typeface="HGP創英角ｺﾞｼｯｸUB" panose="020B0900000000000000" pitchFamily="50" charset="-128"/>
              </a:rPr>
              <a:t>（発生前）</a:t>
            </a:r>
            <a:endParaRPr lang="en-US" altLang="ja-JP" sz="2400" dirty="0">
              <a:solidFill>
                <a:srgbClr val="C00000"/>
              </a:solidFill>
              <a:effectLst/>
              <a:latin typeface="HGP創英角ｺﾞｼｯｸUB" panose="020B0900000000000000" pitchFamily="50" charset="-128"/>
              <a:ea typeface="HGP創英角ｺﾞｼｯｸUB" panose="020B0900000000000000" pitchFamily="50" charset="-128"/>
            </a:endParaRPr>
          </a:p>
        </p:txBody>
      </p:sp>
      <p:sp>
        <p:nvSpPr>
          <p:cNvPr id="2" name="Rectangle 3">
            <a:extLst>
              <a:ext uri="{FF2B5EF4-FFF2-40B4-BE49-F238E27FC236}">
                <a16:creationId xmlns:a16="http://schemas.microsoft.com/office/drawing/2014/main" id="{1C6366D3-818F-A2F9-754D-DBF6A73AF33B}"/>
              </a:ext>
            </a:extLst>
          </p:cNvPr>
          <p:cNvSpPr>
            <a:spLocks noChangeArrowheads="1"/>
          </p:cNvSpPr>
          <p:nvPr/>
        </p:nvSpPr>
        <p:spPr bwMode="auto">
          <a:xfrm>
            <a:off x="339556" y="135434"/>
            <a:ext cx="8111107" cy="504825"/>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３：事故事例の要因</a:t>
            </a:r>
          </a:p>
        </p:txBody>
      </p:sp>
      <p:sp>
        <p:nvSpPr>
          <p:cNvPr id="5" name="角丸四角形 8">
            <a:extLst>
              <a:ext uri="{FF2B5EF4-FFF2-40B4-BE49-F238E27FC236}">
                <a16:creationId xmlns:a16="http://schemas.microsoft.com/office/drawing/2014/main" id="{E7539E83-C935-F934-00F4-E1D54648B8D3}"/>
              </a:ext>
            </a:extLst>
          </p:cNvPr>
          <p:cNvSpPr/>
          <p:nvPr/>
        </p:nvSpPr>
        <p:spPr bwMode="auto">
          <a:xfrm>
            <a:off x="189872" y="974666"/>
            <a:ext cx="334745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sp>
        <p:nvSpPr>
          <p:cNvPr id="17" name="角丸四角形 8">
            <a:extLst>
              <a:ext uri="{FF2B5EF4-FFF2-40B4-BE49-F238E27FC236}">
                <a16:creationId xmlns:a16="http://schemas.microsoft.com/office/drawing/2014/main" id="{0D9E4DC2-B09A-79DF-2BA9-4CC090FB9509}"/>
              </a:ext>
            </a:extLst>
          </p:cNvPr>
          <p:cNvSpPr/>
          <p:nvPr/>
        </p:nvSpPr>
        <p:spPr bwMode="auto">
          <a:xfrm>
            <a:off x="189873" y="5461002"/>
            <a:ext cx="2244856"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accent1">
                    <a:lumMod val="50000"/>
                  </a:schemeClr>
                </a:solidFill>
                <a:effectLst/>
                <a:latin typeface="HGP創英角ｺﾞｼｯｸUB" panose="020B0900000000000000" pitchFamily="50" charset="-128"/>
                <a:ea typeface="HGP創英角ｺﾞｼｯｸUB" panose="020B0900000000000000" pitchFamily="50" charset="-128"/>
              </a:rPr>
              <a:t>人に関わること</a:t>
            </a:r>
          </a:p>
        </p:txBody>
      </p:sp>
      <p:sp>
        <p:nvSpPr>
          <p:cNvPr id="19" name="角丸四角形 12">
            <a:extLst>
              <a:ext uri="{FF2B5EF4-FFF2-40B4-BE49-F238E27FC236}">
                <a16:creationId xmlns:a16="http://schemas.microsoft.com/office/drawing/2014/main" id="{CF0489A3-B62B-C574-CB16-85412C911C1F}"/>
              </a:ext>
            </a:extLst>
          </p:cNvPr>
          <p:cNvSpPr/>
          <p:nvPr/>
        </p:nvSpPr>
        <p:spPr bwMode="auto">
          <a:xfrm>
            <a:off x="199607" y="4268349"/>
            <a:ext cx="3337101" cy="504056"/>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作業・管理に関わること</a:t>
            </a:r>
          </a:p>
        </p:txBody>
      </p:sp>
      <p:cxnSp>
        <p:nvCxnSpPr>
          <p:cNvPr id="11" name="直線コネクタ 10">
            <a:extLst>
              <a:ext uri="{FF2B5EF4-FFF2-40B4-BE49-F238E27FC236}">
                <a16:creationId xmlns:a16="http://schemas.microsoft.com/office/drawing/2014/main" id="{708A72D5-F206-6CDA-717B-80281A1CD3BA}"/>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AF7740AF-EB45-42CE-283F-A7CE8EF835CA}"/>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3262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ChangeArrowheads="1"/>
          </p:cNvSpPr>
          <p:nvPr/>
        </p:nvSpPr>
        <p:spPr bwMode="auto">
          <a:xfrm>
            <a:off x="2328863" y="2057400"/>
            <a:ext cx="9144000" cy="0"/>
          </a:xfrm>
          <a:prstGeom prst="rect">
            <a:avLst/>
          </a:prstGeom>
          <a:noFill/>
          <a:ln w="12700">
            <a:noFill/>
            <a:miter lim="800000"/>
            <a:headEnd type="none" w="sm" len="sm"/>
            <a:tailEnd type="none" w="sm" len="sm"/>
          </a:ln>
          <a:effectLst/>
        </p:spPr>
        <p:txBody>
          <a:bodyPr>
            <a:spAutoFit/>
          </a:bodyPr>
          <a:lstStyle/>
          <a:p>
            <a:endParaRPr lang="ja-JP" altLang="en-US"/>
          </a:p>
        </p:txBody>
      </p:sp>
      <p:sp>
        <p:nvSpPr>
          <p:cNvPr id="10" name="Rectangle 9"/>
          <p:cNvSpPr>
            <a:spLocks noChangeArrowheads="1"/>
          </p:cNvSpPr>
          <p:nvPr/>
        </p:nvSpPr>
        <p:spPr bwMode="auto">
          <a:xfrm>
            <a:off x="251520" y="1478722"/>
            <a:ext cx="8784976" cy="461665"/>
          </a:xfrm>
          <a:prstGeom prst="rect">
            <a:avLst/>
          </a:prstGeom>
          <a:noFill/>
          <a:ln w="12700">
            <a:noFill/>
            <a:miter lim="800000"/>
            <a:headEnd type="none" w="sm" len="sm"/>
            <a:tailEnd type="none" w="sm" len="sm"/>
          </a:ln>
          <a:effectLst/>
        </p:spPr>
        <p:txBody>
          <a:bodyPr wrap="square" lIns="0" rIns="0">
            <a:spAutoFit/>
          </a:bodyPr>
          <a:lstStyle/>
          <a:p>
            <a:r>
              <a:rPr lang="ja-JP" altLang="en-US" sz="2400" dirty="0">
                <a:effectLst/>
                <a:latin typeface="HGP創英角ｺﾞｼｯｸUB" panose="020B0900000000000000" pitchFamily="50" charset="-128"/>
                <a:ea typeface="HGP創英角ｺﾞｼｯｸUB" panose="020B0900000000000000" pitchFamily="50" charset="-128"/>
              </a:rPr>
              <a:t>　・</a:t>
            </a: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安全フレームを立てて、シートベルトを締めていれば助かったはず</a:t>
            </a:r>
            <a:endParaRPr lang="en-US" altLang="ja-JP" sz="2400" dirty="0">
              <a:solidFill>
                <a:srgbClr val="009900"/>
              </a:solidFill>
              <a:latin typeface="HGP創英角ｺﾞｼｯｸUB" panose="020B0900000000000000" pitchFamily="50" charset="-128"/>
              <a:ea typeface="HGP創英角ｺﾞｼｯｸUB" panose="020B0900000000000000" pitchFamily="50" charset="-128"/>
            </a:endParaRPr>
          </a:p>
        </p:txBody>
      </p:sp>
      <p:sp>
        <p:nvSpPr>
          <p:cNvPr id="14" name="Rectangle 9"/>
          <p:cNvSpPr>
            <a:spLocks noChangeArrowheads="1"/>
          </p:cNvSpPr>
          <p:nvPr/>
        </p:nvSpPr>
        <p:spPr bwMode="auto">
          <a:xfrm>
            <a:off x="179512" y="2514017"/>
            <a:ext cx="8784976" cy="1277273"/>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・一見、何の危険もないように見慣れた風景でも、トラクターが転倒</a:t>
            </a:r>
            <a:endParaRPr lang="en-US" altLang="ja-JP" sz="2400" dirty="0">
              <a:effectLst/>
              <a:latin typeface="HGP創英角ｺﾞｼｯｸUB" panose="020B0900000000000000" pitchFamily="50" charset="-128"/>
              <a:ea typeface="HGP創英角ｺﾞｼｯｸUB" panose="020B0900000000000000" pitchFamily="50" charset="-128"/>
            </a:endParaRPr>
          </a:p>
          <a:p>
            <a:pPr>
              <a:buSzPct val="70000"/>
            </a:pPr>
            <a:r>
              <a:rPr lang="ja-JP" altLang="en-US" sz="2400" dirty="0">
                <a:effectLst/>
                <a:latin typeface="HGP創英角ｺﾞｼｯｸUB" panose="020B0900000000000000" pitchFamily="50" charset="-128"/>
                <a:ea typeface="HGP創英角ｺﾞｼｯｸUB" panose="020B0900000000000000" pitchFamily="50" charset="-128"/>
              </a:rPr>
              <a:t>　</a:t>
            </a:r>
            <a:r>
              <a:rPr lang="ja-JP" altLang="en-US" sz="2400" dirty="0">
                <a:latin typeface="HGP創英角ｺﾞｼｯｸUB" panose="020B0900000000000000" pitchFamily="50" charset="-128"/>
                <a:ea typeface="HGP創英角ｺﾞｼｯｸUB" panose="020B0900000000000000" pitchFamily="50" charset="-128"/>
              </a:rPr>
              <a:t>　するには十分な危険が潜んでいることに気づく（気づいてもらう）　</a:t>
            </a:r>
            <a:endParaRPr lang="en-US" altLang="ja-JP" sz="2400" dirty="0">
              <a:effectLst/>
              <a:latin typeface="HGP創英角ｺﾞｼｯｸUB" panose="020B0900000000000000" pitchFamily="50" charset="-128"/>
              <a:ea typeface="HGP創英角ｺﾞｼｯｸUB" panose="020B0900000000000000" pitchFamily="50" charset="-128"/>
            </a:endParaRPr>
          </a:p>
          <a:p>
            <a:pPr>
              <a:spcBef>
                <a:spcPts val="600"/>
              </a:spcBef>
              <a:buSzPct val="70000"/>
            </a:pPr>
            <a:r>
              <a:rPr lang="ja-JP" altLang="en-US" sz="2400" dirty="0">
                <a:latin typeface="HGP創英角ｺﾞｼｯｸUB" panose="020B0900000000000000" pitchFamily="50" charset="-128"/>
                <a:ea typeface="HGP創英角ｺﾞｼｯｸUB" panose="020B0900000000000000" pitchFamily="50" charset="-128"/>
              </a:rPr>
              <a:t>　・路肩に等間隔に竿などを立てる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12" name="Rectangle 9">
            <a:extLst>
              <a:ext uri="{FF2B5EF4-FFF2-40B4-BE49-F238E27FC236}">
                <a16:creationId xmlns:a16="http://schemas.microsoft.com/office/drawing/2014/main" id="{BFD8AB1B-5EE2-4007-A80C-71078BA1E7BA}"/>
              </a:ext>
            </a:extLst>
          </p:cNvPr>
          <p:cNvSpPr>
            <a:spLocks noChangeArrowheads="1"/>
          </p:cNvSpPr>
          <p:nvPr/>
        </p:nvSpPr>
        <p:spPr bwMode="auto">
          <a:xfrm>
            <a:off x="209338" y="5909634"/>
            <a:ext cx="7949924" cy="461665"/>
          </a:xfrm>
          <a:prstGeom prst="rect">
            <a:avLst/>
          </a:prstGeom>
          <a:noFill/>
          <a:ln w="12700">
            <a:noFill/>
            <a:miter lim="800000"/>
            <a:headEnd type="none" w="sm" len="sm"/>
            <a:tailEnd type="none" w="sm" len="sm"/>
          </a:ln>
          <a:effectLst/>
        </p:spPr>
        <p:txBody>
          <a:bodyPr wrap="square">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・低速でも死亡事故は起きる、よそ見や「ながら運転」は厳禁</a:t>
            </a:r>
            <a:endParaRPr lang="en-US" altLang="ja-JP" sz="2400"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16" name="Rectangle 9">
            <a:extLst>
              <a:ext uri="{FF2B5EF4-FFF2-40B4-BE49-F238E27FC236}">
                <a16:creationId xmlns:a16="http://schemas.microsoft.com/office/drawing/2014/main" id="{B597D53B-985B-4CD1-965A-23378F7186E5}"/>
              </a:ext>
            </a:extLst>
          </p:cNvPr>
          <p:cNvSpPr>
            <a:spLocks noChangeArrowheads="1"/>
          </p:cNvSpPr>
          <p:nvPr/>
        </p:nvSpPr>
        <p:spPr bwMode="auto">
          <a:xfrm>
            <a:off x="198980" y="4454422"/>
            <a:ext cx="8784976" cy="830997"/>
          </a:xfrm>
          <a:prstGeom prst="rect">
            <a:avLst/>
          </a:prstGeom>
          <a:noFill/>
          <a:ln w="12700">
            <a:noFill/>
            <a:miter lim="800000"/>
            <a:headEnd type="none" w="sm" len="sm"/>
            <a:tailEnd type="none" w="sm" len="sm"/>
          </a:ln>
          <a:effectLst/>
        </p:spPr>
        <p:txBody>
          <a:bodyPr wrap="square" rIns="0">
            <a:spAutoFit/>
          </a:bodyPr>
          <a:lstStyle/>
          <a:p>
            <a:pPr>
              <a:spcBef>
                <a:spcPts val="600"/>
              </a:spcBef>
              <a:buSzPct val="70000"/>
            </a:pPr>
            <a:r>
              <a:rPr lang="ja-JP" altLang="en-US" sz="2400" dirty="0">
                <a:effectLst/>
                <a:latin typeface="HGP創英角ｺﾞｼｯｸUB" panose="020B0900000000000000" pitchFamily="50" charset="-128"/>
                <a:ea typeface="HGP創英角ｺﾞｼｯｸUB" panose="020B0900000000000000" pitchFamily="50" charset="-128"/>
              </a:rPr>
              <a:t>　・安全キャブ・フレーム、シートベルトの重要性を周囲から積極的に</a:t>
            </a:r>
            <a:endParaRPr lang="en-US" altLang="ja-JP" sz="2400" dirty="0">
              <a:effectLst/>
              <a:latin typeface="HGP創英角ｺﾞｼｯｸUB" panose="020B0900000000000000" pitchFamily="50" charset="-128"/>
              <a:ea typeface="HGP創英角ｺﾞｼｯｸUB" panose="020B0900000000000000" pitchFamily="50" charset="-128"/>
            </a:endParaRPr>
          </a:p>
          <a:p>
            <a:pPr>
              <a:buSzPct val="70000"/>
            </a:pPr>
            <a:r>
              <a:rPr lang="ja-JP" altLang="en-US" sz="2400" dirty="0">
                <a:effectLst/>
                <a:latin typeface="HGP創英角ｺﾞｼｯｸUB" panose="020B0900000000000000" pitchFamily="50" charset="-128"/>
                <a:ea typeface="HGP創英角ｺﾞｼｯｸUB" panose="020B0900000000000000" pitchFamily="50" charset="-128"/>
              </a:rPr>
              <a:t>　　呼びかける</a:t>
            </a:r>
            <a:endParaRPr lang="en-US" altLang="ja-JP" sz="2400" dirty="0">
              <a:effectLst/>
              <a:latin typeface="HGP創英角ｺﾞｼｯｸUB" panose="020B0900000000000000" pitchFamily="50" charset="-128"/>
              <a:ea typeface="HGP創英角ｺﾞｼｯｸUB" panose="020B0900000000000000" pitchFamily="50" charset="-128"/>
            </a:endParaRPr>
          </a:p>
        </p:txBody>
      </p:sp>
      <p:sp>
        <p:nvSpPr>
          <p:cNvPr id="2" name="Rectangle 3">
            <a:extLst>
              <a:ext uri="{FF2B5EF4-FFF2-40B4-BE49-F238E27FC236}">
                <a16:creationId xmlns:a16="http://schemas.microsoft.com/office/drawing/2014/main" id="{68CD0B93-6389-33AB-F65E-6B17C926794D}"/>
              </a:ext>
            </a:extLst>
          </p:cNvPr>
          <p:cNvSpPr>
            <a:spLocks noChangeArrowheads="1"/>
          </p:cNvSpPr>
          <p:nvPr/>
        </p:nvSpPr>
        <p:spPr bwMode="auto">
          <a:xfrm>
            <a:off x="179512" y="136925"/>
            <a:ext cx="8804444" cy="504825"/>
          </a:xfrm>
          <a:prstGeom prst="rect">
            <a:avLst/>
          </a:prstGeom>
          <a:noFill/>
          <a:ln w="9525">
            <a:noFill/>
            <a:miter lim="800000"/>
            <a:headEnd/>
            <a:tailEnd/>
          </a:ln>
        </p:spPr>
        <p:txBody>
          <a:bodyPr anchor="ctr"/>
          <a:lstStyle/>
          <a:p>
            <a:pPr algn="ctr">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４：</a:t>
            </a:r>
            <a:r>
              <a:rPr kumimoji="1" lang="ja-JP" altLang="en-US" sz="3200" b="0" i="0" u="none" strike="noStrike" kern="1200" cap="none" spc="0" normalizeH="0" baseline="0" noProof="0" dirty="0">
                <a:ln>
                  <a:noFill/>
                </a:ln>
                <a:solidFill>
                  <a:schemeClr val="accent1">
                    <a:lumMod val="50000"/>
                  </a:schemeClr>
                </a:solidFill>
                <a:uLnTx/>
                <a:uFillTx/>
                <a:latin typeface="HGP創英角ｺﾞｼｯｸUB" panose="020B0900000000000000" pitchFamily="50" charset="-128"/>
                <a:ea typeface="HGP創英角ｺﾞｼｯｸUB" panose="020B0900000000000000" pitchFamily="50" charset="-128"/>
                <a:cs typeface="+mj-cs"/>
              </a:rPr>
              <a:t>要因から導き出された対策</a:t>
            </a:r>
            <a:endPar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3" name="角丸四角形 8">
            <a:extLst>
              <a:ext uri="{FF2B5EF4-FFF2-40B4-BE49-F238E27FC236}">
                <a16:creationId xmlns:a16="http://schemas.microsoft.com/office/drawing/2014/main" id="{37058581-E595-5F85-C5AF-BAA7378CBC91}"/>
              </a:ext>
            </a:extLst>
          </p:cNvPr>
          <p:cNvSpPr/>
          <p:nvPr/>
        </p:nvSpPr>
        <p:spPr bwMode="auto">
          <a:xfrm>
            <a:off x="189872" y="974666"/>
            <a:ext cx="334745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機械や器具に関わること</a:t>
            </a:r>
          </a:p>
        </p:txBody>
      </p:sp>
      <p:sp>
        <p:nvSpPr>
          <p:cNvPr id="7" name="角丸四角形 8">
            <a:extLst>
              <a:ext uri="{FF2B5EF4-FFF2-40B4-BE49-F238E27FC236}">
                <a16:creationId xmlns:a16="http://schemas.microsoft.com/office/drawing/2014/main" id="{3618CA04-EF4C-4507-B8FC-B143A11AAA60}"/>
              </a:ext>
            </a:extLst>
          </p:cNvPr>
          <p:cNvSpPr/>
          <p:nvPr/>
        </p:nvSpPr>
        <p:spPr bwMode="auto">
          <a:xfrm>
            <a:off x="219695" y="5379278"/>
            <a:ext cx="2242151"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chemeClr val="accent1">
                    <a:lumMod val="50000"/>
                  </a:schemeClr>
                </a:solidFill>
                <a:effectLst/>
                <a:latin typeface="HGP創英角ｺﾞｼｯｸUB" panose="020B0900000000000000" pitchFamily="50" charset="-128"/>
                <a:ea typeface="HGP創英角ｺﾞｼｯｸUB" panose="020B0900000000000000" pitchFamily="50" charset="-128"/>
              </a:rPr>
              <a:t>人に関わること</a:t>
            </a:r>
          </a:p>
        </p:txBody>
      </p:sp>
      <p:sp>
        <p:nvSpPr>
          <p:cNvPr id="15" name="角丸四角形 12">
            <a:extLst>
              <a:ext uri="{FF2B5EF4-FFF2-40B4-BE49-F238E27FC236}">
                <a16:creationId xmlns:a16="http://schemas.microsoft.com/office/drawing/2014/main" id="{90F81F3F-0981-2881-4D93-3627D6F8F004}"/>
              </a:ext>
            </a:extLst>
          </p:cNvPr>
          <p:cNvSpPr/>
          <p:nvPr/>
        </p:nvSpPr>
        <p:spPr bwMode="auto">
          <a:xfrm>
            <a:off x="209338" y="3950366"/>
            <a:ext cx="3327993" cy="504056"/>
          </a:xfrm>
          <a:prstGeom prst="roundRect">
            <a:avLst>
              <a:gd name="adj" fmla="val 13463"/>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rPr>
              <a:t>作業・管理に関わること</a:t>
            </a:r>
          </a:p>
        </p:txBody>
      </p:sp>
      <p:sp>
        <p:nvSpPr>
          <p:cNvPr id="17" name="角丸四角形 8">
            <a:extLst>
              <a:ext uri="{FF2B5EF4-FFF2-40B4-BE49-F238E27FC236}">
                <a16:creationId xmlns:a16="http://schemas.microsoft.com/office/drawing/2014/main" id="{05FDAFAA-DC91-03C7-1967-FB27B7C5EDA5}"/>
              </a:ext>
            </a:extLst>
          </p:cNvPr>
          <p:cNvSpPr/>
          <p:nvPr/>
        </p:nvSpPr>
        <p:spPr bwMode="auto">
          <a:xfrm>
            <a:off x="179512" y="2029470"/>
            <a:ext cx="3960409" cy="504056"/>
          </a:xfrm>
          <a:prstGeom prst="roundRect">
            <a:avLst>
              <a:gd name="adj" fmla="val 16331"/>
            </a:avLst>
          </a:prstGeom>
          <a:solidFill>
            <a:srgbClr val="DBFFB8"/>
          </a:solidFill>
          <a:ln w="19050" cap="flat" cmpd="sng" algn="ctr">
            <a:solidFill>
              <a:schemeClr val="tx1"/>
            </a:solidFill>
            <a:prstDash val="solid"/>
            <a:round/>
            <a:headEnd type="none" w="sm" len="sm"/>
            <a:tailEnd type="none" w="sm" len="sm"/>
          </a:ln>
          <a:effectLst/>
        </p:spPr>
        <p:txBody>
          <a:bodyPr vert="horz" wrap="square" lIns="91440" tIns="36000" rIns="91440" bIns="3600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1" lang="ja-JP" altLang="en-US" sz="2400" b="0" i="0" u="none" strike="noStrike" cap="none" normalizeH="0" baseline="0">
                <a:ln>
                  <a:noFill/>
                </a:ln>
                <a:solidFill>
                  <a:srgbClr val="C00000"/>
                </a:solidFill>
                <a:effectLst/>
                <a:latin typeface="HGP創英角ｺﾞｼｯｸUB" panose="020B0900000000000000" pitchFamily="50" charset="-128"/>
                <a:ea typeface="HGP創英角ｺﾞｼｯｸUB" panose="020B0900000000000000" pitchFamily="50" charset="-128"/>
              </a:rPr>
              <a:t>事故現場の環境に関わること</a:t>
            </a:r>
            <a:endParaRPr kumimoji="1" lang="ja-JP" altLang="en-US" sz="2400" b="0" i="0" u="none" strike="noStrike" cap="none" normalizeH="0" baseline="0" dirty="0">
              <a:ln>
                <a:noFill/>
              </a:ln>
              <a:solidFill>
                <a:srgbClr val="C00000"/>
              </a:solidFill>
              <a:effectLst/>
              <a:latin typeface="HGP創英角ｺﾞｼｯｸUB" panose="020B0900000000000000" pitchFamily="50" charset="-128"/>
              <a:ea typeface="HGP創英角ｺﾞｼｯｸUB" panose="020B0900000000000000" pitchFamily="50" charset="-128"/>
            </a:endParaRPr>
          </a:p>
        </p:txBody>
      </p:sp>
      <p:cxnSp>
        <p:nvCxnSpPr>
          <p:cNvPr id="4" name="直線コネクタ 3">
            <a:extLst>
              <a:ext uri="{FF2B5EF4-FFF2-40B4-BE49-F238E27FC236}">
                <a16:creationId xmlns:a16="http://schemas.microsoft.com/office/drawing/2014/main" id="{F29F303F-04D5-6C6D-6BC6-D87ABCF81E6E}"/>
              </a:ext>
            </a:extLst>
          </p:cNvPr>
          <p:cNvCxnSpPr/>
          <p:nvPr/>
        </p:nvCxnSpPr>
        <p:spPr>
          <a:xfrm>
            <a:off x="467443" y="738508"/>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2">
            <a:extLst>
              <a:ext uri="{FF2B5EF4-FFF2-40B4-BE49-F238E27FC236}">
                <a16:creationId xmlns:a16="http://schemas.microsoft.com/office/drawing/2014/main" id="{E29D7C59-F9A7-B9B6-B58F-183A778D7DAD}"/>
              </a:ext>
            </a:extLst>
          </p:cNvPr>
          <p:cNvSpPr>
            <a:spLocks noGrp="1"/>
          </p:cNvSpPr>
          <p:nvPr>
            <p:ph type="sldNum" sz="quarter" idx="12"/>
          </p:nvPr>
        </p:nvSpPr>
        <p:spPr>
          <a:xfrm>
            <a:off x="6961909" y="6408854"/>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457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16" grpId="0"/>
      <p:bldP spid="7"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a:extLst>
              <a:ext uri="{FF2B5EF4-FFF2-40B4-BE49-F238E27FC236}">
                <a16:creationId xmlns:a16="http://schemas.microsoft.com/office/drawing/2014/main" id="{3ACB5D52-A4F6-441E-BC50-F630AC1D0630}"/>
              </a:ext>
            </a:extLst>
          </p:cNvPr>
          <p:cNvCxnSpPr/>
          <p:nvPr/>
        </p:nvCxnSpPr>
        <p:spPr>
          <a:xfrm>
            <a:off x="394636" y="1140490"/>
            <a:ext cx="8354728" cy="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2">
            <a:extLst>
              <a:ext uri="{FF2B5EF4-FFF2-40B4-BE49-F238E27FC236}">
                <a16:creationId xmlns:a16="http://schemas.microsoft.com/office/drawing/2014/main" id="{1DAABCC2-59FA-4A4C-B30C-1ED7CE2E2951}"/>
              </a:ext>
            </a:extLst>
          </p:cNvPr>
          <p:cNvSpPr>
            <a:spLocks noGrp="1"/>
          </p:cNvSpPr>
          <p:nvPr>
            <p:ph type="sldNum" sz="quarter" idx="12"/>
          </p:nvPr>
        </p:nvSpPr>
        <p:spPr>
          <a:xfrm>
            <a:off x="6998183" y="6428822"/>
            <a:ext cx="1949477" cy="23812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4452A23-BFEA-43FD-98FB-69091C0AE9EE}" type="slidenum">
              <a:rPr kumimoji="0" lang="ja-JP" altLang="en-US" sz="2000" b="0" i="0" u="none" strike="noStrike" kern="1200" cap="none" spc="0" normalizeH="0" baseline="0" noProof="0" smtClean="0">
                <a:ln>
                  <a:noFill/>
                </a:ln>
                <a:solidFill>
                  <a:prstClr val="white">
                    <a:lumMod val="9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ja-JP" altLang="en-US" sz="2000" b="0" i="0" u="none" strike="noStrike" kern="1200" cap="none" spc="0" normalizeH="0" baseline="0" noProof="0" dirty="0">
              <a:ln>
                <a:noFill/>
              </a:ln>
              <a:solidFill>
                <a:prstClr val="white">
                  <a:lumMod val="95000"/>
                </a:prstClr>
              </a:solidFill>
              <a:effectLst/>
              <a:uLnTx/>
              <a:uFillTx/>
              <a:latin typeface="Calibri" panose="020F0502020204030204"/>
              <a:ea typeface="游ゴシック" panose="020B0400000000000000" pitchFamily="50" charset="-128"/>
              <a:cs typeface="+mn-cs"/>
            </a:endParaRPr>
          </a:p>
        </p:txBody>
      </p:sp>
      <p:pic>
        <p:nvPicPr>
          <p:cNvPr id="3" name="図 2">
            <a:extLst>
              <a:ext uri="{FF2B5EF4-FFF2-40B4-BE49-F238E27FC236}">
                <a16:creationId xmlns:a16="http://schemas.microsoft.com/office/drawing/2014/main" id="{C4D14713-6A03-4925-A1B9-32C47FCEADF4}"/>
              </a:ext>
            </a:extLst>
          </p:cNvPr>
          <p:cNvPicPr>
            <a:picLocks noChangeAspect="1"/>
          </p:cNvPicPr>
          <p:nvPr/>
        </p:nvPicPr>
        <p:blipFill>
          <a:blip r:embed="rId3"/>
          <a:stretch>
            <a:fillRect/>
          </a:stretch>
        </p:blipFill>
        <p:spPr>
          <a:xfrm>
            <a:off x="745437" y="2740042"/>
            <a:ext cx="3213116" cy="2104593"/>
          </a:xfrm>
          <a:prstGeom prst="rect">
            <a:avLst/>
          </a:prstGeom>
        </p:spPr>
      </p:pic>
      <p:pic>
        <p:nvPicPr>
          <p:cNvPr id="11" name="Picture 2">
            <a:extLst>
              <a:ext uri="{FF2B5EF4-FFF2-40B4-BE49-F238E27FC236}">
                <a16:creationId xmlns:a16="http://schemas.microsoft.com/office/drawing/2014/main" id="{309A1A30-3F04-4EE6-AD46-AA7908734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03" y="2430891"/>
            <a:ext cx="1056467" cy="8574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a:extLst>
              <a:ext uri="{FF2B5EF4-FFF2-40B4-BE49-F238E27FC236}">
                <a16:creationId xmlns:a16="http://schemas.microsoft.com/office/drawing/2014/main" id="{EBDCA3F5-1971-74F0-BC94-6594278251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2556" y="4920084"/>
            <a:ext cx="2233197" cy="1723873"/>
          </a:xfrm>
          <a:prstGeom prst="rect">
            <a:avLst/>
          </a:prstGeom>
          <a:ln>
            <a:noFill/>
          </a:ln>
          <a:effectLst>
            <a:softEdge rad="112500"/>
          </a:effectLst>
        </p:spPr>
      </p:pic>
      <p:pic>
        <p:nvPicPr>
          <p:cNvPr id="9" name="図 8">
            <a:extLst>
              <a:ext uri="{FF2B5EF4-FFF2-40B4-BE49-F238E27FC236}">
                <a16:creationId xmlns:a16="http://schemas.microsoft.com/office/drawing/2014/main" id="{DA061252-F235-763A-898D-AE327516F1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4557" y="5116266"/>
            <a:ext cx="2170259" cy="1527691"/>
          </a:xfrm>
          <a:prstGeom prst="rect">
            <a:avLst/>
          </a:prstGeom>
          <a:ln>
            <a:noFill/>
          </a:ln>
          <a:effectLst>
            <a:softEdge rad="112500"/>
          </a:effectLst>
        </p:spPr>
      </p:pic>
      <p:sp>
        <p:nvSpPr>
          <p:cNvPr id="15" name="円: 塗りつぶしなし 14">
            <a:extLst>
              <a:ext uri="{FF2B5EF4-FFF2-40B4-BE49-F238E27FC236}">
                <a16:creationId xmlns:a16="http://schemas.microsoft.com/office/drawing/2014/main" id="{39DE1DB2-8EDA-7D67-516F-0BE6BC40387E}"/>
              </a:ext>
            </a:extLst>
          </p:cNvPr>
          <p:cNvSpPr/>
          <p:nvPr/>
        </p:nvSpPr>
        <p:spPr>
          <a:xfrm>
            <a:off x="3062940" y="2323741"/>
            <a:ext cx="879618" cy="832602"/>
          </a:xfrm>
          <a:prstGeom prst="donut">
            <a:avLst>
              <a:gd name="adj" fmla="val 1499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6" name="十字形 15">
            <a:extLst>
              <a:ext uri="{FF2B5EF4-FFF2-40B4-BE49-F238E27FC236}">
                <a16:creationId xmlns:a16="http://schemas.microsoft.com/office/drawing/2014/main" id="{681CF946-27BB-4745-E6B9-643192DC5F7D}"/>
              </a:ext>
            </a:extLst>
          </p:cNvPr>
          <p:cNvSpPr/>
          <p:nvPr/>
        </p:nvSpPr>
        <p:spPr>
          <a:xfrm rot="18861984">
            <a:off x="3586612" y="5402710"/>
            <a:ext cx="869231" cy="888909"/>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十字形 16">
            <a:extLst>
              <a:ext uri="{FF2B5EF4-FFF2-40B4-BE49-F238E27FC236}">
                <a16:creationId xmlns:a16="http://schemas.microsoft.com/office/drawing/2014/main" id="{1D055B3E-1FCE-98E3-950A-FE50CE6EBB59}"/>
              </a:ext>
            </a:extLst>
          </p:cNvPr>
          <p:cNvSpPr/>
          <p:nvPr/>
        </p:nvSpPr>
        <p:spPr>
          <a:xfrm rot="18861984">
            <a:off x="7491836" y="5453181"/>
            <a:ext cx="869231" cy="888909"/>
          </a:xfrm>
          <a:prstGeom prst="plus">
            <a:avLst>
              <a:gd name="adj" fmla="val 4254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図 19">
            <a:extLst>
              <a:ext uri="{FF2B5EF4-FFF2-40B4-BE49-F238E27FC236}">
                <a16:creationId xmlns:a16="http://schemas.microsoft.com/office/drawing/2014/main" id="{5D3FF4E9-A5FA-36DC-203D-137671ED6308}"/>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V="1">
            <a:off x="6638949" y="5544870"/>
            <a:ext cx="665867" cy="116984"/>
          </a:xfrm>
          <a:prstGeom prst="rect">
            <a:avLst/>
          </a:prstGeom>
        </p:spPr>
      </p:pic>
      <p:sp>
        <p:nvSpPr>
          <p:cNvPr id="21" name="テキスト ボックス 20">
            <a:extLst>
              <a:ext uri="{FF2B5EF4-FFF2-40B4-BE49-F238E27FC236}">
                <a16:creationId xmlns:a16="http://schemas.microsoft.com/office/drawing/2014/main" id="{13E6A7DC-B462-A63B-6D4F-399FD983CDE1}"/>
              </a:ext>
            </a:extLst>
          </p:cNvPr>
          <p:cNvSpPr txBox="1"/>
          <p:nvPr/>
        </p:nvSpPr>
        <p:spPr>
          <a:xfrm>
            <a:off x="4081376" y="2196593"/>
            <a:ext cx="4540110" cy="13978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  </a:t>
            </a:r>
            <a:r>
              <a:rPr kumimoji="1"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シートベルト</a:t>
            </a: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をしていれば、転倒して</a:t>
            </a:r>
            <a:endParaRPr kumimoji="1"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457200" rtl="0" eaLnBrk="1" fontAlgn="auto" latinLnBrk="0" hangingPunct="1">
              <a:lnSpc>
                <a:spcPts val="2100"/>
              </a:lnSpc>
              <a:spcBef>
                <a:spcPts val="600"/>
              </a:spcBef>
              <a:spcAft>
                <a:spcPts val="0"/>
              </a:spcAft>
              <a:buClrTx/>
              <a:buSzTx/>
              <a:buFontTx/>
              <a:buNone/>
              <a:tabLst/>
              <a:defRPr/>
            </a:pPr>
            <a:r>
              <a:rPr kumimoji="1" lang="en-US" altLang="ja-JP" sz="2200" dirty="0">
                <a:solidFill>
                  <a:prstClr val="black"/>
                </a:solidFill>
                <a:latin typeface="HGP創英角ｺﾞｼｯｸUB" panose="020B0900000000000000" pitchFamily="50" charset="-128"/>
                <a:ea typeface="HGP創英角ｺﾞｼｯｸUB" panose="020B0900000000000000" pitchFamily="50" charset="-128"/>
              </a:rPr>
              <a:t>   </a:t>
            </a: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も助かる可能性が</a:t>
            </a:r>
            <a:r>
              <a:rPr kumimoji="1"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８倍アップ</a:t>
            </a:r>
            <a:endParaRPr kumimoji="1" lang="en-US" altLang="ja-JP" sz="2200" dirty="0">
              <a:solidFill>
                <a:srgbClr val="FF0000"/>
              </a:solidFill>
              <a:latin typeface="HGP創英角ｺﾞｼｯｸUB" panose="020B0900000000000000" pitchFamily="50" charset="-128"/>
              <a:ea typeface="HGP創英角ｺﾞｼｯｸUB" panose="020B0900000000000000" pitchFamily="50" charset="-128"/>
            </a:endParaRPr>
          </a:p>
          <a:p>
            <a:pPr marL="0" marR="0" lvl="0" indent="0" algn="l" defTabSz="457200" rtl="0" eaLnBrk="1" fontAlgn="auto" latinLnBrk="0" hangingPunct="1">
              <a:lnSpc>
                <a:spcPts val="1600"/>
              </a:lnSpc>
              <a:spcBef>
                <a:spcPts val="600"/>
              </a:spcBef>
              <a:spcAft>
                <a:spcPts val="0"/>
              </a:spcAft>
              <a:buClrTx/>
              <a:buSzTx/>
              <a:buFontTx/>
              <a:buNone/>
              <a:tabLst/>
              <a:defRPr/>
            </a:pPr>
            <a:r>
              <a:rPr kumimoji="1" lang="en-US" altLang="ja-JP" sz="2200" b="0" i="0" u="none" strike="noStrike" kern="1200" cap="none" spc="0" normalizeH="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                        </a:t>
            </a:r>
            <a:r>
              <a:rPr kumimoji="1" lang="en-US" altLang="ja-JP"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※27</a:t>
            </a:r>
            <a:r>
              <a:rPr kumimoji="1" lang="ja-JP" altLang="en-US" sz="16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～令元のデータ</a:t>
            </a:r>
            <a:endParaRPr kumimoji="1" lang="en-US" altLang="ja-JP" sz="16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  </a:t>
            </a:r>
            <a:r>
              <a:rPr kumimoji="1"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ヘルメット</a:t>
            </a: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装着でさらに安全に</a:t>
            </a:r>
          </a:p>
        </p:txBody>
      </p:sp>
      <p:sp>
        <p:nvSpPr>
          <p:cNvPr id="4" name="テキスト ボックス 3">
            <a:extLst>
              <a:ext uri="{FF2B5EF4-FFF2-40B4-BE49-F238E27FC236}">
                <a16:creationId xmlns:a16="http://schemas.microsoft.com/office/drawing/2014/main" id="{FD575C67-6858-902F-AAB4-A666918A3F83}"/>
              </a:ext>
            </a:extLst>
          </p:cNvPr>
          <p:cNvSpPr txBox="1"/>
          <p:nvPr/>
        </p:nvSpPr>
        <p:spPr>
          <a:xfrm>
            <a:off x="4059842" y="3884018"/>
            <a:ext cx="4689522" cy="1446550"/>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可倒式フレームを</a:t>
            </a:r>
            <a:r>
              <a:rPr kumimoji="1"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倒したまま</a:t>
            </a: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運行・作業は絶対</a:t>
            </a:r>
            <a:r>
              <a:rPr kumimoji="1"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rPr>
              <a:t>しない</a:t>
            </a: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こと</a:t>
            </a:r>
            <a:endParaRPr kumimoji="1"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ちなみに、フレームのないトラクターは買い換えを</a:t>
            </a:r>
          </a:p>
        </p:txBody>
      </p:sp>
      <p:sp>
        <p:nvSpPr>
          <p:cNvPr id="6" name="テキスト ボックス 5">
            <a:extLst>
              <a:ext uri="{FF2B5EF4-FFF2-40B4-BE49-F238E27FC236}">
                <a16:creationId xmlns:a16="http://schemas.microsoft.com/office/drawing/2014/main" id="{BEEADEF7-3FA6-1D14-9BC2-C334B5ECCB2D}"/>
              </a:ext>
            </a:extLst>
          </p:cNvPr>
          <p:cNvSpPr txBox="1"/>
          <p:nvPr/>
        </p:nvSpPr>
        <p:spPr>
          <a:xfrm>
            <a:off x="48889" y="1185163"/>
            <a:ext cx="8901154"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転落転倒事故に備えるためには、</a:t>
            </a:r>
            <a:r>
              <a:rPr kumimoji="0"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安全キャブ・フレームが必須</a:t>
            </a: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です</a:t>
            </a:r>
            <a:endParaRPr kumimoji="0"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キャブ・フレームは転落転倒時の</a:t>
            </a:r>
            <a:r>
              <a:rPr kumimoji="0"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衝撃吸収</a:t>
            </a: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0" lang="ja-JP" altLang="en-US" sz="2200" b="0" i="0" u="none" strike="noStrike" kern="1200" cap="none" spc="0" normalizeH="0" baseline="0" noProof="0" dirty="0">
                <a:ln>
                  <a:no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安全空間確保</a:t>
            </a: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をしてくれます</a:t>
            </a:r>
            <a:endParaRPr kumimoji="0"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その上で</a:t>
            </a:r>
            <a:r>
              <a:rPr kumimoji="0" lang="en-US" altLang="ja-JP"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endParaRPr kumimoji="0" lang="ja-JP" altLang="en-US" sz="2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pic>
        <p:nvPicPr>
          <p:cNvPr id="8" name="Picture 2">
            <a:extLst>
              <a:ext uri="{FF2B5EF4-FFF2-40B4-BE49-F238E27FC236}">
                <a16:creationId xmlns:a16="http://schemas.microsoft.com/office/drawing/2014/main" id="{36DC8A34-84ED-F569-8E20-62BE6DEB9B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03" y="5148824"/>
            <a:ext cx="1056467" cy="8574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テキスト ボックス 9">
            <a:extLst>
              <a:ext uri="{FF2B5EF4-FFF2-40B4-BE49-F238E27FC236}">
                <a16:creationId xmlns:a16="http://schemas.microsoft.com/office/drawing/2014/main" id="{D645E4CD-8FCD-8E75-1FEF-A37DC6AEEA47}"/>
              </a:ext>
            </a:extLst>
          </p:cNvPr>
          <p:cNvSpPr txBox="1"/>
          <p:nvPr/>
        </p:nvSpPr>
        <p:spPr>
          <a:xfrm>
            <a:off x="371504" y="2441198"/>
            <a:ext cx="7285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あり</a:t>
            </a:r>
          </a:p>
        </p:txBody>
      </p:sp>
      <p:sp>
        <p:nvSpPr>
          <p:cNvPr id="12" name="テキスト ボックス 11">
            <a:extLst>
              <a:ext uri="{FF2B5EF4-FFF2-40B4-BE49-F238E27FC236}">
                <a16:creationId xmlns:a16="http://schemas.microsoft.com/office/drawing/2014/main" id="{099520FD-8F3A-13DF-9B23-5A42E4584484}"/>
              </a:ext>
            </a:extLst>
          </p:cNvPr>
          <p:cNvSpPr txBox="1"/>
          <p:nvPr/>
        </p:nvSpPr>
        <p:spPr>
          <a:xfrm>
            <a:off x="381145" y="5175538"/>
            <a:ext cx="7285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創英角ｺﾞｼｯｸUB" panose="020B0909000000000000" pitchFamily="49" charset="-128"/>
                <a:ea typeface="HG創英角ｺﾞｼｯｸUB" panose="020B0909000000000000" pitchFamily="49" charset="-128"/>
                <a:cs typeface="+mn-cs"/>
              </a:rPr>
              <a:t>なし</a:t>
            </a:r>
          </a:p>
        </p:txBody>
      </p:sp>
      <p:sp>
        <p:nvSpPr>
          <p:cNvPr id="13" name="Rectangle 3">
            <a:extLst>
              <a:ext uri="{FF2B5EF4-FFF2-40B4-BE49-F238E27FC236}">
                <a16:creationId xmlns:a16="http://schemas.microsoft.com/office/drawing/2014/main" id="{96169427-4191-5077-E954-4FA6C46A2A4B}"/>
              </a:ext>
            </a:extLst>
          </p:cNvPr>
          <p:cNvSpPr>
            <a:spLocks noChangeArrowheads="1"/>
          </p:cNvSpPr>
          <p:nvPr/>
        </p:nvSpPr>
        <p:spPr bwMode="auto">
          <a:xfrm>
            <a:off x="48889" y="153955"/>
            <a:ext cx="9033468" cy="911086"/>
          </a:xfrm>
          <a:prstGeom prst="rect">
            <a:avLst/>
          </a:prstGeom>
          <a:noFill/>
          <a:ln w="9525">
            <a:noFill/>
            <a:miter lim="800000"/>
            <a:headEnd/>
            <a:tailEnd/>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32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事故を防ぐためには ５</a:t>
            </a:r>
            <a:endParaRPr lang="en-US" altLang="ja-JP" sz="3200" dirty="0">
              <a:solidFill>
                <a:schemeClr val="accent1">
                  <a:lumMod val="50000"/>
                </a:schemeClr>
              </a:solidFill>
              <a:latin typeface="HGP創英角ｺﾞｼｯｸUB" panose="020B0900000000000000" pitchFamily="50" charset="-128"/>
              <a:ea typeface="HGP創英角ｺﾞｼｯｸUB" panose="020B09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28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a:t>
            </a:r>
            <a:r>
              <a:rPr lang="ja-JP" altLang="en-US" sz="2800" dirty="0">
                <a:solidFill>
                  <a:schemeClr val="accent1">
                    <a:lumMod val="50000"/>
                  </a:schemeClr>
                </a:solidFill>
                <a:latin typeface="HGP創英角ｺﾞｼｯｸUB" panose="020B0900000000000000" pitchFamily="50" charset="-128"/>
                <a:ea typeface="HGP創英角ｺﾞｼｯｸUB" panose="020B0900000000000000" pitchFamily="50" charset="-128"/>
              </a:rPr>
              <a:t>安全</a:t>
            </a:r>
            <a:r>
              <a:rPr kumimoji="1" lang="ja-JP" altLang="en-US"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キャブ・フレーム</a:t>
            </a:r>
            <a:r>
              <a:rPr kumimoji="1" lang="en-US" altLang="ja-JP"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a:t>
            </a:r>
            <a:r>
              <a:rPr kumimoji="1" lang="ja-JP" altLang="en-US"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シートベルト</a:t>
            </a:r>
            <a:r>
              <a:rPr kumimoji="1" lang="en-US" altLang="ja-JP"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a:t>
            </a:r>
            <a:r>
              <a:rPr kumimoji="1" lang="ja-JP" altLang="en-US"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ヘルメット</a:t>
            </a:r>
            <a:r>
              <a:rPr kumimoji="1" lang="en-US" altLang="ja-JP"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a:t>
            </a:r>
            <a:r>
              <a:rPr kumimoji="1" lang="ja-JP" altLang="en-US" sz="2800" b="0" i="0" u="none" strike="noStrike" kern="1200" cap="none" spc="0" normalizeH="0" baseline="0" noProof="0" dirty="0">
                <a:ln>
                  <a:noFill/>
                </a:ln>
                <a:solidFill>
                  <a:srgbClr val="4472C4">
                    <a:lumMod val="50000"/>
                  </a:srgbClr>
                </a:solidFill>
                <a:effectLst/>
                <a:uLnTx/>
                <a:uFillTx/>
                <a:latin typeface="HGP創英角ｺﾞｼｯｸUB" panose="020B0900000000000000" pitchFamily="50" charset="-128"/>
                <a:ea typeface="HGP創英角ｺﾞｼｯｸUB" panose="020B0900000000000000" pitchFamily="50" charset="-128"/>
              </a:rPr>
              <a:t>の有用性</a:t>
            </a:r>
          </a:p>
        </p:txBody>
      </p:sp>
    </p:spTree>
    <p:extLst>
      <p:ext uri="{BB962C8B-B14F-4D97-AF65-F5344CB8AC3E}">
        <p14:creationId xmlns:p14="http://schemas.microsoft.com/office/powerpoint/2010/main" val="361940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1" grpId="0"/>
      <p:bldP spid="4" grpId="0"/>
      <p:bldP spid="10" grpId="0"/>
      <p:bldP spid="12"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6.xml><?xml version="1.0" encoding="utf-8"?>
<a:theme xmlns:a="http://schemas.openxmlformats.org/drawingml/2006/main" name="4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7.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10900</TotalTime>
  <Words>3430</Words>
  <Application>Microsoft Office PowerPoint</Application>
  <PresentationFormat>画面に合わせる (4:3)</PresentationFormat>
  <Paragraphs>441</Paragraphs>
  <Slides>13</Slides>
  <Notes>13</Notes>
  <HiddenSlides>0</HiddenSlides>
  <MMClips>0</MMClips>
  <ScaleCrop>false</ScaleCrop>
  <HeadingPairs>
    <vt:vector size="6" baseType="variant">
      <vt:variant>
        <vt:lpstr>使用されているフォント</vt:lpstr>
      </vt:variant>
      <vt:variant>
        <vt:i4>16</vt:i4>
      </vt:variant>
      <vt:variant>
        <vt:lpstr>テーマ</vt:lpstr>
      </vt:variant>
      <vt:variant>
        <vt:i4>8</vt:i4>
      </vt:variant>
      <vt:variant>
        <vt:lpstr>スライド タイトル</vt:lpstr>
      </vt:variant>
      <vt:variant>
        <vt:i4>13</vt:i4>
      </vt:variant>
    </vt:vector>
  </HeadingPairs>
  <TitlesOfParts>
    <vt:vector size="37" baseType="lpstr">
      <vt:lpstr>ＤＨＰ特太ゴシック体</vt:lpstr>
      <vt:lpstr>HGP創英ﾌﾟﾚｾﾞﾝｽEB</vt:lpstr>
      <vt:lpstr>HGP創英角ｺﾞｼｯｸUB</vt:lpstr>
      <vt:lpstr>HGS創英角ｺﾞｼｯｸUB</vt:lpstr>
      <vt:lpstr>HG丸ｺﾞｼｯｸM-PRO</vt:lpstr>
      <vt:lpstr>HG創英角ｺﾞｼｯｸUB</vt:lpstr>
      <vt:lpstr>UD デジタル 教科書体 NK-R</vt:lpstr>
      <vt:lpstr>游ゴシック</vt:lpstr>
      <vt:lpstr>游ゴシック Light</vt:lpstr>
      <vt:lpstr>Arial</vt:lpstr>
      <vt:lpstr>Calibri</vt:lpstr>
      <vt:lpstr>Calibri Light</vt:lpstr>
      <vt:lpstr>Century</vt:lpstr>
      <vt:lpstr>Times New Roman</vt:lpstr>
      <vt:lpstr>Trebuchet MS</vt:lpstr>
      <vt:lpstr>Wingdings</vt:lpstr>
      <vt:lpstr>Office テーマ</vt:lpstr>
      <vt:lpstr>5_デザインの設定</vt:lpstr>
      <vt:lpstr>1_Office テーマ</vt:lpstr>
      <vt:lpstr>2_デザインの設定</vt:lpstr>
      <vt:lpstr>3_デザインの設定</vt:lpstr>
      <vt:lpstr>4_デザインの設定</vt:lpstr>
      <vt:lpstr>1_デザインの設定</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協会</dc:creator>
  <cp:lastModifiedBy>協会 機械化</cp:lastModifiedBy>
  <cp:revision>241</cp:revision>
  <cp:lastPrinted>2023-06-16T05:39:41Z</cp:lastPrinted>
  <dcterms:created xsi:type="dcterms:W3CDTF">2021-08-24T06:45:42Z</dcterms:created>
  <dcterms:modified xsi:type="dcterms:W3CDTF">2023-08-29T04:19:35Z</dcterms:modified>
</cp:coreProperties>
</file>