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53" saveSubsetFonts="1">
  <p:sldMasterIdLst>
    <p:sldMasterId id="2147483816" r:id="rId1"/>
  </p:sldMasterIdLst>
  <p:notesMasterIdLst>
    <p:notesMasterId r:id="rId16"/>
  </p:notesMasterIdLst>
  <p:handoutMasterIdLst>
    <p:handoutMasterId r:id="rId17"/>
  </p:handout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28" y="-90"/>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052"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13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4640" tIns="47320" rIns="94640" bIns="47320" rtlCol="0"/>
          <a:lstStyle>
            <a:lvl1pPr algn="r">
              <a:defRPr sz="1200"/>
            </a:lvl1pPr>
          </a:lstStyle>
          <a:p>
            <a:fld id="{12EBA3AF-DBE7-4965-AB71-63583C6FC9DB}" type="datetimeFigureOut">
              <a:rPr kumimoji="1" lang="ja-JP" altLang="en-US" smtClean="0"/>
              <a:t>2017/3/24</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4640" tIns="47320" rIns="94640" bIns="473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4640" tIns="47320" rIns="94640" bIns="47320" rtlCol="0" anchor="b"/>
          <a:lstStyle>
            <a:lvl1pPr algn="r">
              <a:defRPr sz="1200"/>
            </a:lvl1pPr>
          </a:lstStyle>
          <a:p>
            <a:fld id="{0CC150C3-A66E-43D3-ADD4-A68C930746D6}" type="slidenum">
              <a:rPr kumimoji="1" lang="ja-JP" altLang="en-US" smtClean="0"/>
              <a:t>‹#›</a:t>
            </a:fld>
            <a:endParaRPr kumimoji="1" lang="ja-JP" altLang="en-US"/>
          </a:p>
        </p:txBody>
      </p:sp>
    </p:spTree>
    <p:extLst>
      <p:ext uri="{BB962C8B-B14F-4D97-AF65-F5344CB8AC3E}">
        <p14:creationId xmlns:p14="http://schemas.microsoft.com/office/powerpoint/2010/main" val="1945228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1279ADC-6B1E-48C7-AF5E-169B2ED5B776}"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468000" y="6375600"/>
            <a:ext cx="8218800" cy="365125"/>
          </a:xfrm>
        </p:spPr>
        <p:txBody>
          <a:bodyPr/>
          <a:lstStyle>
            <a:lvl1pPr>
              <a:defRPr sz="2000"/>
            </a:lvl1p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079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9FDFE-567C-424C-A549-B37A74067ED8}"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999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A537756-2BED-4108-8D97-E54F6394132F}"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16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258E313-D569-4671-B668-253D893C1715}"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487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3242BC9-0DA2-47BD-81D0-D2B7904DE623}"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165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3AC2EF-CA01-4C90-A071-0DCB6A3F74F4}"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318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74830E-24B4-405D-BD96-5BF318CAE594}"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616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66B5D99-6AE7-42FF-8240-3D346995D8EC}"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306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DCC76B-A462-4B2C-8920-3B685F11D6E6}"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097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259C26-DEAF-4590-A604-97B289F7CD10}"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182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C6AAEE-2999-46E7-8606-5FD340C881E3}"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488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C20C-13BA-4579-AC8F-38EEF20194E4}" type="datetime1">
              <a:rPr lang="ja-JP" altLang="en-US" smtClean="0">
                <a:solidFill>
                  <a:prstClr val="black">
                    <a:tint val="75000"/>
                  </a:prstClr>
                </a:solidFill>
              </a:rPr>
              <a:t>2017/3/24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42247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Slide1.sldx"/></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72579" y="2165955"/>
            <a:ext cx="8763918" cy="830997"/>
          </a:xfrm>
          <a:prstGeom prst="rect">
            <a:avLst/>
          </a:prstGeom>
          <a:noFill/>
        </p:spPr>
        <p:txBody>
          <a:bodyPr wrap="square" rtlCol="0">
            <a:spAutoFit/>
          </a:bodyPr>
          <a:lstStyle/>
          <a:p>
            <a:pPr marL="179388" indent="-179388"/>
            <a:r>
              <a:rPr lang="ja-JP" altLang="en-US" sz="2400" dirty="0" smtClean="0">
                <a:solidFill>
                  <a:prstClr val="black"/>
                </a:solidFill>
                <a:latin typeface="+mj-ea"/>
                <a:ea typeface="+mj-ea"/>
              </a:rPr>
              <a:t>①機械不具合時の対応</a:t>
            </a:r>
            <a:endParaRPr lang="en-US" altLang="ja-JP" sz="2400" dirty="0" smtClean="0">
              <a:solidFill>
                <a:prstClr val="black"/>
              </a:solidFill>
              <a:latin typeface="+mj-ea"/>
              <a:ea typeface="+mj-ea"/>
            </a:endParaRPr>
          </a:p>
          <a:p>
            <a:pPr marL="179388" indent="-179388"/>
            <a:r>
              <a:rPr lang="ja-JP" altLang="en-US" sz="2400" dirty="0" smtClean="0">
                <a:solidFill>
                  <a:prstClr val="black"/>
                </a:solidFill>
                <a:latin typeface="+mj-ea"/>
                <a:ea typeface="+mj-ea"/>
              </a:rPr>
              <a:t>②組み作業の仕方</a:t>
            </a:r>
            <a:endParaRPr lang="en-US" altLang="ja-JP" sz="2400" dirty="0">
              <a:solidFill>
                <a:prstClr val="black"/>
              </a:solidFill>
              <a:latin typeface="+mj-ea"/>
              <a:ea typeface="+mj-e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7"/>
            <a:ext cx="6565174" cy="245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3275856" y="3861048"/>
            <a:ext cx="441146" cy="400110"/>
          </a:xfrm>
          <a:prstGeom prst="rect">
            <a:avLst/>
          </a:prstGeom>
          <a:noFill/>
        </p:spPr>
        <p:txBody>
          <a:bodyPr wrap="none" rtlCol="0">
            <a:spAutoFit/>
          </a:bodyPr>
          <a:lstStyle/>
          <a:p>
            <a:r>
              <a:rPr lang="ja-JP" altLang="en-US" sz="2000" dirty="0">
                <a:solidFill>
                  <a:srgbClr val="FF0000"/>
                </a:solidFill>
                <a:latin typeface="+mj-ea"/>
                <a:ea typeface="+mj-ea"/>
              </a:rPr>
              <a:t>①</a:t>
            </a:r>
          </a:p>
        </p:txBody>
      </p:sp>
      <p:sp>
        <p:nvSpPr>
          <p:cNvPr id="16" name="テキスト ボックス 15"/>
          <p:cNvSpPr txBox="1"/>
          <p:nvPr/>
        </p:nvSpPr>
        <p:spPr>
          <a:xfrm>
            <a:off x="1691680" y="3199328"/>
            <a:ext cx="441146" cy="400110"/>
          </a:xfrm>
          <a:prstGeom prst="rect">
            <a:avLst/>
          </a:prstGeom>
          <a:noFill/>
        </p:spPr>
        <p:txBody>
          <a:bodyPr wrap="none" rtlCol="0">
            <a:spAutoFit/>
          </a:bodyPr>
          <a:lstStyle/>
          <a:p>
            <a:r>
              <a:rPr lang="ja-JP" altLang="en-US" sz="2000" dirty="0">
                <a:solidFill>
                  <a:srgbClr val="FF0000"/>
                </a:solidFill>
                <a:latin typeface="+mj-ea"/>
                <a:ea typeface="+mj-ea"/>
              </a:rPr>
              <a:t>②</a:t>
            </a:r>
          </a:p>
        </p:txBody>
      </p:sp>
      <p:sp>
        <p:nvSpPr>
          <p:cNvPr id="4" name="正方形/長方形 3"/>
          <p:cNvSpPr/>
          <p:nvPr/>
        </p:nvSpPr>
        <p:spPr>
          <a:xfrm>
            <a:off x="3740129" y="3599438"/>
            <a:ext cx="1471877" cy="523220"/>
          </a:xfrm>
          <a:prstGeom prst="rect">
            <a:avLst/>
          </a:prstGeom>
          <a:noFill/>
        </p:spPr>
        <p:txBody>
          <a:bodyPr wrap="none" lIns="91440" tIns="45720" rIns="91440" bIns="45720">
            <a:prstTxWarp prst="textArchUp">
              <a:avLst/>
            </a:prstTxWarp>
            <a:spAutoFit/>
          </a:bodyPr>
          <a:lstStyle/>
          <a:p>
            <a:pPr algn="ctr"/>
            <a:r>
              <a:rPr lang="ja-JP" altLang="en-US" sz="2800" dirty="0">
                <a:ln w="18415" cmpd="sng">
                  <a:solidFill>
                    <a:srgbClr val="FFFFFF"/>
                  </a:solidFill>
                  <a:prstDash val="solid"/>
                </a:ln>
                <a:solidFill>
                  <a:srgbClr val="4F81BD">
                    <a:lumMod val="75000"/>
                  </a:srgbClr>
                </a:solidFill>
                <a:effectLst>
                  <a:outerShdw blurRad="63500" dir="3600000" algn="tl" rotWithShape="0">
                    <a:srgbClr val="000000">
                      <a:alpha val="70000"/>
                    </a:srgbClr>
                  </a:outerShdw>
                </a:effectLst>
                <a:latin typeface="+mj-ea"/>
                <a:ea typeface="+mj-ea"/>
              </a:rPr>
              <a:t>ガッガ！</a:t>
            </a:r>
          </a:p>
        </p:txBody>
      </p:sp>
      <p:sp>
        <p:nvSpPr>
          <p:cNvPr id="10" name="タイトル 1"/>
          <p:cNvSpPr txBox="1">
            <a:spLocks/>
          </p:cNvSpPr>
          <p:nvPr/>
        </p:nvSpPr>
        <p:spPr>
          <a:xfrm>
            <a:off x="2668"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smtClean="0">
                <a:solidFill>
                  <a:prstClr val="black"/>
                </a:solidFill>
                <a:latin typeface="+mj-ea"/>
              </a:rPr>
              <a:t>Ⅱ</a:t>
            </a:r>
            <a:r>
              <a:rPr lang="ja-JP" altLang="en-US" sz="3200" dirty="0" smtClean="0">
                <a:solidFill>
                  <a:prstClr val="black"/>
                </a:solidFill>
                <a:latin typeface="+mj-ea"/>
              </a:rPr>
              <a:t>　畜産</a:t>
            </a:r>
            <a:endParaRPr lang="ja-JP" altLang="en-US" sz="3200" dirty="0">
              <a:solidFill>
                <a:prstClr val="black"/>
              </a:solidFill>
              <a:latin typeface="+mj-ea"/>
            </a:endParaRPr>
          </a:p>
        </p:txBody>
      </p:sp>
      <p:sp>
        <p:nvSpPr>
          <p:cNvPr id="11" name="タイトル 1"/>
          <p:cNvSpPr txBox="1">
            <a:spLocks/>
          </p:cNvSpPr>
          <p:nvPr/>
        </p:nvSpPr>
        <p:spPr>
          <a:xfrm>
            <a:off x="2668" y="642187"/>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black"/>
                </a:solidFill>
                <a:latin typeface="+mj-ea"/>
              </a:rPr>
              <a:t>　１．機械</a:t>
            </a:r>
          </a:p>
        </p:txBody>
      </p:sp>
      <p:sp>
        <p:nvSpPr>
          <p:cNvPr id="13" name="テキスト ボックス 12"/>
          <p:cNvSpPr txBox="1"/>
          <p:nvPr/>
        </p:nvSpPr>
        <p:spPr>
          <a:xfrm>
            <a:off x="760689" y="1513260"/>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a:t>
            </a:r>
            <a:r>
              <a:rPr lang="ja-JP" altLang="en-US" sz="2400" dirty="0" smtClean="0">
                <a:solidFill>
                  <a:prstClr val="black"/>
                </a:solidFill>
                <a:latin typeface="ＭＳ Ｐゴシック"/>
              </a:rPr>
              <a:t>整理</a:t>
            </a:r>
            <a:r>
              <a:rPr lang="ja-JP" altLang="en-US" sz="2400" dirty="0">
                <a:solidFill>
                  <a:prstClr val="black"/>
                </a:solidFill>
                <a:latin typeface="ＭＳ Ｐゴシック"/>
              </a:rPr>
              <a:t>しましょう</a:t>
            </a:r>
            <a:r>
              <a:rPr lang="ja-JP" altLang="en-US" sz="2400" dirty="0" smtClean="0">
                <a:solidFill>
                  <a:prstClr val="black"/>
                </a:solidFill>
                <a:latin typeface="ＭＳ Ｐゴシック"/>
              </a:rPr>
              <a:t>。</a:t>
            </a:r>
            <a:endParaRPr lang="ja-JP" altLang="en-US" sz="2400" dirty="0">
              <a:solidFill>
                <a:prstClr val="black"/>
              </a:solidFill>
              <a:latin typeface="ＭＳ Ｐゴシック"/>
            </a:endParaRPr>
          </a:p>
        </p:txBody>
      </p:sp>
      <p:sp>
        <p:nvSpPr>
          <p:cNvPr id="2" name="スライド番号プレースホルダー 1"/>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153</a:t>
            </a:fld>
            <a:endParaRPr lang="ja-JP" altLang="en-US">
              <a:solidFill>
                <a:prstClr val="black">
                  <a:tint val="75000"/>
                </a:prstClr>
              </a:solidFill>
            </a:endParaRPr>
          </a:p>
        </p:txBody>
      </p:sp>
    </p:spTree>
    <p:extLst>
      <p:ext uri="{BB962C8B-B14F-4D97-AF65-F5344CB8AC3E}">
        <p14:creationId xmlns:p14="http://schemas.microsoft.com/office/powerpoint/2010/main" val="136328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246436" y="1412776"/>
            <a:ext cx="865434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smtClean="0">
                <a:solidFill>
                  <a:prstClr val="black"/>
                </a:solidFill>
                <a:latin typeface="+mj-ea"/>
                <a:ea typeface="+mj-ea"/>
              </a:rPr>
              <a:t>規模</a:t>
            </a:r>
            <a:r>
              <a:rPr lang="ja-JP" altLang="en-US" sz="2400" dirty="0">
                <a:solidFill>
                  <a:prstClr val="black"/>
                </a:solidFill>
                <a:latin typeface="+mj-ea"/>
                <a:ea typeface="+mj-ea"/>
              </a:rPr>
              <a:t>拡大する中で、いかに個体ごとにきめ細かに管理できるかが、大きな</a:t>
            </a:r>
            <a:r>
              <a:rPr lang="ja-JP" altLang="en-US" sz="2400" dirty="0" smtClean="0">
                <a:solidFill>
                  <a:prstClr val="black"/>
                </a:solidFill>
                <a:latin typeface="+mj-ea"/>
                <a:ea typeface="+mj-ea"/>
              </a:rPr>
              <a:t>課題です。</a:t>
            </a:r>
            <a:r>
              <a:rPr lang="ja-JP" altLang="en-US" sz="2400" dirty="0">
                <a:solidFill>
                  <a:prstClr val="black"/>
                </a:solidFill>
                <a:latin typeface="+mj-ea"/>
                <a:ea typeface="+mj-ea"/>
              </a:rPr>
              <a:t>４Ｓはもちろん、畜舎内で牛と一定の距離を保つ、暑熱対策をしてストレスを軽減する、などの工夫</a:t>
            </a:r>
            <a:r>
              <a:rPr lang="ja-JP" altLang="en-US" sz="2400" dirty="0" smtClean="0">
                <a:solidFill>
                  <a:prstClr val="black"/>
                </a:solidFill>
                <a:latin typeface="+mj-ea"/>
                <a:ea typeface="+mj-ea"/>
              </a:rPr>
              <a:t>を</a:t>
            </a:r>
            <a:r>
              <a:rPr lang="ja-JP" altLang="en-US" sz="2400" dirty="0">
                <a:solidFill>
                  <a:prstClr val="black"/>
                </a:solidFill>
                <a:latin typeface="+mj-ea"/>
                <a:ea typeface="+mj-ea"/>
              </a:rPr>
              <a:t>します</a:t>
            </a:r>
            <a:r>
              <a:rPr lang="ja-JP" altLang="en-US" sz="2400" dirty="0" smtClean="0">
                <a:solidFill>
                  <a:prstClr val="black"/>
                </a:solidFill>
                <a:latin typeface="+mj-ea"/>
                <a:ea typeface="+mj-ea"/>
              </a:rPr>
              <a:t>。</a:t>
            </a:r>
            <a:endParaRPr lang="ja-JP" altLang="en-US" sz="2400" dirty="0">
              <a:solidFill>
                <a:prstClr val="black"/>
              </a:solidFill>
              <a:latin typeface="+mj-ea"/>
              <a:ea typeface="+mj-ea"/>
            </a:endParaRPr>
          </a:p>
        </p:txBody>
      </p:sp>
      <p:sp>
        <p:nvSpPr>
          <p:cNvPr id="10" name="テキスト ボックス 9"/>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整理・整頓・清掃・清潔（４Ｓ）が</a:t>
            </a:r>
            <a:r>
              <a:rPr lang="ja-JP" altLang="en-US" sz="2800" dirty="0" smtClean="0">
                <a:solidFill>
                  <a:prstClr val="black"/>
                </a:solidFill>
                <a:latin typeface="+mj-ea"/>
                <a:ea typeface="+mj-ea"/>
              </a:rPr>
              <a:t>常に保たれ</a:t>
            </a:r>
            <a:r>
              <a:rPr lang="ja-JP" altLang="en-US" sz="2800" dirty="0">
                <a:solidFill>
                  <a:prstClr val="black"/>
                </a:solidFill>
                <a:latin typeface="+mj-ea"/>
                <a:ea typeface="+mj-ea"/>
              </a:rPr>
              <a:t>、牛への</a:t>
            </a:r>
            <a:endParaRPr lang="en-US" altLang="ja-JP" sz="2800" dirty="0">
              <a:solidFill>
                <a:prstClr val="black"/>
              </a:solidFill>
              <a:latin typeface="+mj-ea"/>
              <a:ea typeface="+mj-ea"/>
            </a:endParaRPr>
          </a:p>
          <a:p>
            <a:r>
              <a:rPr lang="ja-JP" altLang="en-US" sz="2800" dirty="0">
                <a:solidFill>
                  <a:prstClr val="black"/>
                </a:solidFill>
                <a:latin typeface="+mj-ea"/>
                <a:ea typeface="+mj-ea"/>
              </a:rPr>
              <a:t>　　ストレスを軽減する工夫をしている。</a:t>
            </a:r>
          </a:p>
        </p:txBody>
      </p:sp>
      <p:sp>
        <p:nvSpPr>
          <p:cNvPr id="12" name="テキスト ボックス 11"/>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pic>
        <p:nvPicPr>
          <p:cNvPr id="3074" name="Picture 2" descr="http://4.bp.blogspot.com/-Ye72nJJkacU/VPQT3x62m-I/AAAAAAAAsDU/fQdFOaf4Yzk/s800/bokujou_gyuusy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521318"/>
            <a:ext cx="6251848" cy="432940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lgn="l"/>
            <a:fld id="{14517EAA-A6AB-4DCC-A04F-4396E1356CB7}" type="slidenum">
              <a:rPr lang="ja-JP" altLang="en-US" smtClean="0">
                <a:solidFill>
                  <a:prstClr val="black">
                    <a:tint val="75000"/>
                  </a:prstClr>
                </a:solidFill>
              </a:rPr>
              <a:pPr algn="l"/>
              <a:t>162</a:t>
            </a:fld>
            <a:endParaRPr lang="ja-JP" altLang="en-US">
              <a:solidFill>
                <a:prstClr val="black">
                  <a:tint val="75000"/>
                </a:prstClr>
              </a:solidFill>
            </a:endParaRPr>
          </a:p>
        </p:txBody>
      </p:sp>
    </p:spTree>
    <p:extLst>
      <p:ext uri="{BB962C8B-B14F-4D97-AF65-F5344CB8AC3E}">
        <p14:creationId xmlns:p14="http://schemas.microsoft.com/office/powerpoint/2010/main" val="131143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72578" y="1233773"/>
            <a:ext cx="3795366" cy="4154984"/>
          </a:xfrm>
          <a:prstGeom prst="rect">
            <a:avLst/>
          </a:prstGeom>
          <a:noFill/>
        </p:spPr>
        <p:txBody>
          <a:bodyPr wrap="square" rtlCol="0">
            <a:spAutoFit/>
          </a:bodyPr>
          <a:lstStyle/>
          <a:p>
            <a:r>
              <a:rPr lang="en-US" altLang="ja-JP" sz="2400" b="1" dirty="0" smtClean="0">
                <a:solidFill>
                  <a:srgbClr val="FF0000"/>
                </a:solidFill>
                <a:latin typeface="+mj-ea"/>
                <a:ea typeface="+mj-ea"/>
              </a:rPr>
              <a:t>《</a:t>
            </a:r>
            <a:r>
              <a:rPr lang="ja-JP" altLang="en-US" sz="2400" b="1" dirty="0" smtClean="0">
                <a:solidFill>
                  <a:srgbClr val="FF0000"/>
                </a:solidFill>
                <a:latin typeface="+mj-ea"/>
                <a:ea typeface="+mj-ea"/>
              </a:rPr>
              <a:t>事故事例</a:t>
            </a:r>
            <a:r>
              <a:rPr lang="en-US" altLang="ja-JP" sz="2400" b="1" dirty="0" smtClean="0">
                <a:solidFill>
                  <a:srgbClr val="FF0000"/>
                </a:solidFill>
                <a:latin typeface="+mj-ea"/>
                <a:ea typeface="+mj-ea"/>
              </a:rPr>
              <a:t>》</a:t>
            </a:r>
          </a:p>
          <a:p>
            <a:r>
              <a:rPr lang="ja-JP" altLang="en-US" sz="2400" b="1" dirty="0" smtClean="0">
                <a:solidFill>
                  <a:srgbClr val="FF0000"/>
                </a:solidFill>
                <a:latin typeface="+mj-ea"/>
                <a:ea typeface="+mj-ea"/>
              </a:rPr>
              <a:t>急</a:t>
            </a:r>
            <a:r>
              <a:rPr lang="ja-JP" altLang="en-US" sz="2400" b="1" dirty="0">
                <a:solidFill>
                  <a:srgbClr val="FF0000"/>
                </a:solidFill>
                <a:latin typeface="+mj-ea"/>
                <a:ea typeface="+mj-ea"/>
              </a:rPr>
              <a:t>な接触、家畜の</a:t>
            </a:r>
            <a:r>
              <a:rPr lang="ja-JP" altLang="en-US" sz="2400" b="1" dirty="0" smtClean="0">
                <a:solidFill>
                  <a:srgbClr val="FF0000"/>
                </a:solidFill>
                <a:latin typeface="+mj-ea"/>
                <a:ea typeface="+mj-ea"/>
              </a:rPr>
              <a:t>状態</a:t>
            </a:r>
            <a:endParaRPr lang="en-US" altLang="ja-JP" sz="2400" b="1" dirty="0" smtClean="0">
              <a:solidFill>
                <a:srgbClr val="FF0000"/>
              </a:solidFill>
              <a:latin typeface="+mj-ea"/>
              <a:ea typeface="+mj-ea"/>
            </a:endParaRPr>
          </a:p>
          <a:p>
            <a:r>
              <a:rPr lang="ja-JP" altLang="en-US" sz="2400" b="1" dirty="0" smtClean="0">
                <a:solidFill>
                  <a:srgbClr val="FF0000"/>
                </a:solidFill>
                <a:latin typeface="+mj-ea"/>
                <a:ea typeface="+mj-ea"/>
              </a:rPr>
              <a:t>（</a:t>
            </a:r>
            <a:r>
              <a:rPr lang="ja-JP" altLang="en-US" sz="2400" b="1" dirty="0">
                <a:solidFill>
                  <a:srgbClr val="FF0000"/>
                </a:solidFill>
                <a:latin typeface="+mj-ea"/>
                <a:ea typeface="+mj-ea"/>
              </a:rPr>
              <a:t>左足複雑骨折）</a:t>
            </a:r>
          </a:p>
          <a:p>
            <a:r>
              <a:rPr lang="ja-JP" altLang="en-US" sz="2400" dirty="0" smtClean="0">
                <a:solidFill>
                  <a:prstClr val="black"/>
                </a:solidFill>
                <a:latin typeface="+mj-ea"/>
                <a:ea typeface="+mj-ea"/>
              </a:rPr>
              <a:t>競り</a:t>
            </a:r>
            <a:r>
              <a:rPr lang="ja-JP" altLang="en-US" sz="2400" dirty="0">
                <a:solidFill>
                  <a:prstClr val="black"/>
                </a:solidFill>
                <a:latin typeface="+mj-ea"/>
                <a:ea typeface="+mj-ea"/>
              </a:rPr>
              <a:t>に出す</a:t>
            </a:r>
            <a:r>
              <a:rPr lang="en-US" altLang="ja-JP" sz="2400" dirty="0">
                <a:solidFill>
                  <a:prstClr val="black"/>
                </a:solidFill>
                <a:latin typeface="+mj-ea"/>
                <a:ea typeface="+mj-ea"/>
              </a:rPr>
              <a:t>300kg</a:t>
            </a:r>
            <a:r>
              <a:rPr lang="ja-JP" altLang="en-US" sz="2400" dirty="0">
                <a:solidFill>
                  <a:prstClr val="black"/>
                </a:solidFill>
                <a:latin typeface="+mj-ea"/>
                <a:ea typeface="+mj-ea"/>
              </a:rPr>
              <a:t>の</a:t>
            </a:r>
            <a:r>
              <a:rPr lang="ja-JP" altLang="en-US" sz="2400" dirty="0" smtClean="0">
                <a:solidFill>
                  <a:prstClr val="black"/>
                </a:solidFill>
                <a:latin typeface="+mj-ea"/>
                <a:ea typeface="+mj-ea"/>
              </a:rPr>
              <a:t>牛を洗浄していたとき</a:t>
            </a:r>
            <a:r>
              <a:rPr lang="ja-JP" altLang="en-US" sz="2400" dirty="0">
                <a:solidFill>
                  <a:prstClr val="black"/>
                </a:solidFill>
                <a:latin typeface="+mj-ea"/>
                <a:ea typeface="+mj-ea"/>
              </a:rPr>
              <a:t>、体に</a:t>
            </a:r>
            <a:r>
              <a:rPr lang="ja-JP" altLang="en-US" sz="2400" dirty="0" smtClean="0">
                <a:solidFill>
                  <a:prstClr val="black"/>
                </a:solidFill>
                <a:latin typeface="+mj-ea"/>
                <a:ea typeface="+mj-ea"/>
              </a:rPr>
              <a:t>触れられた</a:t>
            </a:r>
            <a:r>
              <a:rPr lang="ja-JP" altLang="en-US" sz="2400" dirty="0">
                <a:solidFill>
                  <a:prstClr val="black"/>
                </a:solidFill>
                <a:latin typeface="+mj-ea"/>
                <a:ea typeface="+mj-ea"/>
              </a:rPr>
              <a:t>牛が驚き、飛び上がって被害者の上に横倒しになり、下敷きになった。左足複雑骨折、</a:t>
            </a:r>
            <a:r>
              <a:rPr lang="en-US" altLang="ja-JP" sz="2400" dirty="0">
                <a:solidFill>
                  <a:prstClr val="black"/>
                </a:solidFill>
                <a:latin typeface="+mj-ea"/>
                <a:ea typeface="+mj-ea"/>
              </a:rPr>
              <a:t>100</a:t>
            </a:r>
            <a:r>
              <a:rPr lang="ja-JP" altLang="en-US" sz="2400" dirty="0">
                <a:solidFill>
                  <a:prstClr val="black"/>
                </a:solidFill>
                <a:latin typeface="+mj-ea"/>
                <a:ea typeface="+mj-ea"/>
              </a:rPr>
              <a:t>日間入院</a:t>
            </a:r>
            <a:r>
              <a:rPr lang="ja-JP" altLang="en-US" sz="2400" dirty="0" smtClean="0">
                <a:solidFill>
                  <a:prstClr val="black"/>
                </a:solidFill>
                <a:latin typeface="+mj-ea"/>
                <a:ea typeface="+mj-ea"/>
              </a:rPr>
              <a:t>。</a:t>
            </a:r>
            <a:endParaRPr lang="en-US" altLang="ja-JP" sz="2400" dirty="0" smtClean="0">
              <a:solidFill>
                <a:prstClr val="black"/>
              </a:solidFill>
              <a:latin typeface="+mj-ea"/>
              <a:ea typeface="+mj-ea"/>
            </a:endParaRPr>
          </a:p>
          <a:p>
            <a:r>
              <a:rPr lang="ja-JP" altLang="en-US" sz="2400" dirty="0" smtClean="0">
                <a:solidFill>
                  <a:prstClr val="black"/>
                </a:solidFill>
                <a:latin typeface="+mj-ea"/>
                <a:ea typeface="+mj-ea"/>
              </a:rPr>
              <a:t>（</a:t>
            </a:r>
            <a:r>
              <a:rPr lang="ja-JP" altLang="en-US" sz="2400" dirty="0">
                <a:solidFill>
                  <a:prstClr val="black"/>
                </a:solidFill>
                <a:latin typeface="+mj-ea"/>
                <a:ea typeface="+mj-ea"/>
              </a:rPr>
              <a:t>平成</a:t>
            </a:r>
            <a:r>
              <a:rPr lang="en-US" altLang="ja-JP" sz="2400" dirty="0">
                <a:solidFill>
                  <a:prstClr val="black"/>
                </a:solidFill>
                <a:latin typeface="+mj-ea"/>
                <a:ea typeface="+mj-ea"/>
              </a:rPr>
              <a:t>24</a:t>
            </a:r>
            <a:r>
              <a:rPr lang="ja-JP" altLang="en-US" sz="2400" dirty="0">
                <a:solidFill>
                  <a:prstClr val="black"/>
                </a:solidFill>
                <a:latin typeface="+mj-ea"/>
                <a:ea typeface="+mj-ea"/>
              </a:rPr>
              <a:t>年</a:t>
            </a:r>
            <a:r>
              <a:rPr lang="en-US" altLang="ja-JP" sz="2400" dirty="0">
                <a:solidFill>
                  <a:prstClr val="black"/>
                </a:solidFill>
                <a:latin typeface="+mj-ea"/>
                <a:ea typeface="+mj-ea"/>
              </a:rPr>
              <a:t>8</a:t>
            </a:r>
            <a:r>
              <a:rPr lang="ja-JP" altLang="en-US" sz="2400" dirty="0">
                <a:solidFill>
                  <a:prstClr val="black"/>
                </a:solidFill>
                <a:latin typeface="+mj-ea"/>
                <a:ea typeface="+mj-ea"/>
              </a:rPr>
              <a:t>月</a:t>
            </a:r>
            <a:r>
              <a:rPr lang="ja-JP" altLang="en-US" sz="2400" dirty="0" smtClean="0">
                <a:solidFill>
                  <a:prstClr val="black"/>
                </a:solidFill>
                <a:latin typeface="+mj-ea"/>
                <a:ea typeface="+mj-ea"/>
              </a:rPr>
              <a:t>下旬 </a:t>
            </a:r>
            <a:r>
              <a:rPr lang="en-US" altLang="ja-JP" sz="2400" dirty="0" smtClean="0">
                <a:solidFill>
                  <a:prstClr val="black"/>
                </a:solidFill>
                <a:latin typeface="+mj-ea"/>
                <a:ea typeface="+mj-ea"/>
              </a:rPr>
              <a:t>11</a:t>
            </a:r>
            <a:r>
              <a:rPr lang="ja-JP" altLang="en-US" sz="2400" dirty="0">
                <a:solidFill>
                  <a:prstClr val="black"/>
                </a:solidFill>
                <a:latin typeface="+mj-ea"/>
                <a:ea typeface="+mj-ea"/>
              </a:rPr>
              <a:t>時頃、</a:t>
            </a:r>
            <a:r>
              <a:rPr lang="ja-JP" altLang="en-US" sz="2400" dirty="0" smtClean="0">
                <a:solidFill>
                  <a:prstClr val="black"/>
                </a:solidFill>
                <a:latin typeface="+mj-ea"/>
                <a:ea typeface="+mj-ea"/>
              </a:rPr>
              <a:t>男性・</a:t>
            </a:r>
            <a:r>
              <a:rPr lang="en-US" altLang="ja-JP" sz="2400" dirty="0" smtClean="0">
                <a:solidFill>
                  <a:prstClr val="black"/>
                </a:solidFill>
                <a:latin typeface="+mj-ea"/>
                <a:ea typeface="+mj-ea"/>
              </a:rPr>
              <a:t>42</a:t>
            </a:r>
            <a:r>
              <a:rPr lang="ja-JP" altLang="en-US" sz="2400" dirty="0">
                <a:solidFill>
                  <a:prstClr val="black"/>
                </a:solidFill>
                <a:latin typeface="+mj-ea"/>
                <a:ea typeface="+mj-ea"/>
              </a:rPr>
              <a:t>歳）</a:t>
            </a:r>
          </a:p>
        </p:txBody>
      </p:sp>
      <p:sp>
        <p:nvSpPr>
          <p:cNvPr id="8" name="テキスト ボックス 7"/>
          <p:cNvSpPr txBox="1"/>
          <p:nvPr/>
        </p:nvSpPr>
        <p:spPr>
          <a:xfrm>
            <a:off x="272578" y="5661248"/>
            <a:ext cx="8654343"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牛は元来臆病で、突然体に触られたりすることを嫌がり、予期せぬ動きをすることが</a:t>
            </a:r>
            <a:r>
              <a:rPr lang="ja-JP" altLang="en-US" sz="2400" dirty="0" smtClean="0">
                <a:solidFill>
                  <a:prstClr val="black"/>
                </a:solidFill>
                <a:latin typeface="+mj-ea"/>
                <a:ea typeface="+mj-ea"/>
              </a:rPr>
              <a:t>あります。</a:t>
            </a:r>
            <a:endParaRPr lang="ja-JP" altLang="en-US" sz="2400" dirty="0">
              <a:solidFill>
                <a:prstClr val="black"/>
              </a:solidFill>
              <a:latin typeface="+mj-ea"/>
              <a:ea typeface="+mj-ea"/>
            </a:endParaRPr>
          </a:p>
        </p:txBody>
      </p:sp>
      <p:sp>
        <p:nvSpPr>
          <p:cNvPr id="13" name="テキスト ボックス 12"/>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日常的に家畜の状態を観察し、近づく際は声掛け・ス</a:t>
            </a:r>
            <a:endParaRPr lang="en-US" altLang="ja-JP" sz="2800" dirty="0">
              <a:solidFill>
                <a:prstClr val="black"/>
              </a:solidFill>
              <a:latin typeface="+mj-ea"/>
              <a:ea typeface="+mj-ea"/>
            </a:endParaRPr>
          </a:p>
          <a:p>
            <a:r>
              <a:rPr lang="ja-JP" altLang="en-US" sz="2800" dirty="0">
                <a:solidFill>
                  <a:prstClr val="black"/>
                </a:solidFill>
                <a:latin typeface="+mj-ea"/>
                <a:ea typeface="+mj-ea"/>
              </a:rPr>
              <a:t>　　キンシップを行っている。</a:t>
            </a:r>
          </a:p>
        </p:txBody>
      </p:sp>
      <p:sp>
        <p:nvSpPr>
          <p:cNvPr id="10" name="テキスト ボックス 9"/>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4773975" y="4983559"/>
            <a:ext cx="3524508"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ja-JP" altLang="ja-JP" sz="1600" dirty="0" smtClean="0">
                <a:latin typeface="+mj-ea"/>
                <a:ea typeface="+mj-ea"/>
              </a:rPr>
              <a:t>№</a:t>
            </a:r>
            <a:r>
              <a:rPr lang="en-US" altLang="ja-JP" sz="1600" dirty="0">
                <a:latin typeface="+mj-ea"/>
                <a:ea typeface="+mj-ea"/>
              </a:rPr>
              <a:t>Ⅳ</a:t>
            </a:r>
            <a:r>
              <a:rPr lang="ja-JP" altLang="ja-JP" sz="1600" dirty="0" smtClean="0">
                <a:latin typeface="+mj-ea"/>
                <a:ea typeface="+mj-ea"/>
              </a:rPr>
              <a:t>）</a:t>
            </a:r>
            <a:r>
              <a:rPr lang="en-US" altLang="ja-JP" sz="1600" dirty="0" smtClean="0">
                <a:latin typeface="+mj-ea"/>
                <a:ea typeface="+mj-ea"/>
              </a:rPr>
              <a:t>p192</a:t>
            </a:r>
            <a:r>
              <a:rPr lang="ja-JP" altLang="ja-JP" sz="1600" dirty="0" smtClean="0">
                <a:latin typeface="+mj-ea"/>
                <a:ea typeface="+mj-ea"/>
              </a:rPr>
              <a:t>より</a:t>
            </a:r>
            <a:endParaRPr lang="ja-JP" altLang="ja-JP" sz="1600" dirty="0">
              <a:latin typeface="+mj-ea"/>
              <a:ea typeface="+mj-ea"/>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6340329"/>
              </p:ext>
            </p:extLst>
          </p:nvPr>
        </p:nvGraphicFramePr>
        <p:xfrm>
          <a:off x="4097004" y="1304285"/>
          <a:ext cx="4803775" cy="3590925"/>
        </p:xfrm>
        <a:graphic>
          <a:graphicData uri="http://schemas.openxmlformats.org/presentationml/2006/ole">
            <mc:AlternateContent xmlns:mc="http://schemas.openxmlformats.org/markup-compatibility/2006">
              <mc:Choice xmlns:v="urn:schemas-microsoft-com:vml" Requires="v">
                <p:oleObj spid="_x0000_s4127" name="スライド" r:id="rId4" imgW="4803535" imgH="3591612" progId="PowerPoint.Slide.12">
                  <p:embed/>
                </p:oleObj>
              </mc:Choice>
              <mc:Fallback>
                <p:oleObj name="スライド" r:id="rId4" imgW="4803535" imgH="3591612" progId="PowerPoint.Slide.12">
                  <p:embed/>
                  <p:pic>
                    <p:nvPicPr>
                      <p:cNvPr id="0" name=""/>
                      <p:cNvPicPr/>
                      <p:nvPr/>
                    </p:nvPicPr>
                    <p:blipFill>
                      <a:blip r:embed="rId5"/>
                      <a:stretch>
                        <a:fillRect/>
                      </a:stretch>
                    </p:blipFill>
                    <p:spPr>
                      <a:xfrm>
                        <a:off x="4097004" y="1304285"/>
                        <a:ext cx="4803775" cy="3590925"/>
                      </a:xfrm>
                      <a:prstGeom prst="rect">
                        <a:avLst/>
                      </a:prstGeom>
                    </p:spPr>
                  </p:pic>
                </p:oleObj>
              </mc:Fallback>
            </mc:AlternateContent>
          </a:graphicData>
        </a:graphic>
      </p:graphicFrame>
      <p:sp>
        <p:nvSpPr>
          <p:cNvPr id="3" name="スライド番号プレースホルダー 2"/>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163</a:t>
            </a:fld>
            <a:endParaRPr lang="ja-JP" altLang="en-US">
              <a:solidFill>
                <a:prstClr val="black">
                  <a:tint val="75000"/>
                </a:prstClr>
              </a:solidFill>
            </a:endParaRPr>
          </a:p>
        </p:txBody>
      </p:sp>
    </p:spTree>
    <p:extLst>
      <p:ext uri="{BB962C8B-B14F-4D97-AF65-F5344CB8AC3E}">
        <p14:creationId xmlns:p14="http://schemas.microsoft.com/office/powerpoint/2010/main" val="58264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263656" y="1292567"/>
            <a:ext cx="865434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smtClean="0">
                <a:solidFill>
                  <a:srgbClr val="FF0000"/>
                </a:solidFill>
                <a:latin typeface="+mj-ea"/>
                <a:ea typeface="+mj-ea"/>
              </a:rPr>
              <a:t>》</a:t>
            </a:r>
          </a:p>
          <a:p>
            <a:r>
              <a:rPr lang="ja-JP" altLang="en-US" sz="2400" dirty="0" smtClean="0">
                <a:solidFill>
                  <a:prstClr val="black"/>
                </a:solidFill>
                <a:latin typeface="+mj-ea"/>
              </a:rPr>
              <a:t>①日常的</a:t>
            </a:r>
            <a:r>
              <a:rPr lang="ja-JP" altLang="en-US" sz="2400" dirty="0">
                <a:solidFill>
                  <a:prstClr val="black"/>
                </a:solidFill>
                <a:latin typeface="+mj-ea"/>
              </a:rPr>
              <a:t>に牛を観察し、発情や病気などを見逃さないよう</a:t>
            </a:r>
            <a:r>
              <a:rPr lang="ja-JP" altLang="en-US" sz="2400" dirty="0" smtClean="0">
                <a:solidFill>
                  <a:prstClr val="black"/>
                </a:solidFill>
                <a:latin typeface="+mj-ea"/>
              </a:rPr>
              <a:t>にします。</a:t>
            </a:r>
            <a:endParaRPr lang="en-US" altLang="ja-JP" sz="2400" b="1" dirty="0">
              <a:solidFill>
                <a:srgbClr val="FF0000"/>
              </a:solidFill>
              <a:latin typeface="+mj-ea"/>
              <a:ea typeface="+mj-ea"/>
            </a:endParaRPr>
          </a:p>
          <a:p>
            <a:r>
              <a:rPr lang="ja-JP" altLang="en-US" sz="2400" dirty="0" smtClean="0">
                <a:solidFill>
                  <a:prstClr val="black"/>
                </a:solidFill>
                <a:latin typeface="+mj-ea"/>
                <a:ea typeface="+mj-ea"/>
              </a:rPr>
              <a:t>②動物</a:t>
            </a:r>
            <a:r>
              <a:rPr lang="ja-JP" altLang="en-US" sz="2400" dirty="0">
                <a:solidFill>
                  <a:prstClr val="black"/>
                </a:solidFill>
                <a:latin typeface="+mj-ea"/>
                <a:ea typeface="+mj-ea"/>
              </a:rPr>
              <a:t>は予期せぬことが起こると</a:t>
            </a:r>
            <a:r>
              <a:rPr lang="ja-JP" altLang="en-US" sz="2400" dirty="0" smtClean="0">
                <a:solidFill>
                  <a:prstClr val="black"/>
                </a:solidFill>
                <a:latin typeface="+mj-ea"/>
                <a:ea typeface="+mj-ea"/>
              </a:rPr>
              <a:t>驚くので、牛</a:t>
            </a:r>
            <a:r>
              <a:rPr lang="ja-JP" altLang="en-US" sz="2400" dirty="0">
                <a:solidFill>
                  <a:prstClr val="black"/>
                </a:solidFill>
                <a:latin typeface="+mj-ea"/>
                <a:ea typeface="+mj-ea"/>
              </a:rPr>
              <a:t>に近づくときは、</a:t>
            </a:r>
            <a:r>
              <a:rPr lang="ja-JP" altLang="en-US" sz="2400" dirty="0" err="1" smtClean="0">
                <a:solidFill>
                  <a:prstClr val="black"/>
                </a:solidFill>
                <a:latin typeface="+mj-ea"/>
                <a:ea typeface="+mj-ea"/>
              </a:rPr>
              <a:t>そ</a:t>
            </a:r>
            <a:endParaRPr lang="en-US" altLang="ja-JP" sz="2400" dirty="0" smtClean="0">
              <a:solidFill>
                <a:prstClr val="black"/>
              </a:solidFill>
              <a:latin typeface="+mj-ea"/>
              <a:ea typeface="+mj-ea"/>
            </a:endParaRPr>
          </a:p>
          <a:p>
            <a:r>
              <a:rPr lang="ja-JP" altLang="en-US" sz="2400" dirty="0">
                <a:solidFill>
                  <a:prstClr val="black"/>
                </a:solidFill>
                <a:latin typeface="+mj-ea"/>
                <a:ea typeface="+mj-ea"/>
              </a:rPr>
              <a:t>　</a:t>
            </a:r>
            <a:r>
              <a:rPr lang="ja-JP" altLang="en-US" sz="2400" dirty="0" smtClean="0">
                <a:solidFill>
                  <a:prstClr val="black"/>
                </a:solidFill>
                <a:latin typeface="+mj-ea"/>
                <a:ea typeface="+mj-ea"/>
              </a:rPr>
              <a:t> </a:t>
            </a:r>
            <a:r>
              <a:rPr lang="ja-JP" altLang="en-US" sz="2400" dirty="0" err="1" smtClean="0">
                <a:solidFill>
                  <a:prstClr val="black"/>
                </a:solidFill>
                <a:latin typeface="+mj-ea"/>
                <a:ea typeface="+mj-ea"/>
              </a:rPr>
              <a:t>ばに</a:t>
            </a:r>
            <a:r>
              <a:rPr lang="ja-JP" altLang="en-US" sz="2400" dirty="0">
                <a:solidFill>
                  <a:prstClr val="black"/>
                </a:solidFill>
                <a:latin typeface="+mj-ea"/>
                <a:ea typeface="+mj-ea"/>
              </a:rPr>
              <a:t>来たことを</a:t>
            </a:r>
            <a:r>
              <a:rPr lang="ja-JP" altLang="en-US" sz="2400" dirty="0" smtClean="0">
                <a:solidFill>
                  <a:prstClr val="black"/>
                </a:solidFill>
                <a:latin typeface="+mj-ea"/>
                <a:ea typeface="+mj-ea"/>
              </a:rPr>
              <a:t>知らせ、ゆったり</a:t>
            </a:r>
            <a:r>
              <a:rPr lang="ja-JP" altLang="en-US" sz="2400" dirty="0">
                <a:solidFill>
                  <a:prstClr val="black"/>
                </a:solidFill>
                <a:latin typeface="+mj-ea"/>
                <a:ea typeface="+mj-ea"/>
              </a:rPr>
              <a:t>と接する</a:t>
            </a:r>
            <a:r>
              <a:rPr lang="ja-JP" altLang="en-US" sz="2400" dirty="0" smtClean="0">
                <a:solidFill>
                  <a:prstClr val="black"/>
                </a:solidFill>
                <a:latin typeface="+mj-ea"/>
                <a:ea typeface="+mj-ea"/>
              </a:rPr>
              <a:t>こと</a:t>
            </a:r>
            <a:r>
              <a:rPr lang="ja-JP" altLang="en-US" sz="2400" dirty="0">
                <a:solidFill>
                  <a:prstClr val="black"/>
                </a:solidFill>
                <a:latin typeface="+mj-ea"/>
                <a:ea typeface="+mj-ea"/>
              </a:rPr>
              <a:t>を</a:t>
            </a:r>
            <a:r>
              <a:rPr lang="ja-JP" altLang="en-US" sz="2400" dirty="0" smtClean="0">
                <a:solidFill>
                  <a:prstClr val="black"/>
                </a:solidFill>
                <a:latin typeface="+mj-ea"/>
                <a:ea typeface="+mj-ea"/>
              </a:rPr>
              <a:t>心がけます。</a:t>
            </a:r>
            <a:endParaRPr lang="ja-JP" altLang="en-US" sz="2400" dirty="0">
              <a:solidFill>
                <a:prstClr val="black"/>
              </a:solidFill>
              <a:latin typeface="+mj-ea"/>
              <a:ea typeface="+mj-ea"/>
            </a:endParaRPr>
          </a:p>
        </p:txBody>
      </p:sp>
      <p:pic>
        <p:nvPicPr>
          <p:cNvPr id="3076" name="Picture 4" descr="http://www.pref.kochi.lg.jp/soshiki/160903/files/2013071700142/2013071700142_www_pref_kochi_lg_jp_uploaded_image_255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087" y="3068960"/>
            <a:ext cx="4629479" cy="308631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日常的に家畜の状態を観察し、近づく際は声掛け・ス</a:t>
            </a:r>
            <a:endParaRPr lang="en-US" altLang="ja-JP" sz="2800" dirty="0">
              <a:solidFill>
                <a:prstClr val="black"/>
              </a:solidFill>
              <a:latin typeface="+mj-ea"/>
              <a:ea typeface="+mj-ea"/>
            </a:endParaRPr>
          </a:p>
          <a:p>
            <a:r>
              <a:rPr lang="ja-JP" altLang="en-US" sz="2800" dirty="0">
                <a:solidFill>
                  <a:prstClr val="black"/>
                </a:solidFill>
                <a:latin typeface="+mj-ea"/>
                <a:ea typeface="+mj-ea"/>
              </a:rPr>
              <a:t>　　キンシップを行っている。</a:t>
            </a:r>
          </a:p>
        </p:txBody>
      </p:sp>
      <p:sp>
        <p:nvSpPr>
          <p:cNvPr id="9" name="テキスト ボックス 8"/>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p:txBody>
          <a:bodyPr/>
          <a:lstStyle/>
          <a:p>
            <a:pPr algn="l"/>
            <a:fld id="{14517EAA-A6AB-4DCC-A04F-4396E1356CB7}" type="slidenum">
              <a:rPr lang="ja-JP" altLang="en-US" smtClean="0">
                <a:solidFill>
                  <a:prstClr val="black">
                    <a:tint val="75000"/>
                  </a:prstClr>
                </a:solidFill>
              </a:rPr>
              <a:pPr algn="l"/>
              <a:t>164</a:t>
            </a:fld>
            <a:endParaRPr lang="ja-JP" altLang="en-US">
              <a:solidFill>
                <a:prstClr val="black">
                  <a:tint val="75000"/>
                </a:prstClr>
              </a:solidFill>
            </a:endParaRPr>
          </a:p>
        </p:txBody>
      </p:sp>
    </p:spTree>
    <p:extLst>
      <p:ext uri="{BB962C8B-B14F-4D97-AF65-F5344CB8AC3E}">
        <p14:creationId xmlns:p14="http://schemas.microsoft.com/office/powerpoint/2010/main" val="276264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59549" y="1052736"/>
            <a:ext cx="3889855" cy="3416320"/>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smtClean="0">
                <a:solidFill>
                  <a:srgbClr val="FF0000"/>
                </a:solidFill>
                <a:latin typeface="+mj-ea"/>
                <a:ea typeface="+mj-ea"/>
              </a:rPr>
              <a:t>事故事例</a:t>
            </a:r>
            <a:r>
              <a:rPr lang="en-US" altLang="ja-JP" sz="2400" b="1" dirty="0" smtClean="0">
                <a:solidFill>
                  <a:srgbClr val="FF0000"/>
                </a:solidFill>
                <a:latin typeface="+mj-ea"/>
                <a:ea typeface="+mj-ea"/>
              </a:rPr>
              <a:t>》</a:t>
            </a:r>
          </a:p>
          <a:p>
            <a:r>
              <a:rPr lang="ja-JP" altLang="en-US" sz="2400" b="1" dirty="0" smtClean="0">
                <a:solidFill>
                  <a:srgbClr val="FF0000"/>
                </a:solidFill>
                <a:latin typeface="+mj-ea"/>
                <a:ea typeface="+mj-ea"/>
              </a:rPr>
              <a:t>安全</a:t>
            </a:r>
            <a:r>
              <a:rPr lang="ja-JP" altLang="en-US" sz="2400" b="1" dirty="0">
                <a:solidFill>
                  <a:srgbClr val="FF0000"/>
                </a:solidFill>
                <a:latin typeface="+mj-ea"/>
                <a:ea typeface="+mj-ea"/>
              </a:rPr>
              <a:t>靴（</a:t>
            </a:r>
            <a:r>
              <a:rPr lang="zh-TW" altLang="en-US" sz="2400" b="1" dirty="0" smtClean="0">
                <a:solidFill>
                  <a:srgbClr val="FF0000"/>
                </a:solidFill>
                <a:latin typeface="ＭＳ Ｐゴシック" panose="020B0600070205080204" pitchFamily="50" charset="-128"/>
                <a:ea typeface="ＭＳ Ｐゴシック" panose="020B0600070205080204" pitchFamily="50" charset="-128"/>
              </a:rPr>
              <a:t>左足</a:t>
            </a:r>
            <a:r>
              <a:rPr lang="ja-JP" altLang="en-US" sz="2400" b="1" dirty="0" smtClean="0">
                <a:solidFill>
                  <a:srgbClr val="FF0000"/>
                </a:solidFill>
                <a:latin typeface="ＭＳ Ｐゴシック" panose="020B0600070205080204" pitchFamily="50" charset="-128"/>
                <a:ea typeface="ＭＳ Ｐゴシック" panose="020B0600070205080204" pitchFamily="50" charset="-128"/>
              </a:rPr>
              <a:t>小指</a:t>
            </a:r>
            <a:r>
              <a:rPr lang="zh-TW" altLang="en-US" sz="2400" b="1" dirty="0" smtClean="0">
                <a:solidFill>
                  <a:srgbClr val="FF0000"/>
                </a:solidFill>
                <a:latin typeface="ＭＳ Ｐゴシック" panose="020B0600070205080204" pitchFamily="50" charset="-128"/>
                <a:ea typeface="ＭＳ Ｐゴシック" panose="020B0600070205080204" pitchFamily="50" charset="-128"/>
              </a:rPr>
              <a:t>圧</a:t>
            </a:r>
            <a:r>
              <a:rPr lang="zh-TW" altLang="en-US" sz="2400" b="1" dirty="0">
                <a:solidFill>
                  <a:srgbClr val="FF0000"/>
                </a:solidFill>
                <a:latin typeface="ＭＳ Ｐゴシック" panose="020B0600070205080204" pitchFamily="50" charset="-128"/>
                <a:ea typeface="ＭＳ Ｐゴシック" panose="020B0600070205080204" pitchFamily="50" charset="-128"/>
              </a:rPr>
              <a:t>挫傷</a:t>
            </a:r>
            <a:r>
              <a:rPr lang="ja-JP" altLang="en-US" sz="2400" b="1" dirty="0">
                <a:solidFill>
                  <a:srgbClr val="FF0000"/>
                </a:solidFill>
                <a:latin typeface="+mj-ea"/>
                <a:ea typeface="+mj-ea"/>
              </a:rPr>
              <a:t>）</a:t>
            </a:r>
          </a:p>
          <a:p>
            <a:r>
              <a:rPr lang="ja-JP" altLang="en-US" sz="2400" dirty="0" smtClean="0">
                <a:solidFill>
                  <a:prstClr val="black"/>
                </a:solidFill>
                <a:latin typeface="+mj-ea"/>
                <a:ea typeface="+mj-ea"/>
              </a:rPr>
              <a:t>朝</a:t>
            </a:r>
            <a:r>
              <a:rPr lang="ja-JP" altLang="en-US" sz="2400" dirty="0">
                <a:solidFill>
                  <a:prstClr val="black"/>
                </a:solidFill>
                <a:latin typeface="+mj-ea"/>
                <a:ea typeface="+mj-ea"/>
              </a:rPr>
              <a:t>の搾乳時、フリーストール牛舎から搾乳室に追い込む途中、牛の後ろ足で</a:t>
            </a:r>
            <a:r>
              <a:rPr lang="ja-JP" altLang="en-US" sz="2400" dirty="0" smtClean="0">
                <a:solidFill>
                  <a:prstClr val="black"/>
                </a:solidFill>
                <a:latin typeface="+mj-ea"/>
                <a:ea typeface="+mj-ea"/>
              </a:rPr>
              <a:t>左足の小指を踏まれた。左足小指圧挫傷。</a:t>
            </a:r>
            <a:endParaRPr lang="en-US" altLang="ja-JP" sz="2400" dirty="0" smtClean="0">
              <a:solidFill>
                <a:prstClr val="black"/>
              </a:solidFill>
              <a:latin typeface="+mj-ea"/>
              <a:ea typeface="+mj-ea"/>
            </a:endParaRPr>
          </a:p>
          <a:p>
            <a:r>
              <a:rPr lang="ja-JP" altLang="en-US" sz="2400" dirty="0" smtClean="0">
                <a:solidFill>
                  <a:prstClr val="black"/>
                </a:solidFill>
                <a:latin typeface="+mj-ea"/>
                <a:ea typeface="+mj-ea"/>
              </a:rPr>
              <a:t>（</a:t>
            </a:r>
            <a:r>
              <a:rPr lang="ja-JP" altLang="en-US" sz="2400" dirty="0">
                <a:solidFill>
                  <a:prstClr val="black"/>
                </a:solidFill>
                <a:latin typeface="+mj-ea"/>
                <a:ea typeface="+mj-ea"/>
              </a:rPr>
              <a:t>平成</a:t>
            </a:r>
            <a:r>
              <a:rPr lang="en-US" altLang="ja-JP" sz="2400" dirty="0">
                <a:solidFill>
                  <a:prstClr val="black"/>
                </a:solidFill>
                <a:latin typeface="+mj-ea"/>
                <a:ea typeface="+mj-ea"/>
              </a:rPr>
              <a:t>21</a:t>
            </a:r>
            <a:r>
              <a:rPr lang="ja-JP" altLang="en-US" sz="2400" dirty="0">
                <a:solidFill>
                  <a:prstClr val="black"/>
                </a:solidFill>
                <a:latin typeface="+mj-ea"/>
                <a:ea typeface="+mj-ea"/>
              </a:rPr>
              <a:t>年</a:t>
            </a:r>
            <a:r>
              <a:rPr lang="en-US" altLang="ja-JP" sz="2400" dirty="0">
                <a:solidFill>
                  <a:prstClr val="black"/>
                </a:solidFill>
                <a:latin typeface="+mj-ea"/>
                <a:ea typeface="+mj-ea"/>
              </a:rPr>
              <a:t>6</a:t>
            </a:r>
            <a:r>
              <a:rPr lang="ja-JP" altLang="en-US" sz="2400" dirty="0" smtClean="0">
                <a:solidFill>
                  <a:prstClr val="black"/>
                </a:solidFill>
                <a:latin typeface="+mj-ea"/>
                <a:ea typeface="+mj-ea"/>
              </a:rPr>
              <a:t>月 </a:t>
            </a:r>
            <a:r>
              <a:rPr lang="en-US" altLang="ja-JP" sz="2400" dirty="0" smtClean="0">
                <a:solidFill>
                  <a:prstClr val="black"/>
                </a:solidFill>
                <a:latin typeface="+mj-ea"/>
                <a:ea typeface="+mj-ea"/>
              </a:rPr>
              <a:t>8</a:t>
            </a:r>
            <a:r>
              <a:rPr lang="ja-JP" altLang="en-US" sz="2400" dirty="0">
                <a:solidFill>
                  <a:prstClr val="black"/>
                </a:solidFill>
                <a:latin typeface="+mj-ea"/>
                <a:ea typeface="+mj-ea"/>
              </a:rPr>
              <a:t>時</a:t>
            </a:r>
            <a:r>
              <a:rPr lang="ja-JP" altLang="en-US" sz="2400" dirty="0" smtClean="0">
                <a:solidFill>
                  <a:prstClr val="black"/>
                </a:solidFill>
                <a:latin typeface="+mj-ea"/>
                <a:ea typeface="+mj-ea"/>
              </a:rPr>
              <a:t>頃、男性・</a:t>
            </a:r>
            <a:r>
              <a:rPr lang="en-US" altLang="ja-JP" sz="2400" dirty="0" smtClean="0">
                <a:solidFill>
                  <a:prstClr val="black"/>
                </a:solidFill>
                <a:latin typeface="+mj-ea"/>
                <a:ea typeface="+mj-ea"/>
              </a:rPr>
              <a:t>60</a:t>
            </a:r>
            <a:r>
              <a:rPr lang="ja-JP" altLang="en-US" sz="2400" dirty="0">
                <a:solidFill>
                  <a:prstClr val="black"/>
                </a:solidFill>
                <a:latin typeface="+mj-ea"/>
                <a:ea typeface="+mj-ea"/>
              </a:rPr>
              <a:t>歳）</a:t>
            </a:r>
          </a:p>
        </p:txBody>
      </p:sp>
      <p:sp>
        <p:nvSpPr>
          <p:cNvPr id="8" name="テキスト ボックス 7"/>
          <p:cNvSpPr txBox="1"/>
          <p:nvPr/>
        </p:nvSpPr>
        <p:spPr>
          <a:xfrm>
            <a:off x="213045" y="5157192"/>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残念ながら牛</a:t>
            </a:r>
            <a:r>
              <a:rPr lang="ja-JP" altLang="en-US" sz="2400" dirty="0" smtClean="0">
                <a:solidFill>
                  <a:prstClr val="black"/>
                </a:solidFill>
                <a:latin typeface="+mj-ea"/>
                <a:ea typeface="+mj-ea"/>
              </a:rPr>
              <a:t>の行動を</a:t>
            </a:r>
            <a:r>
              <a:rPr lang="ja-JP" altLang="en-US" sz="2400" dirty="0">
                <a:solidFill>
                  <a:prstClr val="black"/>
                </a:solidFill>
                <a:latin typeface="+mj-ea"/>
                <a:ea typeface="+mj-ea"/>
              </a:rPr>
              <a:t>あらかじめ予測することは</a:t>
            </a:r>
            <a:r>
              <a:rPr lang="ja-JP" altLang="en-US" sz="2400" dirty="0" smtClean="0">
                <a:solidFill>
                  <a:prstClr val="black"/>
                </a:solidFill>
                <a:latin typeface="+mj-ea"/>
                <a:ea typeface="+mj-ea"/>
              </a:rPr>
              <a:t>困難です。</a:t>
            </a:r>
            <a:r>
              <a:rPr lang="ja-JP" altLang="en-US" sz="2400" dirty="0">
                <a:solidFill>
                  <a:prstClr val="black"/>
                </a:solidFill>
                <a:latin typeface="+mj-ea"/>
                <a:ea typeface="+mj-ea"/>
              </a:rPr>
              <a:t>踏まれる、蹴られる可能性があることを前提とした対策が</a:t>
            </a:r>
            <a:r>
              <a:rPr lang="ja-JP" altLang="en-US" sz="2400" dirty="0" smtClean="0">
                <a:solidFill>
                  <a:prstClr val="black"/>
                </a:solidFill>
                <a:latin typeface="+mj-ea"/>
                <a:ea typeface="+mj-ea"/>
              </a:rPr>
              <a:t>必要です。</a:t>
            </a:r>
            <a:endParaRPr lang="ja-JP" altLang="en-US" sz="2400" dirty="0">
              <a:solidFill>
                <a:prstClr val="black"/>
              </a:solidFill>
              <a:latin typeface="+mj-ea"/>
              <a:ea typeface="+mj-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265" y="1052736"/>
            <a:ext cx="4723514" cy="328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280877" y="221285"/>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作業の時は安全靴を着用している。</a:t>
            </a:r>
          </a:p>
        </p:txBody>
      </p:sp>
      <p:sp>
        <p:nvSpPr>
          <p:cNvPr id="10" name="テキスト ボックス 9"/>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4716016" y="4437112"/>
            <a:ext cx="3477136"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ja-JP" altLang="ja-JP" sz="1600" dirty="0" smtClean="0">
                <a:latin typeface="+mj-ea"/>
                <a:ea typeface="+mj-ea"/>
              </a:rPr>
              <a:t>№</a:t>
            </a:r>
            <a:r>
              <a:rPr lang="en-US" altLang="ja-JP" sz="1600" dirty="0">
                <a:latin typeface="+mj-ea"/>
                <a:ea typeface="+mj-ea"/>
              </a:rPr>
              <a:t>Ⅲ</a:t>
            </a:r>
            <a:r>
              <a:rPr lang="ja-JP" altLang="ja-JP" sz="1600" dirty="0" smtClean="0">
                <a:latin typeface="+mj-ea"/>
                <a:ea typeface="+mj-ea"/>
              </a:rPr>
              <a:t>）</a:t>
            </a:r>
            <a:r>
              <a:rPr lang="en-US" altLang="ja-JP" sz="1600" dirty="0" smtClean="0">
                <a:latin typeface="+mj-ea"/>
                <a:ea typeface="+mj-ea"/>
              </a:rPr>
              <a:t>p223</a:t>
            </a:r>
            <a:r>
              <a:rPr lang="ja-JP" altLang="ja-JP" sz="1600" dirty="0" smtClean="0">
                <a:latin typeface="+mj-ea"/>
                <a:ea typeface="+mj-ea"/>
              </a:rPr>
              <a:t>より</a:t>
            </a:r>
            <a:endParaRPr lang="ja-JP" altLang="ja-JP" sz="1600" dirty="0">
              <a:latin typeface="+mj-ea"/>
              <a:ea typeface="+mj-ea"/>
            </a:endParaRPr>
          </a:p>
        </p:txBody>
      </p:sp>
      <p:sp>
        <p:nvSpPr>
          <p:cNvPr id="2" name="スライド番号プレースホルダー 1"/>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165</a:t>
            </a:fld>
            <a:endParaRPr lang="ja-JP" altLang="en-US">
              <a:solidFill>
                <a:prstClr val="black">
                  <a:tint val="75000"/>
                </a:prstClr>
              </a:solidFill>
            </a:endParaRPr>
          </a:p>
        </p:txBody>
      </p:sp>
    </p:spTree>
    <p:extLst>
      <p:ext uri="{BB962C8B-B14F-4D97-AF65-F5344CB8AC3E}">
        <p14:creationId xmlns:p14="http://schemas.microsoft.com/office/powerpoint/2010/main" val="122764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263656" y="1076543"/>
            <a:ext cx="8654343"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smtClean="0">
                <a:solidFill>
                  <a:prstClr val="black"/>
                </a:solidFill>
                <a:latin typeface="+mj-ea"/>
                <a:ea typeface="+mj-ea"/>
              </a:rPr>
              <a:t>作業</a:t>
            </a:r>
            <a:r>
              <a:rPr lang="ja-JP" altLang="en-US" sz="2400" dirty="0">
                <a:solidFill>
                  <a:prstClr val="black"/>
                </a:solidFill>
                <a:latin typeface="+mj-ea"/>
                <a:ea typeface="+mj-ea"/>
              </a:rPr>
              <a:t>に適した服装をすることは、農作業安全の</a:t>
            </a:r>
            <a:r>
              <a:rPr lang="ja-JP" altLang="en-US" sz="2400" dirty="0" smtClean="0">
                <a:solidFill>
                  <a:prstClr val="black"/>
                </a:solidFill>
                <a:latin typeface="+mj-ea"/>
                <a:ea typeface="+mj-ea"/>
              </a:rPr>
              <a:t>基本です。</a:t>
            </a:r>
            <a:r>
              <a:rPr lang="ja-JP" altLang="en-US" sz="2400" dirty="0">
                <a:solidFill>
                  <a:prstClr val="black"/>
                </a:solidFill>
                <a:latin typeface="+mj-ea"/>
                <a:ea typeface="+mj-ea"/>
              </a:rPr>
              <a:t>わずかの時間だからと侮らず、緊張感を持つよう</a:t>
            </a:r>
            <a:r>
              <a:rPr lang="ja-JP" altLang="en-US" sz="2400" dirty="0" smtClean="0">
                <a:solidFill>
                  <a:prstClr val="black"/>
                </a:solidFill>
                <a:latin typeface="+mj-ea"/>
                <a:ea typeface="+mj-ea"/>
              </a:rPr>
              <a:t>に</a:t>
            </a:r>
            <a:r>
              <a:rPr lang="ja-JP" altLang="en-US" sz="2400" dirty="0">
                <a:solidFill>
                  <a:prstClr val="black"/>
                </a:solidFill>
                <a:latin typeface="+mj-ea"/>
                <a:ea typeface="+mj-ea"/>
              </a:rPr>
              <a:t>します</a:t>
            </a:r>
            <a:r>
              <a:rPr lang="ja-JP" altLang="en-US" sz="2400" dirty="0" smtClean="0">
                <a:solidFill>
                  <a:prstClr val="black"/>
                </a:solidFill>
                <a:latin typeface="+mj-ea"/>
                <a:ea typeface="+mj-ea"/>
              </a:rPr>
              <a:t>。</a:t>
            </a:r>
            <a:endParaRPr lang="ja-JP" altLang="en-US" sz="2400" dirty="0">
              <a:solidFill>
                <a:prstClr val="black"/>
              </a:solidFill>
              <a:latin typeface="+mj-ea"/>
              <a:ea typeface="+mj-ea"/>
            </a:endParaRPr>
          </a:p>
        </p:txBody>
      </p:sp>
      <p:sp>
        <p:nvSpPr>
          <p:cNvPr id="9" name="テキスト ボックス 8"/>
          <p:cNvSpPr txBox="1"/>
          <p:nvPr/>
        </p:nvSpPr>
        <p:spPr>
          <a:xfrm>
            <a:off x="280877" y="389108"/>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作業の時は安全靴を着用している。</a:t>
            </a:r>
          </a:p>
        </p:txBody>
      </p:sp>
      <p:sp>
        <p:nvSpPr>
          <p:cNvPr id="10" name="テキスト ボックス 9"/>
          <p:cNvSpPr txBox="1"/>
          <p:nvPr/>
        </p:nvSpPr>
        <p:spPr>
          <a:xfrm>
            <a:off x="255357" y="38672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grpSp>
        <p:nvGrpSpPr>
          <p:cNvPr id="4" name="グループ化 3"/>
          <p:cNvGrpSpPr/>
          <p:nvPr/>
        </p:nvGrpSpPr>
        <p:grpSpPr>
          <a:xfrm>
            <a:off x="1454831" y="2600002"/>
            <a:ext cx="5957973" cy="3386187"/>
            <a:chOff x="971600" y="2600002"/>
            <a:chExt cx="5957973" cy="3386187"/>
          </a:xfrm>
        </p:grpSpPr>
        <p:sp>
          <p:nvSpPr>
            <p:cNvPr id="3" name="正方形/長方形 2"/>
            <p:cNvSpPr/>
            <p:nvPr/>
          </p:nvSpPr>
          <p:spPr>
            <a:xfrm>
              <a:off x="971600" y="2600002"/>
              <a:ext cx="5957973" cy="338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6" name="Picture 6" descr="\\ALRIT\Alrit共有\02_農作業安全対策\２８農林水産省予算 安全総合対策\リスクカルテ\指導者研修用資料関係\02 安全講習テキスト 耕種分冊 Ⅱ\イラスト\牛服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0002"/>
              <a:ext cx="2886154" cy="338618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ALRIT\Alrit共有\02_農作業安全対策\２８農林水産省予算 安全総合対策\リスクカルテ\指導者研修用資料関係\02 安全講習テキスト 耕種分冊 Ⅱ\イラスト\牛.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727286"/>
              <a:ext cx="3509701" cy="225890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スライド番号プレースホルダー 1"/>
          <p:cNvSpPr>
            <a:spLocks noGrp="1"/>
          </p:cNvSpPr>
          <p:nvPr>
            <p:ph type="sldNum" sz="quarter" idx="12"/>
          </p:nvPr>
        </p:nvSpPr>
        <p:spPr/>
        <p:txBody>
          <a:bodyPr/>
          <a:lstStyle/>
          <a:p>
            <a:pPr algn="l"/>
            <a:fld id="{14517EAA-A6AB-4DCC-A04F-4396E1356CB7}" type="slidenum">
              <a:rPr lang="ja-JP" altLang="en-US" smtClean="0">
                <a:solidFill>
                  <a:prstClr val="black">
                    <a:tint val="75000"/>
                  </a:prstClr>
                </a:solidFill>
              </a:rPr>
              <a:pPr algn="l"/>
              <a:t>166</a:t>
            </a:fld>
            <a:endParaRPr lang="ja-JP" altLang="en-US">
              <a:solidFill>
                <a:prstClr val="black">
                  <a:tint val="75000"/>
                </a:prstClr>
              </a:solidFill>
            </a:endParaRPr>
          </a:p>
        </p:txBody>
      </p:sp>
    </p:spTree>
    <p:extLst>
      <p:ext uri="{BB962C8B-B14F-4D97-AF65-F5344CB8AC3E}">
        <p14:creationId xmlns:p14="http://schemas.microsoft.com/office/powerpoint/2010/main" val="111767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0"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prstClr val="black"/>
                </a:solidFill>
                <a:latin typeface="+mj-ea"/>
              </a:rPr>
              <a:t>１．機械</a:t>
            </a:r>
            <a:endParaRPr lang="ja-JP" altLang="en-US" sz="3200" dirty="0">
              <a:solidFill>
                <a:prstClr val="black"/>
              </a:solidFill>
              <a:latin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2233634936"/>
              </p:ext>
            </p:extLst>
          </p:nvPr>
        </p:nvGraphicFramePr>
        <p:xfrm>
          <a:off x="403041" y="1844824"/>
          <a:ext cx="8496946" cy="2194560"/>
        </p:xfrm>
        <a:graphic>
          <a:graphicData uri="http://schemas.openxmlformats.org/drawingml/2006/table">
            <a:tbl>
              <a:tblPr firstRow="1" bandRow="1">
                <a:tableStyleId>{5C22544A-7EE6-4342-B048-85BDC9FD1C3A}</a:tableStyleId>
              </a:tblPr>
              <a:tblGrid>
                <a:gridCol w="1512169"/>
                <a:gridCol w="4536504"/>
                <a:gridCol w="864096"/>
                <a:gridCol w="864097"/>
                <a:gridCol w="720080"/>
              </a:tblGrid>
              <a:tr h="370840">
                <a:tc rowSpan="2">
                  <a:txBody>
                    <a:bodyPr/>
                    <a:lstStyle/>
                    <a:p>
                      <a:pPr algn="ctr"/>
                      <a:r>
                        <a:rPr kumimoji="1" lang="ja-JP" altLang="en-US" sz="2000" dirty="0" smtClean="0"/>
                        <a:t>事項</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000" dirty="0" smtClean="0"/>
                        <a:t>チェック内容</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2000" dirty="0" smtClean="0"/>
                        <a:t>チェック欄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sz="2000" dirty="0" smtClean="0"/>
                        <a:t>対策優先</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smtClean="0">
                          <a:solidFill>
                            <a:schemeClr val="bg1"/>
                          </a:solidFill>
                        </a:rPr>
                        <a:t>そうだ</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2000" b="1" dirty="0" smtClean="0">
                          <a:solidFill>
                            <a:schemeClr val="bg1"/>
                          </a:solidFill>
                        </a:rPr>
                        <a:t>ちがう</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dirty="0"/>
                    </a:p>
                  </a:txBody>
                  <a:tcPr/>
                </a:tc>
              </a:tr>
              <a:tr h="370840">
                <a:tc rowSpan="2">
                  <a:txBody>
                    <a:bodyPr/>
                    <a:lstStyle/>
                    <a:p>
                      <a:pPr algn="ctr"/>
                      <a:r>
                        <a:rPr kumimoji="1" lang="ja-JP" altLang="en-US" sz="2000" b="0" dirty="0" smtClean="0">
                          <a:solidFill>
                            <a:schemeClr val="tx1"/>
                          </a:solidFill>
                        </a:rPr>
                        <a:t>作業者</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smtClean="0">
                          <a:solidFill>
                            <a:schemeClr val="tx1"/>
                          </a:solidFill>
                        </a:rPr>
                        <a:t>詰まりや機械に不都合が生じた時、エンジンを止めてから作業を行う。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vMerge="1">
                  <a:txBody>
                    <a:bodyPr/>
                    <a:lstStyle/>
                    <a:p>
                      <a:endParaRPr kumimoji="1" lang="ja-JP" altLang="en-US" sz="20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kumimoji="1" lang="ja-JP" altLang="en-US" sz="2000" dirty="0" smtClean="0">
                          <a:solidFill>
                            <a:schemeClr val="tx1"/>
                          </a:solidFill>
                        </a:rPr>
                        <a:t>組み作業における合図を決め、機械の稼働中は近寄らない。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6" name="テキスト ボックス 5"/>
          <p:cNvSpPr txBox="1"/>
          <p:nvPr/>
        </p:nvSpPr>
        <p:spPr>
          <a:xfrm>
            <a:off x="395536" y="4270284"/>
            <a:ext cx="8496944"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en-US" sz="1600" dirty="0" smtClean="0">
                <a:latin typeface="+mj-ea"/>
                <a:ea typeface="+mj-ea"/>
              </a:rPr>
              <a:t>：「</a:t>
            </a:r>
            <a:r>
              <a:rPr lang="ja-JP" altLang="ja-JP" sz="1600" dirty="0">
                <a:latin typeface="+mj-ea"/>
                <a:ea typeface="+mj-ea"/>
              </a:rPr>
              <a:t>運転技能講習</a:t>
            </a:r>
            <a:r>
              <a:rPr lang="ja-JP" altLang="en-US" sz="1600" dirty="0" smtClean="0">
                <a:latin typeface="+mj-ea"/>
                <a:ea typeface="+mj-ea"/>
              </a:rPr>
              <a:t>」</a:t>
            </a:r>
            <a:r>
              <a:rPr lang="en-US" altLang="ja-JP" sz="1600" dirty="0" smtClean="0">
                <a:latin typeface="+mj-ea"/>
                <a:ea typeface="+mj-ea"/>
              </a:rPr>
              <a:t>p28</a:t>
            </a:r>
            <a:r>
              <a:rPr lang="ja-JP" altLang="en-US" sz="1600" dirty="0" err="1" smtClean="0">
                <a:latin typeface="+mj-ea"/>
                <a:ea typeface="+mj-ea"/>
              </a:rPr>
              <a:t>、</a:t>
            </a:r>
            <a:r>
              <a:rPr lang="ja-JP" altLang="en-US" sz="1600" dirty="0" smtClean="0">
                <a:latin typeface="+mj-ea"/>
                <a:ea typeface="+mj-ea"/>
              </a:rPr>
              <a:t>「</a:t>
            </a:r>
            <a:r>
              <a:rPr lang="ja-JP" altLang="ja-JP" sz="1600" dirty="0">
                <a:latin typeface="+mj-ea"/>
                <a:ea typeface="+mj-ea"/>
              </a:rPr>
              <a:t>組み作業の合図</a:t>
            </a:r>
            <a:r>
              <a:rPr lang="ja-JP" altLang="en-US" sz="1600" dirty="0" smtClean="0">
                <a:latin typeface="+mj-ea"/>
                <a:ea typeface="+mj-ea"/>
              </a:rPr>
              <a:t>」</a:t>
            </a:r>
            <a:r>
              <a:rPr lang="en-US" altLang="ja-JP" sz="1600" dirty="0" smtClean="0">
                <a:latin typeface="+mj-ea"/>
                <a:ea typeface="+mj-ea"/>
              </a:rPr>
              <a:t>p76</a:t>
            </a:r>
            <a:r>
              <a:rPr lang="ja-JP" altLang="en-US" sz="1600" dirty="0" smtClean="0">
                <a:latin typeface="+mj-ea"/>
                <a:ea typeface="+mj-ea"/>
              </a:rPr>
              <a:t>　参照</a:t>
            </a:r>
            <a:endParaRPr kumimoji="1" lang="ja-JP" altLang="en-US" sz="1600" dirty="0">
              <a:latin typeface="+mj-ea"/>
              <a:ea typeface="+mj-ea"/>
            </a:endParaRPr>
          </a:p>
        </p:txBody>
      </p:sp>
      <p:sp>
        <p:nvSpPr>
          <p:cNvPr id="2" name="スライド番号プレースホルダー 1"/>
          <p:cNvSpPr>
            <a:spLocks noGrp="1"/>
          </p:cNvSpPr>
          <p:nvPr>
            <p:ph type="sldNum" sz="quarter" idx="12"/>
          </p:nvPr>
        </p:nvSpPr>
        <p:spPr>
          <a:xfrm>
            <a:off x="468000" y="6375600"/>
            <a:ext cx="8218800" cy="365125"/>
          </a:xfrm>
        </p:spPr>
        <p:txBody>
          <a:bodyPr/>
          <a:lstStyle/>
          <a:p>
            <a:pPr algn="l"/>
            <a:fld id="{14517EAA-A6AB-4DCC-A04F-4396E1356CB7}" type="slidenum">
              <a:rPr lang="ja-JP" altLang="en-US" sz="2000" smtClean="0">
                <a:solidFill>
                  <a:prstClr val="black">
                    <a:tint val="75000"/>
                  </a:prstClr>
                </a:solidFill>
              </a:rPr>
              <a:pPr algn="l"/>
              <a:t>154</a:t>
            </a:fld>
            <a:endParaRPr lang="ja-JP" altLang="en-US" sz="2000">
              <a:solidFill>
                <a:prstClr val="black">
                  <a:tint val="75000"/>
                </a:prstClr>
              </a:solidFill>
            </a:endParaRPr>
          </a:p>
        </p:txBody>
      </p:sp>
    </p:spTree>
    <p:extLst>
      <p:ext uri="{BB962C8B-B14F-4D97-AF65-F5344CB8AC3E}">
        <p14:creationId xmlns:p14="http://schemas.microsoft.com/office/powerpoint/2010/main" val="235513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64396" y="1303307"/>
            <a:ext cx="4032448" cy="3416320"/>
          </a:xfrm>
          <a:prstGeom prst="rect">
            <a:avLst/>
          </a:prstGeom>
          <a:noFill/>
        </p:spPr>
        <p:txBody>
          <a:bodyPr wrap="square" rtlCol="0">
            <a:spAutoFit/>
          </a:bodyPr>
          <a:lstStyle/>
          <a:p>
            <a:r>
              <a:rPr lang="en-US" altLang="ja-JP" sz="2400" b="1" dirty="0" smtClean="0">
                <a:solidFill>
                  <a:srgbClr val="FF0000"/>
                </a:solidFill>
                <a:latin typeface="+mj-ea"/>
                <a:ea typeface="+mj-ea"/>
              </a:rPr>
              <a:t>《</a:t>
            </a:r>
            <a:r>
              <a:rPr lang="ja-JP" altLang="en-US" sz="2400" b="1" dirty="0" smtClean="0">
                <a:solidFill>
                  <a:srgbClr val="FF0000"/>
                </a:solidFill>
                <a:latin typeface="+mj-ea"/>
                <a:ea typeface="+mj-ea"/>
              </a:rPr>
              <a:t>事故事例</a:t>
            </a:r>
            <a:r>
              <a:rPr lang="en-US" altLang="ja-JP" sz="2400" b="1" dirty="0" smtClean="0">
                <a:solidFill>
                  <a:srgbClr val="FF0000"/>
                </a:solidFill>
                <a:latin typeface="+mj-ea"/>
                <a:ea typeface="+mj-ea"/>
              </a:rPr>
              <a:t>》</a:t>
            </a:r>
          </a:p>
          <a:p>
            <a:r>
              <a:rPr lang="ja-JP" altLang="en-US" sz="2400" b="1" dirty="0" smtClean="0">
                <a:solidFill>
                  <a:srgbClr val="FF0000"/>
                </a:solidFill>
                <a:latin typeface="+mj-ea"/>
                <a:ea typeface="+mj-ea"/>
              </a:rPr>
              <a:t>詰まり</a:t>
            </a:r>
            <a:r>
              <a:rPr lang="ja-JP" altLang="en-US" sz="2400" b="1" dirty="0">
                <a:solidFill>
                  <a:srgbClr val="FF0000"/>
                </a:solidFill>
                <a:latin typeface="+mj-ea"/>
                <a:ea typeface="+mj-ea"/>
              </a:rPr>
              <a:t>、エンジン</a:t>
            </a:r>
            <a:r>
              <a:rPr lang="ja-JP" altLang="en-US" sz="2400" b="1" dirty="0" smtClean="0">
                <a:solidFill>
                  <a:srgbClr val="FF0000"/>
                </a:solidFill>
                <a:latin typeface="+mj-ea"/>
                <a:ea typeface="+mj-ea"/>
              </a:rPr>
              <a:t>停止</a:t>
            </a:r>
            <a:endParaRPr lang="en-US" altLang="ja-JP" sz="2400" b="1" dirty="0" smtClean="0">
              <a:solidFill>
                <a:srgbClr val="FF0000"/>
              </a:solidFill>
              <a:latin typeface="+mj-ea"/>
              <a:ea typeface="+mj-ea"/>
            </a:endParaRPr>
          </a:p>
          <a:p>
            <a:r>
              <a:rPr lang="ja-JP" altLang="en-US" sz="2400" b="1" dirty="0" smtClean="0">
                <a:solidFill>
                  <a:srgbClr val="FF0000"/>
                </a:solidFill>
                <a:latin typeface="+mj-ea"/>
                <a:ea typeface="+mj-ea"/>
              </a:rPr>
              <a:t>（</a:t>
            </a:r>
            <a:r>
              <a:rPr lang="ja-JP" altLang="en-US" sz="2400" b="1" dirty="0">
                <a:solidFill>
                  <a:srgbClr val="FF0000"/>
                </a:solidFill>
                <a:latin typeface="+mj-ea"/>
                <a:ea typeface="+mj-ea"/>
              </a:rPr>
              <a:t>下腿部切断）</a:t>
            </a:r>
          </a:p>
          <a:p>
            <a:r>
              <a:rPr lang="ja-JP" altLang="en-US" sz="2400" dirty="0" smtClean="0">
                <a:solidFill>
                  <a:prstClr val="black"/>
                </a:solidFill>
                <a:latin typeface="+mj-ea"/>
                <a:ea typeface="+mj-ea"/>
              </a:rPr>
              <a:t>収穫部</a:t>
            </a:r>
            <a:r>
              <a:rPr lang="ja-JP" altLang="en-US" sz="2400" dirty="0">
                <a:solidFill>
                  <a:prstClr val="black"/>
                </a:solidFill>
                <a:latin typeface="+mj-ea"/>
                <a:ea typeface="+mj-ea"/>
              </a:rPr>
              <a:t>をゆっくり回転させていたため、バランスを崩して左脚が収穫部ヘッダーに巻き込まれた。下腿部切断・</a:t>
            </a:r>
            <a:r>
              <a:rPr lang="ja-JP" altLang="en-US" sz="2400" dirty="0" smtClean="0">
                <a:solidFill>
                  <a:prstClr val="black"/>
                </a:solidFill>
                <a:latin typeface="+mj-ea"/>
                <a:ea typeface="+mj-ea"/>
              </a:rPr>
              <a:t>大腿部挫滅。（</a:t>
            </a:r>
            <a:r>
              <a:rPr lang="ja-JP" altLang="en-US" sz="2400" dirty="0">
                <a:solidFill>
                  <a:prstClr val="black"/>
                </a:solidFill>
                <a:latin typeface="+mj-ea"/>
                <a:ea typeface="+mj-ea"/>
              </a:rPr>
              <a:t>平成</a:t>
            </a:r>
            <a:r>
              <a:rPr lang="en-US" altLang="ja-JP" sz="2400" dirty="0">
                <a:solidFill>
                  <a:prstClr val="black"/>
                </a:solidFill>
                <a:latin typeface="+mj-ea"/>
                <a:ea typeface="+mj-ea"/>
              </a:rPr>
              <a:t>24</a:t>
            </a:r>
            <a:r>
              <a:rPr lang="ja-JP" altLang="en-US" sz="2400" dirty="0">
                <a:solidFill>
                  <a:prstClr val="black"/>
                </a:solidFill>
                <a:latin typeface="+mj-ea"/>
                <a:ea typeface="+mj-ea"/>
              </a:rPr>
              <a:t>年</a:t>
            </a:r>
            <a:r>
              <a:rPr lang="en-US" altLang="ja-JP" sz="2400" dirty="0">
                <a:solidFill>
                  <a:prstClr val="black"/>
                </a:solidFill>
                <a:latin typeface="+mj-ea"/>
                <a:ea typeface="+mj-ea"/>
              </a:rPr>
              <a:t>9</a:t>
            </a:r>
            <a:r>
              <a:rPr lang="ja-JP" altLang="en-US" sz="2400" dirty="0">
                <a:solidFill>
                  <a:prstClr val="black"/>
                </a:solidFill>
                <a:latin typeface="+mj-ea"/>
                <a:ea typeface="+mj-ea"/>
              </a:rPr>
              <a:t>月 </a:t>
            </a:r>
            <a:r>
              <a:rPr lang="en-US" altLang="ja-JP" sz="2400" dirty="0" smtClean="0">
                <a:solidFill>
                  <a:prstClr val="black"/>
                </a:solidFill>
                <a:latin typeface="+mj-ea"/>
                <a:ea typeface="+mj-ea"/>
              </a:rPr>
              <a:t>14</a:t>
            </a:r>
            <a:r>
              <a:rPr lang="ja-JP" altLang="en-US" sz="2400" dirty="0" smtClean="0">
                <a:solidFill>
                  <a:prstClr val="black"/>
                </a:solidFill>
                <a:latin typeface="+mj-ea"/>
                <a:ea typeface="+mj-ea"/>
              </a:rPr>
              <a:t>時</a:t>
            </a:r>
            <a:r>
              <a:rPr lang="ja-JP" altLang="en-US" sz="2400" dirty="0">
                <a:solidFill>
                  <a:prstClr val="black"/>
                </a:solidFill>
                <a:latin typeface="+mj-ea"/>
                <a:ea typeface="+mj-ea"/>
              </a:rPr>
              <a:t>頃、</a:t>
            </a:r>
            <a:r>
              <a:rPr lang="ja-JP" altLang="en-US" sz="2400" dirty="0" smtClean="0">
                <a:solidFill>
                  <a:prstClr val="black"/>
                </a:solidFill>
                <a:latin typeface="+mj-ea"/>
                <a:ea typeface="+mj-ea"/>
              </a:rPr>
              <a:t>男性・</a:t>
            </a:r>
            <a:r>
              <a:rPr lang="en-US" altLang="ja-JP" sz="2400" dirty="0" smtClean="0">
                <a:solidFill>
                  <a:prstClr val="black"/>
                </a:solidFill>
                <a:latin typeface="+mj-ea"/>
                <a:ea typeface="+mj-ea"/>
              </a:rPr>
              <a:t>33</a:t>
            </a:r>
            <a:r>
              <a:rPr lang="ja-JP" altLang="en-US" sz="2400" dirty="0">
                <a:solidFill>
                  <a:prstClr val="black"/>
                </a:solidFill>
                <a:latin typeface="+mj-ea"/>
                <a:ea typeface="+mj-ea"/>
              </a:rPr>
              <a:t>歳） </a:t>
            </a:r>
          </a:p>
        </p:txBody>
      </p:sp>
      <p:sp>
        <p:nvSpPr>
          <p:cNvPr id="8" name="テキスト ボックス 7"/>
          <p:cNvSpPr txBox="1"/>
          <p:nvPr/>
        </p:nvSpPr>
        <p:spPr>
          <a:xfrm>
            <a:off x="230519" y="5301208"/>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畜産用機械は大規模化に伴い大型化し</a:t>
            </a:r>
            <a:r>
              <a:rPr lang="ja-JP" altLang="en-US" sz="2400" dirty="0" smtClean="0">
                <a:solidFill>
                  <a:prstClr val="black"/>
                </a:solidFill>
                <a:latin typeface="+mj-ea"/>
                <a:ea typeface="+mj-ea"/>
              </a:rPr>
              <a:t>、馬力</a:t>
            </a:r>
            <a:r>
              <a:rPr lang="ja-JP" altLang="en-US" sz="2400" dirty="0">
                <a:solidFill>
                  <a:prstClr val="black"/>
                </a:solidFill>
                <a:latin typeface="+mj-ea"/>
                <a:ea typeface="+mj-ea"/>
              </a:rPr>
              <a:t>が大きくなって</a:t>
            </a:r>
            <a:r>
              <a:rPr lang="ja-JP" altLang="en-US" sz="2400" dirty="0" smtClean="0">
                <a:solidFill>
                  <a:prstClr val="black"/>
                </a:solidFill>
                <a:latin typeface="+mj-ea"/>
                <a:ea typeface="+mj-ea"/>
              </a:rPr>
              <a:t>います。</a:t>
            </a:r>
            <a:r>
              <a:rPr lang="ja-JP" altLang="en-US" sz="2400" dirty="0">
                <a:solidFill>
                  <a:prstClr val="black"/>
                </a:solidFill>
                <a:latin typeface="+mj-ea"/>
                <a:ea typeface="+mj-ea"/>
              </a:rPr>
              <a:t>強力な力で回転する部分が多く</a:t>
            </a:r>
            <a:r>
              <a:rPr lang="ja-JP" altLang="en-US" sz="2400" dirty="0" smtClean="0">
                <a:solidFill>
                  <a:prstClr val="black"/>
                </a:solidFill>
                <a:latin typeface="+mj-ea"/>
                <a:ea typeface="+mj-ea"/>
              </a:rPr>
              <a:t>、ボルトのゆるみ等の整備には細心の注意が必要です。</a:t>
            </a:r>
            <a:endParaRPr lang="ja-JP" altLang="en-US" sz="2400" dirty="0">
              <a:solidFill>
                <a:prstClr val="black"/>
              </a:solidFill>
              <a:latin typeface="+mj-ea"/>
              <a:ea typeface="+mj-ea"/>
            </a:endParaRPr>
          </a:p>
        </p:txBody>
      </p:sp>
      <p:sp>
        <p:nvSpPr>
          <p:cNvPr id="11" name="テキスト ボックス 10"/>
          <p:cNvSpPr txBox="1"/>
          <p:nvPr/>
        </p:nvSpPr>
        <p:spPr>
          <a:xfrm>
            <a:off x="272578" y="21012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詰まりや機械に不都合が生じた時、エンジンを止めて</a:t>
            </a:r>
            <a:endParaRPr lang="en-US" altLang="ja-JP" sz="2800" dirty="0">
              <a:solidFill>
                <a:prstClr val="black"/>
              </a:solidFill>
              <a:latin typeface="+mj-ea"/>
              <a:ea typeface="+mj-ea"/>
            </a:endParaRPr>
          </a:p>
          <a:p>
            <a:r>
              <a:rPr lang="ja-JP" altLang="en-US" sz="2800" dirty="0">
                <a:solidFill>
                  <a:prstClr val="black"/>
                </a:solidFill>
                <a:latin typeface="+mj-ea"/>
                <a:ea typeface="+mj-ea"/>
              </a:rPr>
              <a:t>　　から作業を行う。</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2146692" y="4885710"/>
            <a:ext cx="6738170" cy="338554"/>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ja-JP" altLang="ja-JP" sz="1600" dirty="0" smtClean="0">
                <a:latin typeface="+mj-ea"/>
                <a:ea typeface="+mj-ea"/>
              </a:rPr>
              <a:t>№</a:t>
            </a:r>
            <a:r>
              <a:rPr lang="en-US" altLang="ja-JP" sz="1600" dirty="0">
                <a:latin typeface="+mj-ea"/>
                <a:ea typeface="+mj-ea"/>
              </a:rPr>
              <a:t>Ⅲ</a:t>
            </a:r>
            <a:r>
              <a:rPr lang="ja-JP" altLang="ja-JP" sz="1600" dirty="0" smtClean="0">
                <a:latin typeface="+mj-ea"/>
                <a:ea typeface="+mj-ea"/>
              </a:rPr>
              <a:t>）</a:t>
            </a:r>
            <a:r>
              <a:rPr lang="en-US" altLang="ja-JP" sz="1600" dirty="0" smtClean="0">
                <a:latin typeface="+mj-ea"/>
                <a:ea typeface="+mj-ea"/>
              </a:rPr>
              <a:t>p216</a:t>
            </a:r>
            <a:r>
              <a:rPr lang="ja-JP" altLang="ja-JP" sz="1600" dirty="0" smtClean="0">
                <a:latin typeface="+mj-ea"/>
                <a:ea typeface="+mj-ea"/>
              </a:rPr>
              <a:t>より</a:t>
            </a:r>
            <a:endParaRPr lang="ja-JP" altLang="ja-JP" sz="1600" dirty="0">
              <a:latin typeface="+mj-ea"/>
              <a:ea typeface="+mj-ea"/>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243" y="1323444"/>
            <a:ext cx="456723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3"/>
          <p:cNvSpPr txBox="1">
            <a:spLocks/>
          </p:cNvSpPr>
          <p:nvPr/>
        </p:nvSpPr>
        <p:spPr>
          <a:xfrm>
            <a:off x="8244408" y="6309320"/>
            <a:ext cx="64807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2000" dirty="0">
              <a:solidFill>
                <a:prstClr val="black">
                  <a:tint val="75000"/>
                </a:prstClr>
              </a:solidFill>
              <a:latin typeface="+mj-ea"/>
              <a:ea typeface="+mj-ea"/>
            </a:endParaRPr>
          </a:p>
        </p:txBody>
      </p:sp>
      <p:sp>
        <p:nvSpPr>
          <p:cNvPr id="2" name="スライド番号プレースホルダー 1"/>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155</a:t>
            </a:fld>
            <a:endParaRPr lang="ja-JP" altLang="en-US">
              <a:solidFill>
                <a:prstClr val="black">
                  <a:tint val="75000"/>
                </a:prstClr>
              </a:solidFill>
            </a:endParaRPr>
          </a:p>
        </p:txBody>
      </p:sp>
    </p:spTree>
    <p:extLst>
      <p:ext uri="{BB962C8B-B14F-4D97-AF65-F5344CB8AC3E}">
        <p14:creationId xmlns:p14="http://schemas.microsoft.com/office/powerpoint/2010/main" val="383593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47" y="2832129"/>
            <a:ext cx="3742902" cy="357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98" y="3804096"/>
            <a:ext cx="1317987" cy="121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280877" y="1196752"/>
            <a:ext cx="865434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smtClean="0">
                <a:solidFill>
                  <a:prstClr val="black"/>
                </a:solidFill>
                <a:latin typeface="+mj-ea"/>
                <a:ea typeface="+mj-ea"/>
              </a:rPr>
              <a:t>作業中</a:t>
            </a:r>
            <a:r>
              <a:rPr lang="ja-JP" altLang="en-US" sz="2400" dirty="0">
                <a:solidFill>
                  <a:prstClr val="black"/>
                </a:solidFill>
                <a:latin typeface="+mj-ea"/>
                <a:ea typeface="+mj-ea"/>
              </a:rPr>
              <a:t>に異物が詰まったり、異音がするなど異常に気付いた時は、エンジンは必ず停止させて</a:t>
            </a:r>
            <a:r>
              <a:rPr lang="ja-JP" altLang="en-US" sz="2400" dirty="0" smtClean="0">
                <a:solidFill>
                  <a:prstClr val="black"/>
                </a:solidFill>
                <a:latin typeface="+mj-ea"/>
                <a:ea typeface="+mj-ea"/>
              </a:rPr>
              <a:t>作業します。</a:t>
            </a:r>
            <a:r>
              <a:rPr lang="ja-JP" altLang="en-US" sz="2400" dirty="0">
                <a:solidFill>
                  <a:prstClr val="black"/>
                </a:solidFill>
                <a:latin typeface="+mj-ea"/>
                <a:ea typeface="+mj-ea"/>
              </a:rPr>
              <a:t>また、作業機を</a:t>
            </a:r>
            <a:r>
              <a:rPr lang="ja-JP" altLang="en-US" sz="2400" dirty="0" smtClean="0">
                <a:solidFill>
                  <a:prstClr val="black"/>
                </a:solidFill>
                <a:latin typeface="+mj-ea"/>
                <a:ea typeface="+mj-ea"/>
              </a:rPr>
              <a:t>上げた状態</a:t>
            </a:r>
            <a:r>
              <a:rPr lang="ja-JP" altLang="en-US" sz="2400" dirty="0">
                <a:solidFill>
                  <a:prstClr val="black"/>
                </a:solidFill>
                <a:latin typeface="+mj-ea"/>
                <a:ea typeface="+mj-ea"/>
              </a:rPr>
              <a:t>で点検等の作業するときは、油圧ロックを忘れず</a:t>
            </a:r>
            <a:r>
              <a:rPr lang="ja-JP" altLang="en-US" sz="2400" dirty="0" smtClean="0">
                <a:solidFill>
                  <a:prstClr val="black"/>
                </a:solidFill>
                <a:latin typeface="+mj-ea"/>
                <a:ea typeface="+mj-ea"/>
              </a:rPr>
              <a:t>に行います。</a:t>
            </a:r>
            <a:endParaRPr lang="ja-JP" altLang="en-US" sz="2400" dirty="0">
              <a:solidFill>
                <a:prstClr val="black"/>
              </a:solidFill>
              <a:latin typeface="+mj-ea"/>
              <a:ea typeface="+mj-ea"/>
            </a:endParaRPr>
          </a:p>
        </p:txBody>
      </p:sp>
      <p:sp>
        <p:nvSpPr>
          <p:cNvPr id="16" name="テキスト ボックス 15"/>
          <p:cNvSpPr txBox="1"/>
          <p:nvPr/>
        </p:nvSpPr>
        <p:spPr>
          <a:xfrm>
            <a:off x="4229941" y="2832129"/>
            <a:ext cx="4716016"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追加のポイント</a:t>
            </a:r>
            <a:r>
              <a:rPr lang="en-US" altLang="ja-JP" sz="2400" b="1" dirty="0">
                <a:solidFill>
                  <a:srgbClr val="FF0000"/>
                </a:solidFill>
                <a:latin typeface="+mj-ea"/>
                <a:ea typeface="+mj-ea"/>
              </a:rPr>
              <a:t>》</a:t>
            </a:r>
          </a:p>
          <a:p>
            <a:r>
              <a:rPr lang="ja-JP" altLang="en-US" sz="2400" dirty="0" smtClean="0">
                <a:solidFill>
                  <a:prstClr val="black"/>
                </a:solidFill>
                <a:latin typeface="+mj-ea"/>
                <a:ea typeface="+mj-ea"/>
              </a:rPr>
              <a:t>点検時や注油時も、エンジン</a:t>
            </a:r>
            <a:r>
              <a:rPr lang="ja-JP" altLang="en-US" sz="2400" dirty="0">
                <a:solidFill>
                  <a:prstClr val="black"/>
                </a:solidFill>
                <a:latin typeface="+mj-ea"/>
                <a:ea typeface="+mj-ea"/>
              </a:rPr>
              <a:t>は必ず停止させて作業を</a:t>
            </a:r>
            <a:r>
              <a:rPr lang="ja-JP" altLang="en-US" sz="2400" dirty="0" smtClean="0">
                <a:solidFill>
                  <a:prstClr val="black"/>
                </a:solidFill>
                <a:latin typeface="+mj-ea"/>
                <a:ea typeface="+mj-ea"/>
              </a:rPr>
              <a:t>行いましょう。</a:t>
            </a:r>
            <a:endParaRPr lang="ja-JP" altLang="en-US" sz="2400" dirty="0">
              <a:solidFill>
                <a:prstClr val="black"/>
              </a:solidFill>
              <a:latin typeface="+mj-ea"/>
              <a:ea typeface="+mj-ea"/>
            </a:endParaRPr>
          </a:p>
        </p:txBody>
      </p:sp>
      <p:sp>
        <p:nvSpPr>
          <p:cNvPr id="9" name="テキスト ボックス 8"/>
          <p:cNvSpPr txBox="1"/>
          <p:nvPr/>
        </p:nvSpPr>
        <p:spPr>
          <a:xfrm>
            <a:off x="272578" y="21012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詰まりや機械に不都合が生じた時、エンジンを止めて</a:t>
            </a:r>
            <a:endParaRPr lang="en-US" altLang="ja-JP" sz="2800" dirty="0">
              <a:solidFill>
                <a:prstClr val="black"/>
              </a:solidFill>
              <a:latin typeface="+mj-ea"/>
              <a:ea typeface="+mj-ea"/>
            </a:endParaRPr>
          </a:p>
          <a:p>
            <a:r>
              <a:rPr lang="ja-JP" altLang="en-US" sz="2800" dirty="0">
                <a:solidFill>
                  <a:prstClr val="black"/>
                </a:solidFill>
                <a:latin typeface="+mj-ea"/>
                <a:ea typeface="+mj-ea"/>
              </a:rPr>
              <a:t>　　から作業を行う。</a:t>
            </a:r>
          </a:p>
        </p:txBody>
      </p:sp>
      <p:sp>
        <p:nvSpPr>
          <p:cNvPr id="12" name="テキスト ボックス 11"/>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774" y="4141971"/>
            <a:ext cx="4738446" cy="175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lgn="l"/>
            <a:fld id="{14517EAA-A6AB-4DCC-A04F-4396E1356CB7}" type="slidenum">
              <a:rPr lang="ja-JP" altLang="en-US" smtClean="0">
                <a:solidFill>
                  <a:prstClr val="black">
                    <a:tint val="75000"/>
                  </a:prstClr>
                </a:solidFill>
              </a:rPr>
              <a:pPr algn="l"/>
              <a:t>156</a:t>
            </a:fld>
            <a:endParaRPr lang="ja-JP" altLang="en-US">
              <a:solidFill>
                <a:prstClr val="black">
                  <a:tint val="75000"/>
                </a:prstClr>
              </a:solidFill>
            </a:endParaRPr>
          </a:p>
        </p:txBody>
      </p:sp>
    </p:spTree>
    <p:extLst>
      <p:ext uri="{BB962C8B-B14F-4D97-AF65-F5344CB8AC3E}">
        <p14:creationId xmlns:p14="http://schemas.microsoft.com/office/powerpoint/2010/main" val="325256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75683" y="5180999"/>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収穫や飼料調製を行う際、補助者が手伝うことが</a:t>
            </a:r>
            <a:r>
              <a:rPr lang="ja-JP" altLang="en-US" sz="2400" dirty="0" smtClean="0">
                <a:solidFill>
                  <a:prstClr val="black"/>
                </a:solidFill>
                <a:latin typeface="+mj-ea"/>
                <a:ea typeface="+mj-ea"/>
              </a:rPr>
              <a:t>あります。機械の稼働中に補助者は手をだすなどの作業行為は死角に入る可能性もあり非常に危険です。</a:t>
            </a:r>
            <a:endParaRPr lang="ja-JP" altLang="en-US" sz="2400" dirty="0">
              <a:solidFill>
                <a:prstClr val="black"/>
              </a:solidFill>
              <a:latin typeface="+mj-ea"/>
              <a:ea typeface="+mj-ea"/>
            </a:endParaRPr>
          </a:p>
        </p:txBody>
      </p:sp>
      <p:sp>
        <p:nvSpPr>
          <p:cNvPr id="14" name="テキスト ボックス 13"/>
          <p:cNvSpPr txBox="1"/>
          <p:nvPr/>
        </p:nvSpPr>
        <p:spPr>
          <a:xfrm>
            <a:off x="298896" y="1281343"/>
            <a:ext cx="4201096" cy="3046988"/>
          </a:xfrm>
          <a:prstGeom prst="rect">
            <a:avLst/>
          </a:prstGeom>
          <a:noFill/>
        </p:spPr>
        <p:txBody>
          <a:bodyPr wrap="square" rtlCol="0">
            <a:spAutoFit/>
          </a:bodyPr>
          <a:lstStyle/>
          <a:p>
            <a:r>
              <a:rPr lang="en-US" altLang="ja-JP" sz="2400" b="1" dirty="0" smtClean="0">
                <a:solidFill>
                  <a:srgbClr val="FF0000"/>
                </a:solidFill>
                <a:latin typeface="+mj-ea"/>
                <a:ea typeface="+mj-ea"/>
              </a:rPr>
              <a:t>《</a:t>
            </a:r>
            <a:r>
              <a:rPr lang="ja-JP" altLang="en-US" sz="2400" b="1" dirty="0" smtClean="0">
                <a:solidFill>
                  <a:srgbClr val="FF0000"/>
                </a:solidFill>
                <a:latin typeface="+mj-ea"/>
                <a:ea typeface="+mj-ea"/>
              </a:rPr>
              <a:t>事故事例</a:t>
            </a:r>
            <a:r>
              <a:rPr lang="en-US" altLang="ja-JP" sz="2400" b="1" dirty="0" smtClean="0">
                <a:solidFill>
                  <a:srgbClr val="FF0000"/>
                </a:solidFill>
                <a:latin typeface="+mj-ea"/>
                <a:ea typeface="+mj-ea"/>
              </a:rPr>
              <a:t>》</a:t>
            </a:r>
            <a:endParaRPr lang="en-US" altLang="ja-JP" sz="2400" b="1" dirty="0">
              <a:solidFill>
                <a:srgbClr val="FF0000"/>
              </a:solidFill>
              <a:latin typeface="+mj-ea"/>
              <a:ea typeface="+mj-ea"/>
            </a:endParaRPr>
          </a:p>
          <a:p>
            <a:r>
              <a:rPr lang="ja-JP" altLang="en-US" sz="2400" b="1" dirty="0" smtClean="0">
                <a:solidFill>
                  <a:srgbClr val="FF0000"/>
                </a:solidFill>
                <a:latin typeface="+mj-ea"/>
                <a:ea typeface="+mj-ea"/>
              </a:rPr>
              <a:t>組み</a:t>
            </a:r>
            <a:r>
              <a:rPr lang="ja-JP" altLang="en-US" sz="2400" b="1" dirty="0">
                <a:solidFill>
                  <a:srgbClr val="FF0000"/>
                </a:solidFill>
                <a:latin typeface="+mj-ea"/>
                <a:ea typeface="+mj-ea"/>
              </a:rPr>
              <a:t>作業、</a:t>
            </a:r>
            <a:r>
              <a:rPr lang="ja-JP" altLang="en-US" sz="2400" b="1" dirty="0" smtClean="0">
                <a:solidFill>
                  <a:srgbClr val="FF0000"/>
                </a:solidFill>
                <a:latin typeface="+mj-ea"/>
                <a:ea typeface="+mj-ea"/>
              </a:rPr>
              <a:t>合図（</a:t>
            </a:r>
            <a:r>
              <a:rPr lang="ja-JP" altLang="en-US" sz="2400" b="1" dirty="0">
                <a:solidFill>
                  <a:srgbClr val="FF0000"/>
                </a:solidFill>
                <a:latin typeface="+mj-ea"/>
                <a:ea typeface="+mj-ea"/>
              </a:rPr>
              <a:t>切創）</a:t>
            </a:r>
          </a:p>
          <a:p>
            <a:r>
              <a:rPr lang="ja-JP" altLang="en-US" sz="2400" dirty="0" smtClean="0">
                <a:solidFill>
                  <a:prstClr val="black"/>
                </a:solidFill>
                <a:latin typeface="+mj-ea"/>
                <a:ea typeface="+mj-ea"/>
              </a:rPr>
              <a:t>ビール</a:t>
            </a:r>
            <a:r>
              <a:rPr lang="ja-JP" altLang="en-US" sz="2400" dirty="0">
                <a:solidFill>
                  <a:prstClr val="black"/>
                </a:solidFill>
                <a:latin typeface="+mj-ea"/>
                <a:ea typeface="+mj-ea"/>
              </a:rPr>
              <a:t>粕をバケットに入れる際に、補助者が袋を取ろうと</a:t>
            </a:r>
            <a:r>
              <a:rPr lang="ja-JP" altLang="en-US" sz="2400" dirty="0" smtClean="0">
                <a:solidFill>
                  <a:prstClr val="black"/>
                </a:solidFill>
                <a:latin typeface="+mj-ea"/>
                <a:ea typeface="+mj-ea"/>
              </a:rPr>
              <a:t>して足を出し、バケット</a:t>
            </a:r>
            <a:r>
              <a:rPr lang="ja-JP" altLang="en-US" sz="2400" dirty="0">
                <a:solidFill>
                  <a:prstClr val="black"/>
                </a:solidFill>
                <a:latin typeface="+mj-ea"/>
                <a:ea typeface="+mj-ea"/>
              </a:rPr>
              <a:t>先端部とコンクリート壁の間に左足底を挟まれ切</a:t>
            </a:r>
            <a:r>
              <a:rPr lang="ja-JP" altLang="en-US" sz="2400" dirty="0" smtClean="0">
                <a:solidFill>
                  <a:prstClr val="black"/>
                </a:solidFill>
                <a:latin typeface="+mj-ea"/>
                <a:ea typeface="+mj-ea"/>
              </a:rPr>
              <a:t>創。（</a:t>
            </a:r>
            <a:r>
              <a:rPr lang="ja-JP" altLang="en-US" sz="2400" dirty="0">
                <a:solidFill>
                  <a:prstClr val="black"/>
                </a:solidFill>
                <a:latin typeface="+mj-ea"/>
                <a:ea typeface="+mj-ea"/>
              </a:rPr>
              <a:t>平成</a:t>
            </a:r>
            <a:r>
              <a:rPr lang="en-US" altLang="ja-JP" sz="2400" dirty="0">
                <a:solidFill>
                  <a:prstClr val="black"/>
                </a:solidFill>
                <a:latin typeface="+mj-ea"/>
                <a:ea typeface="+mj-ea"/>
              </a:rPr>
              <a:t>25</a:t>
            </a:r>
            <a:r>
              <a:rPr lang="ja-JP" altLang="en-US" sz="2400" dirty="0" smtClean="0">
                <a:solidFill>
                  <a:prstClr val="black"/>
                </a:solidFill>
                <a:latin typeface="+mj-ea"/>
                <a:ea typeface="+mj-ea"/>
              </a:rPr>
              <a:t>年</a:t>
            </a:r>
            <a:r>
              <a:rPr lang="en-US" altLang="ja-JP" sz="2400" dirty="0" smtClean="0">
                <a:solidFill>
                  <a:prstClr val="black"/>
                </a:solidFill>
                <a:latin typeface="+mj-ea"/>
                <a:ea typeface="+mj-ea"/>
              </a:rPr>
              <a:t>6</a:t>
            </a:r>
            <a:r>
              <a:rPr lang="ja-JP" altLang="en-US" sz="2400" dirty="0">
                <a:solidFill>
                  <a:prstClr val="black"/>
                </a:solidFill>
                <a:latin typeface="+mj-ea"/>
                <a:ea typeface="+mj-ea"/>
              </a:rPr>
              <a:t>月 </a:t>
            </a:r>
            <a:r>
              <a:rPr lang="en-US" altLang="ja-JP" sz="2400" dirty="0" smtClean="0">
                <a:solidFill>
                  <a:prstClr val="black"/>
                </a:solidFill>
                <a:latin typeface="+mj-ea"/>
                <a:ea typeface="+mj-ea"/>
              </a:rPr>
              <a:t>15</a:t>
            </a:r>
            <a:r>
              <a:rPr lang="ja-JP" altLang="en-US" sz="2400" dirty="0" smtClean="0">
                <a:solidFill>
                  <a:prstClr val="black"/>
                </a:solidFill>
                <a:latin typeface="+mj-ea"/>
                <a:ea typeface="+mj-ea"/>
              </a:rPr>
              <a:t>時</a:t>
            </a:r>
            <a:r>
              <a:rPr lang="ja-JP" altLang="en-US" sz="2400" dirty="0">
                <a:solidFill>
                  <a:prstClr val="black"/>
                </a:solidFill>
                <a:latin typeface="+mj-ea"/>
                <a:ea typeface="+mj-ea"/>
              </a:rPr>
              <a:t>頃、</a:t>
            </a:r>
            <a:r>
              <a:rPr lang="ja-JP" altLang="en-US" sz="2400" dirty="0" smtClean="0">
                <a:solidFill>
                  <a:prstClr val="black"/>
                </a:solidFill>
                <a:latin typeface="+mj-ea"/>
                <a:ea typeface="+mj-ea"/>
              </a:rPr>
              <a:t>男性・</a:t>
            </a:r>
            <a:r>
              <a:rPr lang="en-US" altLang="ja-JP" sz="2400" dirty="0" smtClean="0">
                <a:solidFill>
                  <a:prstClr val="black"/>
                </a:solidFill>
                <a:latin typeface="+mj-ea"/>
                <a:ea typeface="+mj-ea"/>
              </a:rPr>
              <a:t>19</a:t>
            </a:r>
            <a:r>
              <a:rPr lang="ja-JP" altLang="en-US" sz="2400" dirty="0">
                <a:solidFill>
                  <a:prstClr val="black"/>
                </a:solidFill>
                <a:latin typeface="+mj-ea"/>
                <a:ea typeface="+mj-ea"/>
              </a:rPr>
              <a:t>歳）</a:t>
            </a:r>
          </a:p>
        </p:txBody>
      </p:sp>
      <p:sp>
        <p:nvSpPr>
          <p:cNvPr id="11" name="テキスト ボックス 10"/>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a:t>
            </a:r>
            <a:r>
              <a:rPr lang="ja-JP" altLang="en-US" sz="2800" dirty="0" smtClean="0">
                <a:solidFill>
                  <a:prstClr val="black"/>
                </a:solidFill>
                <a:latin typeface="+mj-ea"/>
                <a:ea typeface="+mj-ea"/>
              </a:rPr>
              <a:t>組み作業</a:t>
            </a:r>
            <a:r>
              <a:rPr lang="ja-JP" altLang="en-US" sz="2800" dirty="0">
                <a:solidFill>
                  <a:prstClr val="black"/>
                </a:solidFill>
                <a:latin typeface="+mj-ea"/>
                <a:ea typeface="+mj-ea"/>
              </a:rPr>
              <a:t>における合図を決め、機械の稼働中は</a:t>
            </a:r>
            <a:r>
              <a:rPr lang="ja-JP" altLang="en-US" sz="2800" dirty="0" smtClean="0">
                <a:solidFill>
                  <a:prstClr val="black"/>
                </a:solidFill>
                <a:latin typeface="+mj-ea"/>
                <a:ea typeface="+mj-ea"/>
              </a:rPr>
              <a:t>近寄</a:t>
            </a:r>
            <a:endParaRPr lang="en-US" altLang="ja-JP" sz="2800" dirty="0" smtClean="0">
              <a:solidFill>
                <a:prstClr val="black"/>
              </a:solidFill>
              <a:latin typeface="+mj-ea"/>
              <a:ea typeface="+mj-ea"/>
            </a:endParaRPr>
          </a:p>
          <a:p>
            <a:r>
              <a:rPr lang="ja-JP" altLang="en-US" sz="2800" dirty="0">
                <a:solidFill>
                  <a:prstClr val="black"/>
                </a:solidFill>
                <a:latin typeface="+mj-ea"/>
                <a:ea typeface="+mj-ea"/>
              </a:rPr>
              <a:t>　</a:t>
            </a:r>
            <a:r>
              <a:rPr lang="ja-JP" altLang="en-US" sz="2800" dirty="0" smtClean="0">
                <a:solidFill>
                  <a:prstClr val="black"/>
                </a:solidFill>
                <a:latin typeface="+mj-ea"/>
                <a:ea typeface="+mj-ea"/>
              </a:rPr>
              <a:t>　らない</a:t>
            </a:r>
            <a:r>
              <a:rPr lang="ja-JP" altLang="en-US" sz="2800" dirty="0">
                <a:solidFill>
                  <a:prstClr val="black"/>
                </a:solidFill>
                <a:latin typeface="+mj-ea"/>
                <a:ea typeface="+mj-ea"/>
              </a:rPr>
              <a:t>。</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615640" y="4437112"/>
            <a:ext cx="3567608"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ja-JP" altLang="ja-JP" sz="1600" dirty="0" smtClean="0">
                <a:latin typeface="+mj-ea"/>
                <a:ea typeface="+mj-ea"/>
              </a:rPr>
              <a:t>№</a:t>
            </a:r>
            <a:r>
              <a:rPr lang="en-US" altLang="ja-JP" sz="1600" dirty="0">
                <a:latin typeface="+mj-ea"/>
                <a:ea typeface="+mj-ea"/>
              </a:rPr>
              <a:t>Ⅲ</a:t>
            </a:r>
            <a:r>
              <a:rPr lang="ja-JP" altLang="ja-JP" sz="1600" dirty="0" smtClean="0">
                <a:latin typeface="+mj-ea"/>
                <a:ea typeface="+mj-ea"/>
              </a:rPr>
              <a:t>）</a:t>
            </a:r>
            <a:r>
              <a:rPr lang="en-US" altLang="ja-JP" sz="1600" dirty="0" smtClean="0">
                <a:latin typeface="+mj-ea"/>
                <a:ea typeface="+mj-ea"/>
              </a:rPr>
              <a:t>p219</a:t>
            </a:r>
            <a:r>
              <a:rPr lang="ja-JP" altLang="ja-JP" sz="1600" dirty="0" smtClean="0">
                <a:latin typeface="+mj-ea"/>
                <a:ea typeface="+mj-ea"/>
              </a:rPr>
              <a:t>より</a:t>
            </a:r>
            <a:endParaRPr lang="ja-JP" altLang="ja-JP" sz="1600" dirty="0">
              <a:latin typeface="+mj-ea"/>
              <a:ea typeface="+mj-e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75888"/>
            <a:ext cx="4400787" cy="329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157</a:t>
            </a:fld>
            <a:endParaRPr lang="ja-JP" altLang="en-US">
              <a:solidFill>
                <a:prstClr val="black">
                  <a:tint val="75000"/>
                </a:prstClr>
              </a:solidFill>
            </a:endParaRPr>
          </a:p>
        </p:txBody>
      </p:sp>
    </p:spTree>
    <p:extLst>
      <p:ext uri="{BB962C8B-B14F-4D97-AF65-F5344CB8AC3E}">
        <p14:creationId xmlns:p14="http://schemas.microsoft.com/office/powerpoint/2010/main" val="208509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05" y="3573016"/>
            <a:ext cx="7929445" cy="278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03639" y="1200653"/>
            <a:ext cx="8654343" cy="2308324"/>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pPr marL="269875" indent="-269875"/>
            <a:r>
              <a:rPr lang="ja-JP" altLang="en-US" sz="2400" dirty="0" smtClean="0">
                <a:solidFill>
                  <a:prstClr val="black"/>
                </a:solidFill>
                <a:latin typeface="+mj-ea"/>
                <a:ea typeface="+mj-ea"/>
              </a:rPr>
              <a:t>①組み</a:t>
            </a:r>
            <a:r>
              <a:rPr lang="ja-JP" altLang="en-US" sz="2400" dirty="0">
                <a:solidFill>
                  <a:prstClr val="black"/>
                </a:solidFill>
                <a:latin typeface="+mj-ea"/>
                <a:ea typeface="+mj-ea"/>
              </a:rPr>
              <a:t>作業の時は</a:t>
            </a:r>
            <a:r>
              <a:rPr lang="ja-JP" altLang="en-US" sz="2400" dirty="0" smtClean="0">
                <a:solidFill>
                  <a:prstClr val="black"/>
                </a:solidFill>
                <a:latin typeface="+mj-ea"/>
                <a:ea typeface="+mj-ea"/>
              </a:rPr>
              <a:t>合図を確認し、</a:t>
            </a:r>
            <a:r>
              <a:rPr lang="ja-JP" altLang="en-US" sz="2400" dirty="0" smtClean="0">
                <a:solidFill>
                  <a:prstClr val="black"/>
                </a:solidFill>
                <a:latin typeface="+mj-ea"/>
              </a:rPr>
              <a:t>補助者</a:t>
            </a:r>
            <a:r>
              <a:rPr lang="ja-JP" altLang="en-US" sz="2400" dirty="0">
                <a:solidFill>
                  <a:prstClr val="black"/>
                </a:solidFill>
                <a:latin typeface="+mj-ea"/>
              </a:rPr>
              <a:t>の</a:t>
            </a:r>
            <a:r>
              <a:rPr lang="ja-JP" altLang="en-US" sz="2400" dirty="0" smtClean="0">
                <a:solidFill>
                  <a:prstClr val="black"/>
                </a:solidFill>
                <a:latin typeface="+mj-ea"/>
              </a:rPr>
              <a:t>指示で</a:t>
            </a:r>
            <a:r>
              <a:rPr lang="ja-JP" altLang="en-US" sz="2400" dirty="0">
                <a:solidFill>
                  <a:prstClr val="black"/>
                </a:solidFill>
                <a:latin typeface="+mj-ea"/>
              </a:rPr>
              <a:t>機械の稼働・</a:t>
            </a:r>
            <a:r>
              <a:rPr lang="ja-JP" altLang="en-US" sz="2400" dirty="0" smtClean="0">
                <a:solidFill>
                  <a:prstClr val="black"/>
                </a:solidFill>
                <a:latin typeface="+mj-ea"/>
              </a:rPr>
              <a:t>停止を行います。</a:t>
            </a:r>
            <a:endParaRPr lang="en-US" altLang="ja-JP" sz="2400" dirty="0" smtClean="0">
              <a:solidFill>
                <a:prstClr val="black"/>
              </a:solidFill>
              <a:latin typeface="+mj-ea"/>
              <a:ea typeface="+mj-ea"/>
            </a:endParaRPr>
          </a:p>
          <a:p>
            <a:pPr marL="269875" indent="-269875"/>
            <a:r>
              <a:rPr lang="ja-JP" altLang="en-US" sz="2400" dirty="0" smtClean="0">
                <a:solidFill>
                  <a:prstClr val="black"/>
                </a:solidFill>
                <a:latin typeface="+mj-ea"/>
                <a:ea typeface="+mj-ea"/>
              </a:rPr>
              <a:t>②誘導は</a:t>
            </a:r>
            <a:r>
              <a:rPr lang="ja-JP" altLang="en-US" sz="2400" dirty="0">
                <a:solidFill>
                  <a:prstClr val="black"/>
                </a:solidFill>
                <a:latin typeface="+mj-ea"/>
                <a:ea typeface="+mj-ea"/>
              </a:rPr>
              <a:t>機械の稼働方向から</a:t>
            </a:r>
            <a:r>
              <a:rPr lang="ja-JP" altLang="en-US" sz="2400" dirty="0" smtClean="0">
                <a:solidFill>
                  <a:prstClr val="black"/>
                </a:solidFill>
                <a:latin typeface="+mj-ea"/>
                <a:ea typeface="+mj-ea"/>
              </a:rPr>
              <a:t>離れ、</a:t>
            </a:r>
            <a:r>
              <a:rPr lang="ja-JP" altLang="en-US" sz="2400" dirty="0">
                <a:solidFill>
                  <a:prstClr val="black"/>
                </a:solidFill>
                <a:latin typeface="+mj-ea"/>
              </a:rPr>
              <a:t>補助作業は機械が動いていない状態</a:t>
            </a:r>
            <a:r>
              <a:rPr lang="ja-JP" altLang="en-US" sz="2400" dirty="0" smtClean="0">
                <a:solidFill>
                  <a:prstClr val="black"/>
                </a:solidFill>
                <a:latin typeface="+mj-ea"/>
              </a:rPr>
              <a:t>で行います。</a:t>
            </a:r>
            <a:endParaRPr lang="en-US" altLang="ja-JP" sz="2400" dirty="0" smtClean="0">
              <a:solidFill>
                <a:prstClr val="black"/>
              </a:solidFill>
              <a:latin typeface="+mj-ea"/>
              <a:ea typeface="+mj-ea"/>
            </a:endParaRPr>
          </a:p>
          <a:p>
            <a:pPr marL="269875" indent="-269875"/>
            <a:r>
              <a:rPr lang="ja-JP" altLang="en-US" sz="2400" dirty="0">
                <a:solidFill>
                  <a:prstClr val="black"/>
                </a:solidFill>
                <a:latin typeface="+mj-ea"/>
                <a:ea typeface="+mj-ea"/>
              </a:rPr>
              <a:t>③</a:t>
            </a:r>
            <a:r>
              <a:rPr lang="ja-JP" altLang="en-US" sz="2400" dirty="0" smtClean="0">
                <a:solidFill>
                  <a:prstClr val="black"/>
                </a:solidFill>
                <a:latin typeface="+mj-ea"/>
                <a:ea typeface="+mj-ea"/>
              </a:rPr>
              <a:t>オペレータ</a:t>
            </a:r>
            <a:r>
              <a:rPr lang="ja-JP" altLang="en-US" sz="2400" dirty="0">
                <a:solidFill>
                  <a:prstClr val="black"/>
                </a:solidFill>
                <a:latin typeface="+mj-ea"/>
                <a:ea typeface="+mj-ea"/>
              </a:rPr>
              <a:t>は補助者の位置を確認し、補助者の合図</a:t>
            </a:r>
            <a:r>
              <a:rPr lang="ja-JP" altLang="en-US" sz="2400" dirty="0" smtClean="0">
                <a:solidFill>
                  <a:prstClr val="black"/>
                </a:solidFill>
                <a:latin typeface="+mj-ea"/>
                <a:ea typeface="+mj-ea"/>
              </a:rPr>
              <a:t>に従います。</a:t>
            </a:r>
            <a:endParaRPr lang="ja-JP" altLang="en-US" sz="2400" dirty="0">
              <a:solidFill>
                <a:prstClr val="black"/>
              </a:solidFill>
              <a:latin typeface="+mj-ea"/>
              <a:ea typeface="+mj-ea"/>
            </a:endParaRPr>
          </a:p>
        </p:txBody>
      </p:sp>
      <p:sp>
        <p:nvSpPr>
          <p:cNvPr id="8" name="テキスト ボックス 7"/>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a:t>
            </a:r>
            <a:r>
              <a:rPr lang="ja-JP" altLang="en-US" sz="2800" dirty="0" smtClean="0">
                <a:solidFill>
                  <a:prstClr val="black"/>
                </a:solidFill>
                <a:latin typeface="+mj-ea"/>
                <a:ea typeface="+mj-ea"/>
              </a:rPr>
              <a:t>組み作業</a:t>
            </a:r>
            <a:r>
              <a:rPr lang="ja-JP" altLang="en-US" sz="2800" dirty="0">
                <a:solidFill>
                  <a:prstClr val="black"/>
                </a:solidFill>
                <a:latin typeface="+mj-ea"/>
                <a:ea typeface="+mj-ea"/>
              </a:rPr>
              <a:t>における合図を決め、機械の稼働中は</a:t>
            </a:r>
            <a:r>
              <a:rPr lang="ja-JP" altLang="en-US" sz="2800" dirty="0" smtClean="0">
                <a:solidFill>
                  <a:prstClr val="black"/>
                </a:solidFill>
                <a:latin typeface="+mj-ea"/>
                <a:ea typeface="+mj-ea"/>
              </a:rPr>
              <a:t>近寄</a:t>
            </a:r>
            <a:endParaRPr lang="en-US" altLang="ja-JP" sz="2800" dirty="0" smtClean="0">
              <a:solidFill>
                <a:prstClr val="black"/>
              </a:solidFill>
              <a:latin typeface="+mj-ea"/>
              <a:ea typeface="+mj-ea"/>
            </a:endParaRPr>
          </a:p>
          <a:p>
            <a:r>
              <a:rPr lang="ja-JP" altLang="en-US" sz="2800" dirty="0">
                <a:solidFill>
                  <a:prstClr val="black"/>
                </a:solidFill>
                <a:latin typeface="+mj-ea"/>
                <a:ea typeface="+mj-ea"/>
              </a:rPr>
              <a:t>　</a:t>
            </a:r>
            <a:r>
              <a:rPr lang="ja-JP" altLang="en-US" sz="2800" dirty="0" smtClean="0">
                <a:solidFill>
                  <a:prstClr val="black"/>
                </a:solidFill>
                <a:latin typeface="+mj-ea"/>
                <a:ea typeface="+mj-ea"/>
              </a:rPr>
              <a:t>　らない</a:t>
            </a:r>
            <a:r>
              <a:rPr lang="ja-JP" altLang="en-US" sz="2800" dirty="0">
                <a:solidFill>
                  <a:prstClr val="black"/>
                </a:solidFill>
                <a:latin typeface="+mj-ea"/>
                <a:ea typeface="+mj-ea"/>
              </a:rPr>
              <a:t>。</a:t>
            </a:r>
          </a:p>
        </p:txBody>
      </p:sp>
      <p:sp>
        <p:nvSpPr>
          <p:cNvPr id="9" name="テキスト ボックス 8"/>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p:txBody>
          <a:bodyPr/>
          <a:lstStyle/>
          <a:p>
            <a:pPr algn="l"/>
            <a:fld id="{14517EAA-A6AB-4DCC-A04F-4396E1356CB7}" type="slidenum">
              <a:rPr lang="ja-JP" altLang="en-US" smtClean="0">
                <a:solidFill>
                  <a:prstClr val="black">
                    <a:tint val="75000"/>
                  </a:prstClr>
                </a:solidFill>
              </a:rPr>
              <a:pPr algn="l"/>
              <a:t>158</a:t>
            </a:fld>
            <a:endParaRPr lang="ja-JP" altLang="en-US">
              <a:solidFill>
                <a:prstClr val="black">
                  <a:tint val="75000"/>
                </a:prstClr>
              </a:solidFill>
            </a:endParaRPr>
          </a:p>
        </p:txBody>
      </p:sp>
    </p:spTree>
    <p:extLst>
      <p:ext uri="{BB962C8B-B14F-4D97-AF65-F5344CB8AC3E}">
        <p14:creationId xmlns:p14="http://schemas.microsoft.com/office/powerpoint/2010/main" val="235505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72579" y="1556792"/>
            <a:ext cx="8763918" cy="1200329"/>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①作業</a:t>
            </a:r>
            <a:r>
              <a:rPr lang="ja-JP" altLang="en-US" sz="2400" dirty="0" smtClean="0">
                <a:solidFill>
                  <a:prstClr val="black"/>
                </a:solidFill>
                <a:latin typeface="+mj-ea"/>
                <a:ea typeface="+mj-ea"/>
              </a:rPr>
              <a:t>場所</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②家畜の</a:t>
            </a:r>
            <a:r>
              <a:rPr lang="ja-JP" altLang="en-US" sz="2400" dirty="0" smtClean="0">
                <a:solidFill>
                  <a:prstClr val="black"/>
                </a:solidFill>
                <a:latin typeface="+mj-ea"/>
                <a:ea typeface="+mj-ea"/>
              </a:rPr>
              <a:t>状態</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③危険</a:t>
            </a:r>
            <a:r>
              <a:rPr lang="ja-JP" altLang="en-US" sz="2400" dirty="0" smtClean="0">
                <a:solidFill>
                  <a:prstClr val="black"/>
                </a:solidFill>
                <a:latin typeface="+mj-ea"/>
                <a:ea typeface="+mj-ea"/>
              </a:rPr>
              <a:t>認識</a:t>
            </a:r>
            <a:endParaRPr lang="en-US" altLang="ja-JP" sz="2400" dirty="0">
              <a:solidFill>
                <a:prstClr val="black"/>
              </a:solidFill>
              <a:latin typeface="+mj-ea"/>
              <a:ea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871" y="2889153"/>
            <a:ext cx="4792067" cy="330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txBox="1">
            <a:spLocks/>
          </p:cNvSpPr>
          <p:nvPr/>
        </p:nvSpPr>
        <p:spPr>
          <a:xfrm>
            <a:off x="0"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black"/>
                </a:solidFill>
                <a:latin typeface="+mj-ea"/>
              </a:rPr>
              <a:t>２</a:t>
            </a:r>
            <a:r>
              <a:rPr lang="ja-JP" altLang="en-US" sz="3200" dirty="0" smtClean="0">
                <a:solidFill>
                  <a:prstClr val="black"/>
                </a:solidFill>
                <a:latin typeface="+mj-ea"/>
              </a:rPr>
              <a:t>．牛</a:t>
            </a:r>
            <a:endParaRPr lang="ja-JP" altLang="en-US" sz="3200" dirty="0">
              <a:solidFill>
                <a:prstClr val="black"/>
              </a:solidFill>
              <a:latin typeface="+mj-ea"/>
            </a:endParaRPr>
          </a:p>
        </p:txBody>
      </p:sp>
      <p:sp>
        <p:nvSpPr>
          <p:cNvPr id="7" name="テキスト ボックス 6"/>
          <p:cNvSpPr txBox="1"/>
          <p:nvPr/>
        </p:nvSpPr>
        <p:spPr>
          <a:xfrm>
            <a:off x="760690" y="908720"/>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a:t>
            </a:r>
            <a:r>
              <a:rPr lang="ja-JP" altLang="en-US" sz="2400" dirty="0" smtClean="0">
                <a:solidFill>
                  <a:prstClr val="black"/>
                </a:solidFill>
                <a:latin typeface="ＭＳ Ｐゴシック"/>
              </a:rPr>
              <a:t>整理</a:t>
            </a:r>
            <a:r>
              <a:rPr lang="ja-JP" altLang="en-US" sz="2400" dirty="0">
                <a:solidFill>
                  <a:prstClr val="black"/>
                </a:solidFill>
                <a:latin typeface="ＭＳ Ｐゴシック"/>
              </a:rPr>
              <a:t>しましょう</a:t>
            </a:r>
            <a:r>
              <a:rPr lang="ja-JP" altLang="en-US" sz="2400" dirty="0" smtClean="0">
                <a:solidFill>
                  <a:prstClr val="black"/>
                </a:solidFill>
                <a:latin typeface="ＭＳ Ｐゴシック"/>
              </a:rPr>
              <a:t>。</a:t>
            </a:r>
            <a:endParaRPr lang="ja-JP" altLang="en-US" sz="2400" dirty="0">
              <a:solidFill>
                <a:prstClr val="black"/>
              </a:solidFill>
              <a:latin typeface="ＭＳ Ｐゴシック"/>
            </a:endParaRPr>
          </a:p>
        </p:txBody>
      </p:sp>
      <p:sp>
        <p:nvSpPr>
          <p:cNvPr id="2" name="スライド番号プレースホルダー 1"/>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159</a:t>
            </a:fld>
            <a:endParaRPr lang="ja-JP" altLang="en-US">
              <a:solidFill>
                <a:prstClr val="black">
                  <a:tint val="75000"/>
                </a:prstClr>
              </a:solidFill>
            </a:endParaRPr>
          </a:p>
        </p:txBody>
      </p:sp>
    </p:spTree>
    <p:extLst>
      <p:ext uri="{BB962C8B-B14F-4D97-AF65-F5344CB8AC3E}">
        <p14:creationId xmlns:p14="http://schemas.microsoft.com/office/powerpoint/2010/main" val="280313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623803555"/>
              </p:ext>
            </p:extLst>
          </p:nvPr>
        </p:nvGraphicFramePr>
        <p:xfrm>
          <a:off x="277279" y="1628800"/>
          <a:ext cx="8496946" cy="2895600"/>
        </p:xfrm>
        <a:graphic>
          <a:graphicData uri="http://schemas.openxmlformats.org/drawingml/2006/table">
            <a:tbl>
              <a:tblPr firstRow="1" bandRow="1">
                <a:tableStyleId>{5C22544A-7EE6-4342-B048-85BDC9FD1C3A}</a:tableStyleId>
              </a:tblPr>
              <a:tblGrid>
                <a:gridCol w="1512169"/>
                <a:gridCol w="4392488"/>
                <a:gridCol w="864096"/>
                <a:gridCol w="936104"/>
                <a:gridCol w="792089"/>
              </a:tblGrid>
              <a:tr h="370840">
                <a:tc rowSpan="2">
                  <a:txBody>
                    <a:bodyPr/>
                    <a:lstStyle/>
                    <a:p>
                      <a:pPr algn="ctr"/>
                      <a:r>
                        <a:rPr kumimoji="1" lang="ja-JP" altLang="en-US" sz="2000" dirty="0" smtClean="0">
                          <a:solidFill>
                            <a:schemeClr val="bg1"/>
                          </a:solidFill>
                        </a:rPr>
                        <a:t>事項</a:t>
                      </a:r>
                      <a:endParaRPr kumimoji="1" lang="ja-JP" alt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2">
                  <a:txBody>
                    <a:bodyPr/>
                    <a:lstStyle/>
                    <a:p>
                      <a:pPr algn="ctr"/>
                      <a:r>
                        <a:rPr kumimoji="1" lang="ja-JP" altLang="en-US" sz="2000" dirty="0" smtClean="0">
                          <a:solidFill>
                            <a:schemeClr val="bg1"/>
                          </a:solidFill>
                        </a:rPr>
                        <a:t>チェック内容</a:t>
                      </a:r>
                      <a:endParaRPr kumimoji="1" lang="ja-JP" alt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2">
                  <a:txBody>
                    <a:bodyPr/>
                    <a:lstStyle/>
                    <a:p>
                      <a:pPr algn="ctr"/>
                      <a:r>
                        <a:rPr kumimoji="1" lang="ja-JP" altLang="en-US" sz="2000" dirty="0" smtClean="0">
                          <a:solidFill>
                            <a:schemeClr val="bg1"/>
                          </a:solidFill>
                        </a:rPr>
                        <a:t>チェック欄</a:t>
                      </a:r>
                      <a:endParaRPr kumimoji="1" lang="ja-JP" alt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kumimoji="1" lang="ja-JP" altLang="en-US" dirty="0"/>
                    </a:p>
                  </a:txBody>
                  <a:tcPr/>
                </a:tc>
                <a:tc rowSpan="2">
                  <a:txBody>
                    <a:bodyPr/>
                    <a:lstStyle/>
                    <a:p>
                      <a:pPr algn="ctr"/>
                      <a:r>
                        <a:rPr kumimoji="1" lang="ja-JP" altLang="en-US" sz="2000" dirty="0" smtClean="0">
                          <a:solidFill>
                            <a:schemeClr val="bg1"/>
                          </a:solidFill>
                        </a:rPr>
                        <a:t>対策</a:t>
                      </a:r>
                      <a:endParaRPr kumimoji="1" lang="en-US" altLang="ja-JP" sz="2000" dirty="0" smtClean="0">
                        <a:solidFill>
                          <a:schemeClr val="bg1"/>
                        </a:solidFill>
                      </a:endParaRPr>
                    </a:p>
                    <a:p>
                      <a:pPr algn="ctr"/>
                      <a:r>
                        <a:rPr kumimoji="1" lang="ja-JP" altLang="en-US" sz="2000" dirty="0" smtClean="0">
                          <a:solidFill>
                            <a:schemeClr val="bg1"/>
                          </a:solidFill>
                        </a:rPr>
                        <a:t>優先</a:t>
                      </a:r>
                      <a:endParaRPr kumimoji="1" lang="ja-JP" alt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smtClean="0">
                          <a:solidFill>
                            <a:schemeClr val="bg1"/>
                          </a:solidFill>
                        </a:rPr>
                        <a:t>そうだ</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kumimoji="1" lang="ja-JP" altLang="en-US" sz="2000" b="1" dirty="0" smtClean="0">
                          <a:solidFill>
                            <a:schemeClr val="bg1"/>
                          </a:solidFill>
                        </a:rPr>
                        <a:t>ちがう</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vMerge="1">
                  <a:txBody>
                    <a:bodyPr/>
                    <a:lstStyle/>
                    <a:p>
                      <a:endParaRPr kumimoji="1" lang="ja-JP" altLang="en-US" dirty="0"/>
                    </a:p>
                  </a:txBody>
                  <a:tcPr/>
                </a:tc>
              </a:tr>
              <a:tr h="370840">
                <a:tc>
                  <a:txBody>
                    <a:bodyPr/>
                    <a:lstStyle/>
                    <a:p>
                      <a:pPr algn="ctr"/>
                      <a:r>
                        <a:rPr kumimoji="1" lang="ja-JP" altLang="en-US" sz="2000" b="0" dirty="0" smtClean="0">
                          <a:solidFill>
                            <a:schemeClr val="tx1"/>
                          </a:solidFill>
                        </a:rPr>
                        <a:t>作業場所（施設）</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smtClean="0">
                          <a:solidFill>
                            <a:schemeClr val="tx1"/>
                          </a:solidFill>
                        </a:rPr>
                        <a:t>整理・整頓・清掃・清潔（４Ｓ）が常に保たれ、牛へのストレスを軽減する工夫をしている。</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algn="ctr"/>
                      <a:r>
                        <a:rPr kumimoji="1" lang="ja-JP" altLang="en-US" sz="2000" b="0" dirty="0" smtClean="0">
                          <a:solidFill>
                            <a:schemeClr val="tx1"/>
                          </a:solidFill>
                        </a:rPr>
                        <a:t>家畜の状態</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smtClean="0">
                          <a:solidFill>
                            <a:schemeClr val="tx1"/>
                          </a:solidFill>
                        </a:rPr>
                        <a:t>日常的に家畜の状態を観察し、近づく際は声掛け・スキンシップを行っている。</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algn="ctr"/>
                      <a:r>
                        <a:rPr kumimoji="1" lang="ja-JP" altLang="en-US" sz="2000" b="0" dirty="0" smtClean="0">
                          <a:solidFill>
                            <a:schemeClr val="tx1"/>
                          </a:solidFill>
                        </a:rPr>
                        <a:t>作業者</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smtClean="0">
                          <a:solidFill>
                            <a:schemeClr val="tx1"/>
                          </a:solidFill>
                        </a:rPr>
                        <a:t>作業の時は安全靴を着用している。</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6" name="タイトル 1"/>
          <p:cNvSpPr txBox="1">
            <a:spLocks/>
          </p:cNvSpPr>
          <p:nvPr/>
        </p:nvSpPr>
        <p:spPr>
          <a:xfrm>
            <a:off x="0"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prstClr val="black"/>
                </a:solidFill>
                <a:latin typeface="+mj-ea"/>
              </a:rPr>
              <a:t>２．牛</a:t>
            </a:r>
            <a:endParaRPr lang="ja-JP" altLang="en-US" sz="3200" dirty="0">
              <a:solidFill>
                <a:prstClr val="black"/>
              </a:solidFill>
              <a:latin typeface="+mj-ea"/>
            </a:endParaRPr>
          </a:p>
        </p:txBody>
      </p:sp>
      <p:sp>
        <p:nvSpPr>
          <p:cNvPr id="8" name="テキスト ボックス 7"/>
          <p:cNvSpPr txBox="1"/>
          <p:nvPr/>
        </p:nvSpPr>
        <p:spPr>
          <a:xfrm>
            <a:off x="251520" y="4742981"/>
            <a:ext cx="8496944"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en-US" sz="1600" dirty="0" smtClean="0">
                <a:latin typeface="+mj-ea"/>
                <a:ea typeface="+mj-ea"/>
              </a:rPr>
              <a:t>：「</a:t>
            </a:r>
            <a:r>
              <a:rPr lang="ja-JP" altLang="ja-JP" sz="1600" dirty="0">
                <a:latin typeface="+mj-ea"/>
                <a:ea typeface="+mj-ea"/>
              </a:rPr>
              <a:t>農業生産工程管理（</a:t>
            </a:r>
            <a:r>
              <a:rPr lang="en-US" altLang="ja-JP" sz="1600" dirty="0">
                <a:latin typeface="+mj-ea"/>
                <a:ea typeface="+mj-ea"/>
              </a:rPr>
              <a:t>GAP</a:t>
            </a:r>
            <a:r>
              <a:rPr lang="ja-JP" altLang="ja-JP" sz="1600" dirty="0">
                <a:latin typeface="+mj-ea"/>
                <a:ea typeface="+mj-ea"/>
              </a:rPr>
              <a:t>）と農作業安全</a:t>
            </a:r>
            <a:r>
              <a:rPr lang="ja-JP" altLang="en-US" sz="1600" dirty="0" smtClean="0">
                <a:latin typeface="+mj-ea"/>
                <a:ea typeface="+mj-ea"/>
              </a:rPr>
              <a:t>」</a:t>
            </a:r>
            <a:r>
              <a:rPr lang="en-US" altLang="ja-JP" sz="1600" dirty="0" smtClean="0">
                <a:latin typeface="+mj-ea"/>
                <a:ea typeface="+mj-ea"/>
              </a:rPr>
              <a:t>p18</a:t>
            </a:r>
            <a:r>
              <a:rPr lang="ja-JP" altLang="en-US" sz="1600" dirty="0" err="1" smtClean="0">
                <a:latin typeface="+mj-ea"/>
                <a:ea typeface="+mj-ea"/>
              </a:rPr>
              <a:t>、</a:t>
            </a:r>
            <a:r>
              <a:rPr lang="ja-JP" altLang="en-US" sz="1600" dirty="0" smtClean="0">
                <a:latin typeface="+mj-ea"/>
                <a:ea typeface="+mj-ea"/>
              </a:rPr>
              <a:t>「</a:t>
            </a:r>
            <a:r>
              <a:rPr lang="ja-JP" altLang="ja-JP" sz="1600" dirty="0">
                <a:latin typeface="+mj-ea"/>
                <a:ea typeface="+mj-ea"/>
              </a:rPr>
              <a:t>安全な服装</a:t>
            </a:r>
            <a:r>
              <a:rPr lang="ja-JP" altLang="en-US" sz="1600" dirty="0" smtClean="0">
                <a:latin typeface="+mj-ea"/>
                <a:ea typeface="+mj-ea"/>
              </a:rPr>
              <a:t>」</a:t>
            </a:r>
            <a:r>
              <a:rPr lang="en-US" altLang="ja-JP" sz="1600" dirty="0" smtClean="0">
                <a:latin typeface="+mj-ea"/>
                <a:ea typeface="+mj-ea"/>
              </a:rPr>
              <a:t>p64</a:t>
            </a:r>
            <a:r>
              <a:rPr lang="ja-JP" altLang="en-US" sz="1600" dirty="0" smtClean="0">
                <a:latin typeface="+mj-ea"/>
                <a:ea typeface="+mj-ea"/>
              </a:rPr>
              <a:t>　参照</a:t>
            </a:r>
            <a:endParaRPr kumimoji="1" lang="ja-JP" altLang="en-US" sz="1600" dirty="0">
              <a:latin typeface="+mj-ea"/>
              <a:ea typeface="+mj-ea"/>
            </a:endParaRPr>
          </a:p>
        </p:txBody>
      </p:sp>
      <p:sp>
        <p:nvSpPr>
          <p:cNvPr id="2" name="スライド番号プレースホルダー 1"/>
          <p:cNvSpPr>
            <a:spLocks noGrp="1"/>
          </p:cNvSpPr>
          <p:nvPr>
            <p:ph type="sldNum" sz="quarter" idx="12"/>
          </p:nvPr>
        </p:nvSpPr>
        <p:spPr>
          <a:xfrm>
            <a:off x="468000" y="6375600"/>
            <a:ext cx="8218800" cy="365125"/>
          </a:xfrm>
        </p:spPr>
        <p:txBody>
          <a:bodyPr/>
          <a:lstStyle/>
          <a:p>
            <a:pPr algn="l"/>
            <a:fld id="{14517EAA-A6AB-4DCC-A04F-4396E1356CB7}" type="slidenum">
              <a:rPr lang="ja-JP" altLang="en-US" sz="2000" smtClean="0">
                <a:solidFill>
                  <a:prstClr val="black">
                    <a:tint val="75000"/>
                  </a:prstClr>
                </a:solidFill>
              </a:rPr>
              <a:pPr algn="l"/>
              <a:t>160</a:t>
            </a:fld>
            <a:endParaRPr lang="ja-JP" altLang="en-US" sz="2000">
              <a:solidFill>
                <a:prstClr val="black">
                  <a:tint val="75000"/>
                </a:prstClr>
              </a:solidFill>
            </a:endParaRPr>
          </a:p>
        </p:txBody>
      </p:sp>
    </p:spTree>
    <p:extLst>
      <p:ext uri="{BB962C8B-B14F-4D97-AF65-F5344CB8AC3E}">
        <p14:creationId xmlns:p14="http://schemas.microsoft.com/office/powerpoint/2010/main" val="144716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63656" y="5445224"/>
            <a:ext cx="8654343"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牛の突発的な行動を予測し予防することは</a:t>
            </a:r>
            <a:r>
              <a:rPr lang="ja-JP" altLang="en-US" sz="2400" dirty="0" smtClean="0">
                <a:solidFill>
                  <a:prstClr val="black"/>
                </a:solidFill>
                <a:latin typeface="+mj-ea"/>
                <a:ea typeface="+mj-ea"/>
              </a:rPr>
              <a:t>難しいですが</a:t>
            </a:r>
            <a:r>
              <a:rPr lang="ja-JP" altLang="en-US" sz="2400" dirty="0">
                <a:solidFill>
                  <a:prstClr val="black"/>
                </a:solidFill>
                <a:latin typeface="+mj-ea"/>
                <a:ea typeface="+mj-ea"/>
              </a:rPr>
              <a:t>、ストレスを</a:t>
            </a:r>
            <a:r>
              <a:rPr lang="ja-JP" altLang="en-US" sz="2400" dirty="0" smtClean="0">
                <a:solidFill>
                  <a:prstClr val="black"/>
                </a:solidFill>
                <a:latin typeface="+mj-ea"/>
                <a:ea typeface="+mj-ea"/>
              </a:rPr>
              <a:t>少なくして防ぐ</a:t>
            </a:r>
            <a:r>
              <a:rPr lang="ja-JP" altLang="en-US" sz="2400" dirty="0">
                <a:solidFill>
                  <a:prstClr val="black"/>
                </a:solidFill>
                <a:latin typeface="+mj-ea"/>
                <a:ea typeface="+mj-ea"/>
              </a:rPr>
              <a:t>ことのできる事故も多いと言われて</a:t>
            </a:r>
            <a:r>
              <a:rPr lang="ja-JP" altLang="en-US" sz="2400" dirty="0" smtClean="0">
                <a:solidFill>
                  <a:prstClr val="black"/>
                </a:solidFill>
                <a:latin typeface="+mj-ea"/>
                <a:ea typeface="+mj-ea"/>
              </a:rPr>
              <a:t>います。</a:t>
            </a:r>
            <a:endParaRPr lang="ja-JP" altLang="en-US" sz="2400" dirty="0">
              <a:solidFill>
                <a:prstClr val="black"/>
              </a:solidFill>
              <a:latin typeface="+mj-ea"/>
              <a:ea typeface="+mj-ea"/>
            </a:endParaRPr>
          </a:p>
        </p:txBody>
      </p:sp>
      <p:sp>
        <p:nvSpPr>
          <p:cNvPr id="14" name="テキスト ボックス 13"/>
          <p:cNvSpPr txBox="1"/>
          <p:nvPr/>
        </p:nvSpPr>
        <p:spPr>
          <a:xfrm>
            <a:off x="288159" y="1314574"/>
            <a:ext cx="4007084" cy="3416320"/>
          </a:xfrm>
          <a:prstGeom prst="rect">
            <a:avLst/>
          </a:prstGeom>
          <a:noFill/>
        </p:spPr>
        <p:txBody>
          <a:bodyPr wrap="square" rtlCol="0">
            <a:spAutoFit/>
          </a:bodyPr>
          <a:lstStyle/>
          <a:p>
            <a:r>
              <a:rPr lang="en-US" altLang="ja-JP" sz="2400" b="1" dirty="0" smtClean="0">
                <a:solidFill>
                  <a:srgbClr val="FF0000"/>
                </a:solidFill>
                <a:latin typeface="+mj-ea"/>
                <a:ea typeface="+mj-ea"/>
              </a:rPr>
              <a:t>《</a:t>
            </a:r>
            <a:r>
              <a:rPr lang="ja-JP" altLang="en-US" sz="2400" b="1" dirty="0" smtClean="0">
                <a:solidFill>
                  <a:srgbClr val="FF0000"/>
                </a:solidFill>
                <a:latin typeface="+mj-ea"/>
                <a:ea typeface="+mj-ea"/>
              </a:rPr>
              <a:t>事故事例</a:t>
            </a:r>
            <a:r>
              <a:rPr lang="en-US" altLang="ja-JP" sz="2400" b="1" dirty="0" smtClean="0">
                <a:solidFill>
                  <a:srgbClr val="FF0000"/>
                </a:solidFill>
                <a:latin typeface="+mj-ea"/>
                <a:ea typeface="+mj-ea"/>
              </a:rPr>
              <a:t>》</a:t>
            </a:r>
          </a:p>
          <a:p>
            <a:r>
              <a:rPr lang="ja-JP" altLang="en-US" sz="2400" b="1" dirty="0" smtClean="0">
                <a:solidFill>
                  <a:srgbClr val="FF0000"/>
                </a:solidFill>
                <a:latin typeface="+mj-ea"/>
                <a:ea typeface="+mj-ea"/>
              </a:rPr>
              <a:t>ストレス</a:t>
            </a:r>
            <a:r>
              <a:rPr lang="ja-JP" altLang="en-US" sz="2400" b="1" dirty="0">
                <a:solidFill>
                  <a:srgbClr val="FF0000"/>
                </a:solidFill>
                <a:latin typeface="+mj-ea"/>
                <a:ea typeface="+mj-ea"/>
              </a:rPr>
              <a:t>、作業方法（切創）</a:t>
            </a:r>
          </a:p>
          <a:p>
            <a:r>
              <a:rPr lang="ja-JP" altLang="en-US" sz="2400" dirty="0" smtClean="0">
                <a:solidFill>
                  <a:prstClr val="black"/>
                </a:solidFill>
                <a:latin typeface="+mj-ea"/>
                <a:ea typeface="+mj-ea"/>
              </a:rPr>
              <a:t>一輪車</a:t>
            </a:r>
            <a:r>
              <a:rPr lang="ja-JP" altLang="en-US" sz="2400" dirty="0">
                <a:solidFill>
                  <a:prstClr val="black"/>
                </a:solidFill>
                <a:latin typeface="+mj-ea"/>
                <a:ea typeface="+mj-ea"/>
              </a:rPr>
              <a:t>で乳牛への給</a:t>
            </a:r>
            <a:r>
              <a:rPr lang="ja-JP" altLang="en-US" sz="2400" dirty="0" smtClean="0">
                <a:solidFill>
                  <a:prstClr val="black"/>
                </a:solidFill>
                <a:latin typeface="+mj-ea"/>
                <a:ea typeface="+mj-ea"/>
              </a:rPr>
              <a:t>餌中</a:t>
            </a:r>
            <a:r>
              <a:rPr lang="ja-JP" altLang="en-US" sz="2400" dirty="0">
                <a:solidFill>
                  <a:prstClr val="black"/>
                </a:solidFill>
                <a:latin typeface="+mj-ea"/>
                <a:ea typeface="+mj-ea"/>
              </a:rPr>
              <a:t>、牛が顔を伸ばしてきて、一輪車を引っ張り</a:t>
            </a:r>
            <a:r>
              <a:rPr lang="ja-JP" altLang="en-US" sz="2400" dirty="0" smtClean="0">
                <a:solidFill>
                  <a:prstClr val="black"/>
                </a:solidFill>
                <a:latin typeface="+mj-ea"/>
                <a:ea typeface="+mj-ea"/>
              </a:rPr>
              <a:t>転倒、股</a:t>
            </a:r>
            <a:r>
              <a:rPr lang="ja-JP" altLang="en-US" sz="2400" dirty="0">
                <a:solidFill>
                  <a:prstClr val="black"/>
                </a:solidFill>
                <a:latin typeface="+mj-ea"/>
                <a:ea typeface="+mj-ea"/>
              </a:rPr>
              <a:t>関節</a:t>
            </a:r>
            <a:r>
              <a:rPr lang="ja-JP" altLang="en-US" sz="2400" dirty="0" smtClean="0">
                <a:solidFill>
                  <a:prstClr val="black"/>
                </a:solidFill>
                <a:latin typeface="+mj-ea"/>
                <a:ea typeface="+mj-ea"/>
              </a:rPr>
              <a:t>脱臼。</a:t>
            </a:r>
            <a:endParaRPr lang="en-US" altLang="ja-JP" sz="2400" dirty="0" smtClean="0">
              <a:solidFill>
                <a:prstClr val="black"/>
              </a:solidFill>
              <a:latin typeface="+mj-ea"/>
              <a:ea typeface="+mj-ea"/>
            </a:endParaRPr>
          </a:p>
          <a:p>
            <a:r>
              <a:rPr lang="ja-JP" altLang="en-US" sz="2400" dirty="0" smtClean="0">
                <a:solidFill>
                  <a:prstClr val="black"/>
                </a:solidFill>
                <a:latin typeface="+mj-ea"/>
                <a:ea typeface="+mj-ea"/>
              </a:rPr>
              <a:t>（</a:t>
            </a:r>
            <a:r>
              <a:rPr lang="ja-JP" altLang="en-US" sz="2400" dirty="0">
                <a:solidFill>
                  <a:prstClr val="black"/>
                </a:solidFill>
                <a:latin typeface="+mj-ea"/>
                <a:ea typeface="+mj-ea"/>
              </a:rPr>
              <a:t>平成</a:t>
            </a:r>
            <a:r>
              <a:rPr lang="en-US" altLang="ja-JP" sz="2400" dirty="0">
                <a:solidFill>
                  <a:prstClr val="black"/>
                </a:solidFill>
                <a:latin typeface="+mj-ea"/>
                <a:ea typeface="+mj-ea"/>
              </a:rPr>
              <a:t>23</a:t>
            </a:r>
            <a:r>
              <a:rPr lang="ja-JP" altLang="en-US" sz="2400" dirty="0" smtClean="0">
                <a:solidFill>
                  <a:prstClr val="black"/>
                </a:solidFill>
                <a:latin typeface="+mj-ea"/>
                <a:ea typeface="+mj-ea"/>
              </a:rPr>
              <a:t>年</a:t>
            </a:r>
            <a:r>
              <a:rPr lang="en-US" altLang="ja-JP" sz="2400" dirty="0" smtClean="0">
                <a:solidFill>
                  <a:prstClr val="black"/>
                </a:solidFill>
                <a:latin typeface="+mj-ea"/>
                <a:ea typeface="+mj-ea"/>
              </a:rPr>
              <a:t>6</a:t>
            </a:r>
            <a:r>
              <a:rPr lang="ja-JP" altLang="en-US" sz="2400" dirty="0">
                <a:solidFill>
                  <a:prstClr val="black"/>
                </a:solidFill>
                <a:latin typeface="+mj-ea"/>
                <a:ea typeface="+mj-ea"/>
              </a:rPr>
              <a:t>月 </a:t>
            </a:r>
            <a:r>
              <a:rPr lang="en-US" altLang="ja-JP" sz="2400" dirty="0" smtClean="0">
                <a:solidFill>
                  <a:prstClr val="black"/>
                </a:solidFill>
                <a:latin typeface="+mj-ea"/>
                <a:ea typeface="+mj-ea"/>
              </a:rPr>
              <a:t>18</a:t>
            </a:r>
            <a:r>
              <a:rPr lang="ja-JP" altLang="en-US" sz="2400" dirty="0" smtClean="0">
                <a:solidFill>
                  <a:prstClr val="black"/>
                </a:solidFill>
                <a:latin typeface="+mj-ea"/>
                <a:ea typeface="+mj-ea"/>
              </a:rPr>
              <a:t>時</a:t>
            </a:r>
            <a:r>
              <a:rPr lang="ja-JP" altLang="en-US" sz="2400" dirty="0">
                <a:solidFill>
                  <a:prstClr val="black"/>
                </a:solidFill>
                <a:latin typeface="+mj-ea"/>
                <a:ea typeface="+mj-ea"/>
              </a:rPr>
              <a:t>頃、繋ぎ飼い牛舎・対尻式、</a:t>
            </a:r>
            <a:r>
              <a:rPr lang="ja-JP" altLang="en-US" sz="2400" dirty="0" smtClean="0">
                <a:solidFill>
                  <a:prstClr val="black"/>
                </a:solidFill>
                <a:latin typeface="+mj-ea"/>
                <a:ea typeface="+mj-ea"/>
              </a:rPr>
              <a:t>男性・</a:t>
            </a:r>
            <a:r>
              <a:rPr lang="en-US" altLang="ja-JP" sz="2400" dirty="0" smtClean="0">
                <a:solidFill>
                  <a:prstClr val="black"/>
                </a:solidFill>
                <a:latin typeface="+mj-ea"/>
                <a:ea typeface="+mj-ea"/>
              </a:rPr>
              <a:t>78</a:t>
            </a:r>
            <a:r>
              <a:rPr lang="ja-JP" altLang="en-US" sz="2400" dirty="0">
                <a:solidFill>
                  <a:prstClr val="black"/>
                </a:solidFill>
                <a:latin typeface="+mj-ea"/>
                <a:ea typeface="+mj-ea"/>
              </a:rPr>
              <a:t>歳）</a:t>
            </a:r>
          </a:p>
        </p:txBody>
      </p:sp>
      <p:sp>
        <p:nvSpPr>
          <p:cNvPr id="11" name="テキスト ボックス 10"/>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整理・整頓・清掃・</a:t>
            </a:r>
            <a:r>
              <a:rPr lang="ja-JP" altLang="en-US" sz="2800" dirty="0" smtClean="0">
                <a:solidFill>
                  <a:prstClr val="black"/>
                </a:solidFill>
                <a:latin typeface="+mj-ea"/>
                <a:ea typeface="+mj-ea"/>
              </a:rPr>
              <a:t>清潔（４Ｓ）が常に保たれ</a:t>
            </a:r>
            <a:r>
              <a:rPr lang="ja-JP" altLang="en-US" sz="2800" dirty="0">
                <a:solidFill>
                  <a:prstClr val="black"/>
                </a:solidFill>
                <a:latin typeface="+mj-ea"/>
                <a:ea typeface="+mj-ea"/>
              </a:rPr>
              <a:t>、牛へ</a:t>
            </a:r>
            <a:r>
              <a:rPr lang="ja-JP" altLang="en-US" sz="2800" dirty="0" smtClean="0">
                <a:solidFill>
                  <a:prstClr val="black"/>
                </a:solidFill>
                <a:latin typeface="+mj-ea"/>
                <a:ea typeface="+mj-ea"/>
              </a:rPr>
              <a:t>の</a:t>
            </a:r>
            <a:endParaRPr lang="en-US" altLang="ja-JP" sz="2800" dirty="0" smtClean="0">
              <a:solidFill>
                <a:prstClr val="black"/>
              </a:solidFill>
              <a:latin typeface="+mj-ea"/>
              <a:ea typeface="+mj-ea"/>
            </a:endParaRPr>
          </a:p>
          <a:p>
            <a:r>
              <a:rPr lang="ja-JP" altLang="en-US" sz="2800" dirty="0">
                <a:solidFill>
                  <a:prstClr val="black"/>
                </a:solidFill>
                <a:latin typeface="+mj-ea"/>
                <a:ea typeface="+mj-ea"/>
              </a:rPr>
              <a:t>　</a:t>
            </a:r>
            <a:r>
              <a:rPr lang="ja-JP" altLang="en-US" sz="2800" dirty="0" smtClean="0">
                <a:solidFill>
                  <a:prstClr val="black"/>
                </a:solidFill>
                <a:latin typeface="+mj-ea"/>
                <a:ea typeface="+mj-ea"/>
              </a:rPr>
              <a:t>　</a:t>
            </a:r>
            <a:r>
              <a:rPr lang="ja-JP" altLang="en-US" sz="2800" dirty="0">
                <a:solidFill>
                  <a:prstClr val="black"/>
                </a:solidFill>
                <a:latin typeface="+mj-ea"/>
              </a:rPr>
              <a:t>ス</a:t>
            </a:r>
            <a:r>
              <a:rPr lang="ja-JP" altLang="en-US" sz="2800" dirty="0" smtClean="0">
                <a:solidFill>
                  <a:prstClr val="black"/>
                </a:solidFill>
                <a:latin typeface="+mj-ea"/>
                <a:ea typeface="+mj-ea"/>
              </a:rPr>
              <a:t>トレス</a:t>
            </a:r>
            <a:r>
              <a:rPr lang="ja-JP" altLang="en-US" sz="2800" dirty="0">
                <a:solidFill>
                  <a:prstClr val="black"/>
                </a:solidFill>
                <a:latin typeface="+mj-ea"/>
                <a:ea typeface="+mj-ea"/>
              </a:rPr>
              <a:t>を軽減する工夫をしている。</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5004048" y="4788441"/>
            <a:ext cx="3395854"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ja-JP" altLang="ja-JP" sz="1600" dirty="0" smtClean="0">
                <a:latin typeface="+mj-ea"/>
                <a:ea typeface="+mj-ea"/>
              </a:rPr>
              <a:t>№</a:t>
            </a:r>
            <a:r>
              <a:rPr lang="en-US" altLang="ja-JP" sz="1600" dirty="0">
                <a:latin typeface="+mj-ea"/>
                <a:ea typeface="+mj-ea"/>
              </a:rPr>
              <a:t>Ⅱ</a:t>
            </a:r>
            <a:r>
              <a:rPr lang="ja-JP" altLang="ja-JP" sz="1600" dirty="0" smtClean="0">
                <a:latin typeface="+mj-ea"/>
                <a:ea typeface="+mj-ea"/>
              </a:rPr>
              <a:t>）</a:t>
            </a:r>
            <a:r>
              <a:rPr lang="en-US" altLang="ja-JP" sz="1600" dirty="0" smtClean="0">
                <a:latin typeface="+mj-ea"/>
                <a:ea typeface="+mj-ea"/>
              </a:rPr>
              <a:t>p187</a:t>
            </a:r>
            <a:r>
              <a:rPr lang="ja-JP" altLang="ja-JP" sz="1600" dirty="0" smtClean="0">
                <a:latin typeface="+mj-ea"/>
                <a:ea typeface="+mj-ea"/>
              </a:rPr>
              <a:t>より</a:t>
            </a:r>
            <a:endParaRPr lang="ja-JP" altLang="ja-JP" sz="1600" dirty="0">
              <a:latin typeface="+mj-ea"/>
              <a:ea typeface="+mj-ea"/>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5243" y="131457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161</a:t>
            </a:fld>
            <a:endParaRPr lang="ja-JP" altLang="en-US">
              <a:solidFill>
                <a:prstClr val="black">
                  <a:tint val="75000"/>
                </a:prstClr>
              </a:solidFill>
            </a:endParaRPr>
          </a:p>
        </p:txBody>
      </p:sp>
    </p:spTree>
    <p:extLst>
      <p:ext uri="{BB962C8B-B14F-4D97-AF65-F5344CB8AC3E}">
        <p14:creationId xmlns:p14="http://schemas.microsoft.com/office/powerpoint/2010/main" val="16782658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1075</Words>
  <Application>Microsoft Office PowerPoint</Application>
  <PresentationFormat>画面に合わせる (4:3)</PresentationFormat>
  <Paragraphs>127</Paragraphs>
  <Slides>14</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16" baseType="lpstr">
      <vt:lpstr>Office ​​テーマ</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業務部長</dc:creator>
  <cp:lastModifiedBy>Kawamura</cp:lastModifiedBy>
  <cp:revision>51</cp:revision>
  <cp:lastPrinted>2017-03-16T08:14:21Z</cp:lastPrinted>
  <dcterms:created xsi:type="dcterms:W3CDTF">2016-12-27T00:42:35Z</dcterms:created>
  <dcterms:modified xsi:type="dcterms:W3CDTF">2017-03-24T08:15:49Z</dcterms:modified>
</cp:coreProperties>
</file>