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61" saveSubsetFonts="1">
  <p:sldMasterIdLst>
    <p:sldMasterId id="2147483696" r:id="rId1"/>
    <p:sldMasterId id="2147483708" r:id="rId2"/>
  </p:sldMasterIdLst>
  <p:notesMasterIdLst>
    <p:notesMasterId r:id="rId21"/>
  </p:notesMasterIdLst>
  <p:handoutMasterIdLst>
    <p:handoutMasterId r:id="rId22"/>
  </p:handoutMasterIdLst>
  <p:sldIdLst>
    <p:sldId id="286" r:id="rId3"/>
    <p:sldId id="303" r:id="rId4"/>
    <p:sldId id="287" r:id="rId5"/>
    <p:sldId id="288" r:id="rId6"/>
    <p:sldId id="289" r:id="rId7"/>
    <p:sldId id="290" r:id="rId8"/>
    <p:sldId id="292" r:id="rId9"/>
    <p:sldId id="291" r:id="rId10"/>
    <p:sldId id="293" r:id="rId11"/>
    <p:sldId id="294" r:id="rId12"/>
    <p:sldId id="295" r:id="rId13"/>
    <p:sldId id="296" r:id="rId14"/>
    <p:sldId id="298" r:id="rId15"/>
    <p:sldId id="297" r:id="rId16"/>
    <p:sldId id="299" r:id="rId17"/>
    <p:sldId id="300" r:id="rId18"/>
    <p:sldId id="301" r:id="rId19"/>
    <p:sldId id="302" r:id="rId20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2052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297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2EBA3AF-DBE7-4965-AB71-63583C6FC9DB}" type="datetimeFigureOut">
              <a:rPr kumimoji="1" lang="ja-JP" altLang="en-US" smtClean="0"/>
              <a:t>2017/3/24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CC150C3-A66E-43D3-ADD4-A68C93074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228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B57F2-9273-4410-BD03-350EDBFD68CC}" type="slidenum">
              <a:rPr lang="ja-JP" altLang="en-US" smtClean="0">
                <a:solidFill>
                  <a:prstClr val="black"/>
                </a:solidFill>
              </a:rPr>
              <a:pPr/>
              <a:t>61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6E5E6-2D87-4845-A1BA-4535EF336B18}" type="slidenum">
              <a:rPr lang="ja-JP" altLang="en-US" smtClean="0">
                <a:solidFill>
                  <a:prstClr val="black"/>
                </a:solidFill>
              </a:rPr>
              <a:pPr/>
              <a:t>66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7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6E5E6-2D87-4845-A1BA-4535EF336B18}" type="slidenum">
              <a:rPr lang="ja-JP" altLang="en-US" smtClean="0">
                <a:solidFill>
                  <a:prstClr val="black"/>
                </a:solidFill>
              </a:rPr>
              <a:pPr/>
              <a:t>70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7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6E5E6-2D87-4845-A1BA-4535EF336B18}" type="slidenum">
              <a:rPr lang="ja-JP" altLang="en-US" smtClean="0">
                <a:solidFill>
                  <a:prstClr val="black"/>
                </a:solidFill>
              </a:rPr>
              <a:pPr/>
              <a:t>72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7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6E5E6-2D87-4845-A1BA-4535EF336B18}" type="slidenum">
              <a:rPr lang="ja-JP" altLang="en-US" smtClean="0">
                <a:solidFill>
                  <a:prstClr val="black"/>
                </a:solidFill>
              </a:rPr>
              <a:pPr/>
              <a:t>76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7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6E5E6-2D87-4845-A1BA-4535EF336B18}" type="slidenum">
              <a:rPr lang="ja-JP" altLang="en-US" smtClean="0">
                <a:solidFill>
                  <a:prstClr val="black"/>
                </a:solidFill>
              </a:rPr>
              <a:pPr/>
              <a:t>78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EC84-D0B8-46CC-B3AF-A017F96964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62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C49C-5304-4239-AE02-6C3AB8CBDAC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AE53-CE0D-4906-B8FC-F248181786A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16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6B02-D757-4C31-8EB1-0C07AA8BD8D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38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BEBF-9F1A-4054-BC54-204626CAE05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901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8538-64F3-4E91-A204-944238D739E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55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6F18-41FA-4BF8-99EB-86F6B6BF29F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891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89BB-3528-4CEE-9798-75BD2534190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44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9C6D-5E84-4013-9490-7F6D0056CC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88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847E-840B-4F9D-99C6-F00684C4D9C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75600"/>
            <a:ext cx="2133600" cy="365125"/>
          </a:xfrm>
        </p:spPr>
        <p:txBody>
          <a:bodyPr/>
          <a:lstStyle>
            <a:lvl1pPr>
              <a:defRPr sz="2000">
                <a:latin typeface="+mn-ea"/>
                <a:ea typeface="+mn-ea"/>
              </a:defRPr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815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6CE4-4235-4BC8-8595-91EE263D316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1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C688-2BAB-4FBE-AE50-B1A5F9A3E16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13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3043-BE32-4EAC-BD4E-CD8CBFD1E49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48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282A-4481-4C04-8717-4269A150A31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75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9DF4-AE74-46DD-B6F1-1E2E4BBF9C6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7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8F57-CF2D-4EF2-A90A-F29E0C293BC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3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8001-F0F0-4A8A-9921-32F5D21B6CB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3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F410-551D-44A7-AFEB-39AEFE7FE2B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2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4551-EDE9-43D1-940B-6C45C4D8515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87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8322-1FB3-43D7-A9FF-C7B316B10C9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7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CF07-145B-43D6-A94D-B83C2119EF8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92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B708-125F-4B27-A655-1C8E3940722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71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01FF0-1E32-4EDC-9016-E64DBCCBBF2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9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1532F-CCFB-42BB-8790-A36F0587366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3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ja-owari-chuoh.or.jp/in-cluder/05/doc/0215_1414571241.jpg" TargetMode="Externa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696142" y="952674"/>
            <a:ext cx="7848872" cy="518457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t" anchorCtr="0"/>
          <a:lstStyle/>
          <a:p>
            <a:pPr algn="ctr"/>
            <a:r>
              <a:rPr lang="ja-JP" altLang="en-US" sz="3200" dirty="0">
                <a:solidFill>
                  <a:prstClr val="white"/>
                </a:solidFill>
                <a:latin typeface="+mj-ea"/>
                <a:ea typeface="+mj-ea"/>
              </a:rPr>
              <a:t>脚立使用の５つのポイント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706998" y="1805280"/>
            <a:ext cx="7838015" cy="43319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88808" y="2096101"/>
            <a:ext cx="42992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prstClr val="white"/>
                </a:solidFill>
                <a:latin typeface="+mj-ea"/>
                <a:ea typeface="+mj-ea"/>
              </a:rPr>
              <a:t>１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88808" y="2936983"/>
            <a:ext cx="42992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prstClr val="white"/>
                </a:solidFill>
                <a:latin typeface="+mj-ea"/>
                <a:ea typeface="+mj-ea"/>
              </a:rPr>
              <a:t>２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06701" y="3767297"/>
            <a:ext cx="42992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prstClr val="white"/>
                </a:solidFill>
                <a:latin typeface="+mj-ea"/>
                <a:ea typeface="+mj-ea"/>
              </a:rPr>
              <a:t>３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94586" y="4485219"/>
            <a:ext cx="42992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prstClr val="white"/>
                </a:solidFill>
                <a:latin typeface="+mj-ea"/>
                <a:ea typeface="+mj-ea"/>
              </a:rPr>
              <a:t>４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267744" y="2070920"/>
            <a:ext cx="5662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脚立設置時に、最下段に乗って確認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26911" y="2472143"/>
            <a:ext cx="2377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rgbClr val="4F81BD">
                    <a:lumMod val="75000"/>
                  </a:srgbClr>
                </a:solidFill>
                <a:latin typeface="+mj-ea"/>
                <a:ea typeface="+mj-ea"/>
              </a:rPr>
              <a:t>●脚立の安定を確認する</a:t>
            </a:r>
            <a:endParaRPr lang="en-US" altLang="ja-JP" sz="1600" dirty="0">
              <a:solidFill>
                <a:srgbClr val="4F81BD">
                  <a:lumMod val="75000"/>
                </a:srgbClr>
              </a:solidFill>
              <a:latin typeface="+mj-ea"/>
              <a:ea typeface="+mj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289462" y="2769514"/>
            <a:ext cx="2552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天板に乗らない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318139" y="3570423"/>
            <a:ext cx="4184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開脚防止チェーンを掛ける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406109" y="4353690"/>
            <a:ext cx="4608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昇降時に重いものを持たない</a:t>
            </a:r>
          </a:p>
        </p:txBody>
      </p:sp>
      <p:sp>
        <p:nvSpPr>
          <p:cNvPr id="22" name="タイトル 1"/>
          <p:cNvSpPr txBox="1">
            <a:spLocks/>
          </p:cNvSpPr>
          <p:nvPr/>
        </p:nvSpPr>
        <p:spPr>
          <a:xfrm>
            <a:off x="0" y="3630"/>
            <a:ext cx="91440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solidFill>
                  <a:prstClr val="white"/>
                </a:solidFill>
                <a:latin typeface="+mj-ea"/>
              </a:rPr>
              <a:t>Ⅳ</a:t>
            </a:r>
            <a:r>
              <a:rPr lang="ja-JP" altLang="en-US" sz="3200" dirty="0">
                <a:solidFill>
                  <a:prstClr val="white"/>
                </a:solidFill>
                <a:latin typeface="+mj-ea"/>
              </a:rPr>
              <a:t>　高所作業（脚立</a:t>
            </a:r>
            <a:r>
              <a:rPr lang="ja-JP" altLang="en-US" sz="3200" dirty="0" smtClean="0">
                <a:solidFill>
                  <a:prstClr val="white"/>
                </a:solidFill>
                <a:latin typeface="+mj-ea"/>
              </a:rPr>
              <a:t>・ハシゴ）</a:t>
            </a:r>
            <a:endParaRPr lang="ja-JP" altLang="en-US" sz="3200" dirty="0">
              <a:solidFill>
                <a:prstClr val="white"/>
              </a:solidFill>
              <a:latin typeface="+mj-ea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06109" y="3201091"/>
            <a:ext cx="2650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rgbClr val="4F81BD">
                    <a:lumMod val="75000"/>
                  </a:srgbClr>
                </a:solidFill>
                <a:latin typeface="+mj-ea"/>
                <a:ea typeface="+mj-ea"/>
              </a:rPr>
              <a:t>●高さに応じて脚立を変える</a:t>
            </a:r>
            <a:endParaRPr lang="en-US" altLang="ja-JP" sz="1600" dirty="0">
              <a:solidFill>
                <a:srgbClr val="4F81BD">
                  <a:lumMod val="75000"/>
                </a:srgbClr>
              </a:solidFill>
              <a:latin typeface="+mj-ea"/>
              <a:ea typeface="+mj-ea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397364" y="3984358"/>
            <a:ext cx="2634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rgbClr val="4F81BD">
                    <a:lumMod val="75000"/>
                  </a:srgbClr>
                </a:solidFill>
                <a:latin typeface="+mj-ea"/>
                <a:ea typeface="+mj-ea"/>
              </a:rPr>
              <a:t>●チェーンの長さを調整する</a:t>
            </a:r>
            <a:endParaRPr lang="en-US" altLang="ja-JP" sz="1600" dirty="0">
              <a:solidFill>
                <a:srgbClr val="4F81BD">
                  <a:lumMod val="75000"/>
                </a:srgbClr>
              </a:solidFill>
              <a:latin typeface="+mj-ea"/>
              <a:ea typeface="+mj-ea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406109" y="4746829"/>
            <a:ext cx="2634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rgbClr val="4F81BD">
                    <a:lumMod val="75000"/>
                  </a:srgbClr>
                </a:solidFill>
                <a:latin typeface="+mj-ea"/>
                <a:ea typeface="+mj-ea"/>
              </a:rPr>
              <a:t>●チェーンの長さを調整する</a:t>
            </a:r>
            <a:endParaRPr lang="en-US" altLang="ja-JP" sz="1600" dirty="0">
              <a:solidFill>
                <a:srgbClr val="4F81BD">
                  <a:lumMod val="75000"/>
                </a:srgbClr>
              </a:solidFill>
              <a:latin typeface="+mj-ea"/>
              <a:ea typeface="+mj-ea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706701" y="5286599"/>
            <a:ext cx="42992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prstClr val="white"/>
                </a:solidFill>
                <a:latin typeface="+mj-ea"/>
                <a:ea typeface="+mj-ea"/>
              </a:rPr>
              <a:t>５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318139" y="5116161"/>
            <a:ext cx="3316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直上直下で作業する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397364" y="5548209"/>
            <a:ext cx="3945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rgbClr val="4F81BD">
                    <a:lumMod val="75000"/>
                  </a:srgbClr>
                </a:solidFill>
                <a:latin typeface="+mj-ea"/>
                <a:ea typeface="+mj-ea"/>
              </a:rPr>
              <a:t>●身を乗り出さず、こまめに脚立を移動する</a:t>
            </a:r>
            <a:endParaRPr lang="en-US" altLang="ja-JP" sz="1600" dirty="0">
              <a:solidFill>
                <a:srgbClr val="4F81BD">
                  <a:lumMod val="75000"/>
                </a:srgbClr>
              </a:solidFill>
              <a:latin typeface="+mj-ea"/>
              <a:ea typeface="+mj-ea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1412865" y="6203515"/>
            <a:ext cx="642628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ja-JP" sz="1600" dirty="0">
                <a:latin typeface="+mj-ea"/>
                <a:ea typeface="+mj-ea"/>
              </a:rPr>
              <a:t>（一社）日本農村医学会編「こうして起こった農作業事故」（</a:t>
            </a:r>
            <a:r>
              <a:rPr lang="ja-JP" altLang="ja-JP" sz="1600" dirty="0" smtClean="0">
                <a:latin typeface="+mj-ea"/>
                <a:ea typeface="+mj-ea"/>
              </a:rPr>
              <a:t>№</a:t>
            </a:r>
            <a:r>
              <a:rPr lang="en-US" altLang="ja-JP" sz="1600" dirty="0">
                <a:latin typeface="+mj-ea"/>
                <a:ea typeface="+mj-ea"/>
              </a:rPr>
              <a:t>Ⅳ</a:t>
            </a:r>
            <a:r>
              <a:rPr lang="ja-JP" altLang="ja-JP" sz="1600" dirty="0" smtClean="0">
                <a:latin typeface="+mj-ea"/>
                <a:ea typeface="+mj-ea"/>
              </a:rPr>
              <a:t>）</a:t>
            </a:r>
            <a:r>
              <a:rPr lang="en-US" altLang="ja-JP" sz="1600" dirty="0" smtClean="0">
                <a:latin typeface="+mj-ea"/>
                <a:ea typeface="+mj-ea"/>
              </a:rPr>
              <a:t>p62</a:t>
            </a:r>
            <a:r>
              <a:rPr lang="ja-JP" altLang="ja-JP" sz="1600" dirty="0" smtClean="0">
                <a:latin typeface="+mj-ea"/>
                <a:ea typeface="+mj-ea"/>
              </a:rPr>
              <a:t>より</a:t>
            </a:r>
            <a:endParaRPr lang="ja-JP" altLang="ja-JP" sz="1600" dirty="0">
              <a:latin typeface="+mj-ea"/>
              <a:ea typeface="+mj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448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272578" y="880244"/>
            <a:ext cx="8619902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改善のポイント</a:t>
            </a:r>
            <a:r>
              <a:rPr lang="en-US" altLang="ja-JP" sz="2400" b="1" dirty="0" smtClean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ja-JP" altLang="en-US" sz="2400" dirty="0">
                <a:solidFill>
                  <a:prstClr val="black"/>
                </a:solidFill>
                <a:latin typeface="+mj-ea"/>
              </a:rPr>
              <a:t>作業前に開脚防止チェーン</a:t>
            </a:r>
            <a:r>
              <a:rPr lang="ja-JP" altLang="en-US" sz="2400">
                <a:solidFill>
                  <a:prstClr val="black"/>
                </a:solidFill>
                <a:latin typeface="+mj-ea"/>
              </a:rPr>
              <a:t>を</a:t>
            </a:r>
            <a:r>
              <a:rPr lang="ja-JP" altLang="en-US" sz="2400" smtClean="0">
                <a:solidFill>
                  <a:prstClr val="black"/>
                </a:solidFill>
                <a:latin typeface="+mj-ea"/>
              </a:rPr>
              <a:t>確認します。</a:t>
            </a:r>
            <a:r>
              <a:rPr lang="ja-JP" altLang="en-US" sz="2400" smtClean="0">
                <a:solidFill>
                  <a:prstClr val="black"/>
                </a:solidFill>
                <a:latin typeface="+mj-ea"/>
                <a:ea typeface="+mj-ea"/>
              </a:rPr>
              <a:t>脚立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での高所作業を安全に行うために、基本</a:t>
            </a:r>
            <a:r>
              <a:rPr lang="ja-JP" altLang="en-US" sz="2400">
                <a:solidFill>
                  <a:prstClr val="black"/>
                </a:solidFill>
                <a:latin typeface="+mj-ea"/>
                <a:ea typeface="+mj-ea"/>
              </a:rPr>
              <a:t>を</a:t>
            </a:r>
            <a:r>
              <a:rPr lang="ja-JP" altLang="en-US" sz="2400" smtClean="0">
                <a:solidFill>
                  <a:prstClr val="black"/>
                </a:solidFill>
                <a:latin typeface="+mj-ea"/>
                <a:ea typeface="+mj-ea"/>
              </a:rPr>
              <a:t>マスター</a:t>
            </a:r>
            <a:r>
              <a:rPr lang="ja-JP" altLang="en-US" sz="2400">
                <a:solidFill>
                  <a:prstClr val="black"/>
                </a:solidFill>
                <a:latin typeface="+mj-ea"/>
                <a:ea typeface="+mj-ea"/>
              </a:rPr>
              <a:t>しましょう</a:t>
            </a:r>
            <a:r>
              <a:rPr lang="ja-JP" altLang="en-US" sz="2400" smtClean="0">
                <a:solidFill>
                  <a:prstClr val="black"/>
                </a:solidFill>
                <a:latin typeface="+mj-ea"/>
                <a:ea typeface="+mj-ea"/>
              </a:rPr>
              <a:t>。</a:t>
            </a:r>
            <a:endParaRPr lang="en-US" altLang="ja-JP" sz="2400" dirty="0" smtClean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72578" y="169476"/>
            <a:ext cx="8619902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開脚防止チェーンを掛けて</a:t>
            </a:r>
            <a:r>
              <a:rPr lang="ja-JP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使う。</a:t>
            </a:r>
            <a:endParaRPr lang="ja-JP" altLang="en-US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9613" y="169476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✔</a:t>
            </a:r>
          </a:p>
        </p:txBody>
      </p:sp>
      <p:pic>
        <p:nvPicPr>
          <p:cNvPr id="1027" name="Picture 3" descr="\\ALRIT\Alrit共有\02_農作業安全対策\２８農林水産省予算 安全総合対策\リスクカルテ\指導者研修用資料関係\02 安全講習テキスト 耕種分冊 Ⅱ\イラスト\脚立の使い方－ロック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13" y="2531003"/>
            <a:ext cx="4292916" cy="255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ALRIT\Alrit共有\02_農作業安全対策\２８農林水産省予算 安全総合対策\リスクカルテ\指導者研修用資料関係\02 安全講習テキスト 耕種分冊 Ⅱ\イラスト\脚立の使い方ー210cm以上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3"/>
            <a:ext cx="2736304" cy="436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1235720" y="6103631"/>
            <a:ext cx="3346809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ja-JP" sz="1600" dirty="0">
                <a:latin typeface="+mj-ea"/>
                <a:ea typeface="+mj-ea"/>
              </a:rPr>
              <a:t>（一社</a:t>
            </a:r>
            <a:r>
              <a:rPr lang="ja-JP" altLang="ja-JP" sz="1600" dirty="0" smtClean="0">
                <a:latin typeface="+mj-ea"/>
                <a:ea typeface="+mj-ea"/>
              </a:rPr>
              <a:t>）</a:t>
            </a:r>
            <a:r>
              <a:rPr lang="ja-JP" altLang="en-US" sz="1600" dirty="0" smtClean="0">
                <a:latin typeface="+mj-ea"/>
                <a:ea typeface="+mj-ea"/>
              </a:rPr>
              <a:t>軽金属製品協会</a:t>
            </a:r>
            <a:r>
              <a:rPr lang="en-US" altLang="ja-JP" sz="1600" dirty="0" smtClean="0">
                <a:latin typeface="+mj-ea"/>
                <a:ea typeface="+mj-ea"/>
              </a:rPr>
              <a:t>HP</a:t>
            </a:r>
            <a:r>
              <a:rPr lang="ja-JP" altLang="ja-JP" sz="1600" dirty="0" smtClean="0">
                <a:latin typeface="+mj-ea"/>
                <a:ea typeface="+mj-ea"/>
              </a:rPr>
              <a:t>より</a:t>
            </a:r>
            <a:endParaRPr lang="ja-JP" altLang="ja-JP" sz="1600" dirty="0">
              <a:latin typeface="+mj-ea"/>
              <a:ea typeface="+mj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468000" y="6356350"/>
            <a:ext cx="2133600" cy="365125"/>
          </a:xfrm>
        </p:spPr>
        <p:txBody>
          <a:bodyPr/>
          <a:lstStyle/>
          <a:p>
            <a:pPr algn="l"/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+mn-ea"/>
                <a:ea typeface="+mn-ea"/>
              </a:rPr>
              <a:pPr algn="l"/>
              <a:t>70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43794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251520" y="1572648"/>
            <a:ext cx="37756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事故事例</a:t>
            </a:r>
            <a:r>
              <a:rPr lang="en-US" altLang="ja-JP" sz="2400" b="1" dirty="0" smtClean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ja-JP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ハシゴの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固定、滑り（打撲）</a:t>
            </a:r>
          </a:p>
          <a:p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牛舎の２階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に藁を上げる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作業中、ハシゴを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使って２階から降りようとしたとき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に、ハシゴが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滑り臀部と左足を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打撲。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（平成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25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年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11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月 </a:t>
            </a:r>
            <a:r>
              <a:rPr lang="en-US" altLang="ja-JP" sz="2400" dirty="0" smtClean="0">
                <a:solidFill>
                  <a:prstClr val="black"/>
                </a:solidFill>
                <a:latin typeface="+mj-ea"/>
                <a:ea typeface="+mj-ea"/>
              </a:rPr>
              <a:t>15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時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頃、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女性・</a:t>
            </a:r>
            <a:r>
              <a:rPr lang="en-US" altLang="ja-JP" sz="2400" dirty="0" smtClean="0">
                <a:solidFill>
                  <a:prstClr val="black"/>
                </a:solidFill>
                <a:latin typeface="+mj-ea"/>
                <a:ea typeface="+mj-ea"/>
              </a:rPr>
              <a:t>76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歳）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2578" y="5488912"/>
            <a:ext cx="860095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≪なぜ≫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床への接地部分、壁などへの立てかけ部分が滑らないことが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重要です。</a:t>
            </a:r>
            <a:endParaRPr lang="ja-JP" altLang="en-US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2577" y="243859"/>
            <a:ext cx="8600957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</a:t>
            </a:r>
            <a:r>
              <a:rPr lang="ja-JP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ハシゴが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滑らないよう、上端や下端が固定</a:t>
            </a:r>
            <a:r>
              <a:rPr lang="ja-JP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できる。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2578" y="754391"/>
            <a:ext cx="8600956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</a:t>
            </a:r>
            <a:r>
              <a:rPr lang="ja-JP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ハシゴの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底部は滑らない構造になって</a:t>
            </a:r>
            <a:r>
              <a:rPr lang="ja-JP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いる。</a:t>
            </a:r>
            <a:endParaRPr lang="ja-JP" altLang="en-US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1520" y="231031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white">
                    <a:lumMod val="75000"/>
                  </a:prstClr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1520" y="807095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white">
                    <a:lumMod val="75000"/>
                  </a:prstClr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52028" y="4792162"/>
            <a:ext cx="363468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ja-JP" sz="1600" dirty="0">
                <a:latin typeface="+mj-ea"/>
                <a:ea typeface="+mj-ea"/>
              </a:rPr>
              <a:t>（一社）日本農村医学会編「こうして起こった農作業事故」（</a:t>
            </a:r>
            <a:r>
              <a:rPr lang="ja-JP" altLang="ja-JP" sz="1600" dirty="0" smtClean="0">
                <a:latin typeface="+mj-ea"/>
                <a:ea typeface="+mj-ea"/>
              </a:rPr>
              <a:t>№</a:t>
            </a:r>
            <a:r>
              <a:rPr lang="en-US" altLang="ja-JP" sz="1600" dirty="0">
                <a:latin typeface="+mj-ea"/>
                <a:ea typeface="+mj-ea"/>
              </a:rPr>
              <a:t>Ⅲ</a:t>
            </a:r>
            <a:r>
              <a:rPr lang="ja-JP" altLang="ja-JP" sz="1600" dirty="0" smtClean="0">
                <a:latin typeface="+mj-ea"/>
                <a:ea typeface="+mj-ea"/>
              </a:rPr>
              <a:t>）</a:t>
            </a:r>
            <a:r>
              <a:rPr lang="en-US" altLang="ja-JP" sz="1600" dirty="0" smtClean="0">
                <a:latin typeface="+mj-ea"/>
                <a:ea typeface="+mj-ea"/>
              </a:rPr>
              <a:t>p177</a:t>
            </a:r>
            <a:r>
              <a:rPr lang="ja-JP" altLang="ja-JP" sz="1600" dirty="0" smtClean="0">
                <a:latin typeface="+mj-ea"/>
                <a:ea typeface="+mj-ea"/>
              </a:rPr>
              <a:t>より</a:t>
            </a:r>
            <a:endParaRPr lang="ja-JP" altLang="ja-JP" sz="1600" dirty="0">
              <a:latin typeface="+mj-ea"/>
              <a:ea typeface="+mj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458" y="1587848"/>
            <a:ext cx="4850078" cy="364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71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298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272578" y="1292567"/>
            <a:ext cx="8619901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改善のポイント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木製のハシゴや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金属製でも滑り止めがついていない場合は、設置方法を工夫したり、滑り止めを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後付けします。</a:t>
            </a:r>
            <a:endParaRPr lang="ja-JP" altLang="en-US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62235"/>
            <a:ext cx="3613309" cy="271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267101" y="2564904"/>
            <a:ext cx="8619901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改善事例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ハウス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のフィルムを破いたり、ハシゴが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ずれたりしない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よう、上部に布とゴムを巻きつけた。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2578" y="170637"/>
            <a:ext cx="8614424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</a:t>
            </a:r>
            <a:r>
              <a:rPr lang="ja-JP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ハシゴが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滑らないよう、上端や下端が固定</a:t>
            </a:r>
            <a:r>
              <a:rPr lang="ja-JP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できる。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9613" y="169476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2578" y="667010"/>
            <a:ext cx="8619902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</a:t>
            </a:r>
            <a:r>
              <a:rPr lang="ja-JP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ハシゴの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底部は滑らない構造になって</a:t>
            </a:r>
            <a:r>
              <a:rPr lang="ja-JP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いる。</a:t>
            </a:r>
            <a:endParaRPr lang="ja-JP" altLang="en-US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9613" y="735087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5436096" y="5970658"/>
            <a:ext cx="266429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ja-JP" sz="1600" dirty="0" smtClean="0">
                <a:latin typeface="+mj-ea"/>
                <a:ea typeface="+mj-ea"/>
              </a:rPr>
              <a:t>（</a:t>
            </a:r>
            <a:r>
              <a:rPr lang="ja-JP" altLang="en-US" sz="1600" dirty="0" smtClean="0">
                <a:latin typeface="+mj-ea"/>
                <a:ea typeface="+mj-ea"/>
              </a:rPr>
              <a:t>国</a:t>
            </a:r>
            <a:r>
              <a:rPr lang="ja-JP" altLang="ja-JP" sz="1600" dirty="0" smtClean="0">
                <a:latin typeface="+mj-ea"/>
                <a:ea typeface="+mj-ea"/>
              </a:rPr>
              <a:t>）</a:t>
            </a:r>
            <a:r>
              <a:rPr lang="ja-JP" altLang="en-US" sz="1600" dirty="0" smtClean="0">
                <a:latin typeface="+mj-ea"/>
                <a:ea typeface="+mj-ea"/>
              </a:rPr>
              <a:t>農研機構</a:t>
            </a:r>
            <a:r>
              <a:rPr lang="ja-JP" altLang="ja-JP" sz="1600" dirty="0" smtClean="0">
                <a:latin typeface="+mj-ea"/>
                <a:ea typeface="+mj-ea"/>
              </a:rPr>
              <a:t>「</a:t>
            </a:r>
            <a:r>
              <a:rPr lang="ja-JP" altLang="en-US" sz="1600" dirty="0" smtClean="0">
                <a:latin typeface="+mj-ea"/>
                <a:ea typeface="+mj-ea"/>
              </a:rPr>
              <a:t>改善事例集</a:t>
            </a:r>
            <a:r>
              <a:rPr lang="ja-JP" altLang="ja-JP" sz="1600" dirty="0" smtClean="0">
                <a:latin typeface="+mj-ea"/>
                <a:ea typeface="+mj-ea"/>
              </a:rPr>
              <a:t>」（№</a:t>
            </a:r>
            <a:r>
              <a:rPr lang="en-US" altLang="ja-JP" sz="1600" dirty="0">
                <a:latin typeface="+mj-ea"/>
                <a:ea typeface="+mj-ea"/>
              </a:rPr>
              <a:t>Ⅳ</a:t>
            </a:r>
            <a:r>
              <a:rPr lang="ja-JP" altLang="ja-JP" sz="1600" dirty="0" smtClean="0">
                <a:latin typeface="+mj-ea"/>
                <a:ea typeface="+mj-ea"/>
              </a:rPr>
              <a:t>）</a:t>
            </a:r>
            <a:r>
              <a:rPr lang="en-US" altLang="ja-JP" sz="1600" dirty="0" smtClean="0">
                <a:latin typeface="+mj-ea"/>
                <a:ea typeface="+mj-ea"/>
              </a:rPr>
              <a:t>p25</a:t>
            </a:r>
            <a:r>
              <a:rPr lang="ja-JP" altLang="ja-JP" sz="1600" dirty="0" smtClean="0">
                <a:latin typeface="+mj-ea"/>
                <a:ea typeface="+mj-ea"/>
              </a:rPr>
              <a:t>より</a:t>
            </a:r>
            <a:endParaRPr lang="ja-JP" altLang="ja-JP" sz="1600" dirty="0">
              <a:latin typeface="+mj-ea"/>
              <a:ea typeface="+mj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468000" y="6375600"/>
            <a:ext cx="2133600" cy="365125"/>
          </a:xfrm>
        </p:spPr>
        <p:txBody>
          <a:bodyPr/>
          <a:lstStyle/>
          <a:p>
            <a:pPr algn="l"/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algn="l"/>
              <a:t>72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10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ja-owari-chuoh.or.jp/in-cluder/05/doc/0215_141457124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211" y="2043928"/>
            <a:ext cx="3910895" cy="408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8924" y="0"/>
            <a:ext cx="9135075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prstClr val="white"/>
                </a:solidFill>
                <a:latin typeface="+mj-ea"/>
                <a:ea typeface="+mj-ea"/>
              </a:rPr>
              <a:t>３．作業者</a:t>
            </a:r>
            <a:endParaRPr lang="ja-JP" altLang="en-US" sz="320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9653" y="1844823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①作業場所の確認</a:t>
            </a:r>
            <a:endParaRPr lang="en-US" altLang="ja-JP" sz="2400" dirty="0" smtClean="0">
              <a:solidFill>
                <a:prstClr val="black"/>
              </a:solidFill>
              <a:latin typeface="+mj-ea"/>
              <a:ea typeface="+mj-ea"/>
            </a:endParaRPr>
          </a:p>
          <a:p>
            <a:pPr marL="179388" indent="-179388"/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179388" indent="-179388"/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②作業方法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0690" y="978391"/>
            <a:ext cx="754886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下の絵を見ながら、チェックするポイントを</a:t>
            </a:r>
            <a:r>
              <a:rPr lang="ja-JP" altLang="en-US" sz="2400" dirty="0" smtClean="0">
                <a:solidFill>
                  <a:prstClr val="black"/>
                </a:solidFill>
                <a:latin typeface="ＭＳ Ｐゴシック"/>
              </a:rPr>
              <a:t>整理</a:t>
            </a:r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しましょう</a:t>
            </a:r>
            <a:r>
              <a:rPr lang="ja-JP" altLang="en-US" sz="2400" dirty="0" smtClean="0">
                <a:solidFill>
                  <a:prstClr val="black"/>
                </a:solidFill>
                <a:latin typeface="ＭＳ Ｐゴシック"/>
              </a:rPr>
              <a:t>。</a:t>
            </a:r>
            <a:endParaRPr lang="ja-JP" altLang="en-US" sz="2400" dirty="0">
              <a:solidFill>
                <a:prstClr val="black"/>
              </a:solidFill>
              <a:latin typeface="ＭＳ Ｐゴシック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346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0" y="-15368"/>
            <a:ext cx="91440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>
                <a:solidFill>
                  <a:prstClr val="white"/>
                </a:solidFill>
                <a:latin typeface="+mj-ea"/>
              </a:rPr>
              <a:t>３</a:t>
            </a:r>
            <a:r>
              <a:rPr lang="ja-JP" altLang="en-US" sz="3200" dirty="0" smtClean="0">
                <a:solidFill>
                  <a:prstClr val="white"/>
                </a:solidFill>
                <a:latin typeface="+mj-ea"/>
              </a:rPr>
              <a:t>．作業者</a:t>
            </a:r>
            <a:endParaRPr lang="ja-JP" altLang="en-US" sz="3200" dirty="0">
              <a:solidFill>
                <a:prstClr val="white"/>
              </a:solidFill>
              <a:latin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7320" y="5085184"/>
            <a:ext cx="8195119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+mj-ea"/>
                <a:ea typeface="+mj-ea"/>
              </a:rPr>
              <a:t>リスクカルテ解説書</a:t>
            </a:r>
            <a:r>
              <a:rPr lang="ja-JP" altLang="en-US" sz="1600" dirty="0" smtClean="0">
                <a:latin typeface="+mj-ea"/>
                <a:ea typeface="+mj-ea"/>
              </a:rPr>
              <a:t>：「</a:t>
            </a:r>
            <a:r>
              <a:rPr lang="ja-JP" altLang="ja-JP" sz="1600" dirty="0">
                <a:latin typeface="+mj-ea"/>
                <a:ea typeface="+mj-ea"/>
              </a:rPr>
              <a:t>脚立、ハシゴの安全使用</a:t>
            </a:r>
            <a:r>
              <a:rPr lang="ja-JP" altLang="en-US" sz="1600" dirty="0" smtClean="0">
                <a:latin typeface="+mj-ea"/>
                <a:ea typeface="+mj-ea"/>
              </a:rPr>
              <a:t>」</a:t>
            </a:r>
            <a:r>
              <a:rPr lang="en-US" altLang="ja-JP" sz="1600" dirty="0" smtClean="0">
                <a:latin typeface="+mj-ea"/>
                <a:ea typeface="+mj-ea"/>
              </a:rPr>
              <a:t>p46</a:t>
            </a:r>
            <a:r>
              <a:rPr lang="ja-JP" altLang="en-US" sz="1600" dirty="0" smtClean="0">
                <a:latin typeface="+mj-ea"/>
                <a:ea typeface="+mj-ea"/>
              </a:rPr>
              <a:t>　参照</a:t>
            </a:r>
            <a:endParaRPr kumimoji="1" lang="ja-JP" altLang="en-US" sz="1600" dirty="0">
              <a:latin typeface="+mj-ea"/>
              <a:ea typeface="+mj-ea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367088"/>
              </p:ext>
            </p:extLst>
          </p:nvPr>
        </p:nvGraphicFramePr>
        <p:xfrm>
          <a:off x="340972" y="1052736"/>
          <a:ext cx="8229600" cy="3765799"/>
        </p:xfrm>
        <a:graphic>
          <a:graphicData uri="http://schemas.openxmlformats.org/drawingml/2006/table">
            <a:tbl>
              <a:tblPr/>
              <a:tblGrid>
                <a:gridCol w="1148696"/>
                <a:gridCol w="4968552"/>
                <a:gridCol w="720080"/>
                <a:gridCol w="720080"/>
                <a:gridCol w="672192"/>
              </a:tblGrid>
              <a:tr h="3343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事項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チェック内容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チェック欄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対策</a:t>
                      </a:r>
                      <a:endParaRPr lang="en-US" altLang="ja-JP" sz="2000" b="0" i="0" u="none" strike="noStrike" dirty="0" smtClean="0">
                        <a:solidFill>
                          <a:srgbClr val="FFFFFF"/>
                        </a:solidFill>
                        <a:effectLst/>
                        <a:latin typeface="ＭＳ Ｐゴシック"/>
                      </a:endParaRPr>
                    </a:p>
                    <a:p>
                      <a:pPr algn="ctr" fontAlgn="ctr"/>
                      <a:r>
                        <a:rPr lang="ja-JP" alt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優先</a:t>
                      </a:r>
                      <a:endParaRPr lang="ja-JP" altLang="en-US" sz="2000" b="0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/>
                      </a:endParaRP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4577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そうだ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ちがう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88547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作業場所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脚立</a:t>
                      </a:r>
                      <a:r>
                        <a:rPr lang="ja-JP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に上る前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に、脚立の安定性、周囲に危険物がないことを</a:t>
                      </a:r>
                      <a:r>
                        <a:rPr lang="ja-JP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確認する。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6108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最初に、最下段に乗り安定性を</a:t>
                      </a:r>
                      <a:r>
                        <a:rPr lang="ja-JP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確認する。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5489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作業方法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天板に乗って作業はしない。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3760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身を乗り出して</a:t>
                      </a:r>
                      <a:r>
                        <a:rPr lang="ja-JP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作業はしない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。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上り下り時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には、重いものを持たない。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468000" y="6375600"/>
            <a:ext cx="2133600" cy="365125"/>
          </a:xfrm>
        </p:spPr>
        <p:txBody>
          <a:bodyPr/>
          <a:lstStyle/>
          <a:p>
            <a:pPr algn="l"/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algn="l"/>
              <a:t>74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177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264282" y="1730776"/>
            <a:ext cx="38036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事故事例</a:t>
            </a:r>
            <a:r>
              <a:rPr lang="en-US" altLang="ja-JP" sz="2400" b="1" dirty="0" smtClean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ja-JP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不安定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設置（左踵骨骨折）</a:t>
            </a:r>
          </a:p>
          <a:p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天板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を含めて６段の脚立を使ってリンゴ園で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摘果中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、２～３段登った時点で脚立がふらつき、枝につかまったが落下、左踵骨骨折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。</a:t>
            </a:r>
            <a:endParaRPr lang="en-US" altLang="ja-JP" sz="2400" dirty="0" smtClean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（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平成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23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年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4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月 </a:t>
            </a:r>
            <a:r>
              <a:rPr lang="en-US" altLang="ja-JP" sz="2400" dirty="0" smtClean="0">
                <a:solidFill>
                  <a:prstClr val="black"/>
                </a:solidFill>
                <a:latin typeface="+mj-ea"/>
                <a:ea typeface="+mj-ea"/>
              </a:rPr>
              <a:t>14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時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頃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、女性・</a:t>
            </a:r>
            <a:r>
              <a:rPr lang="en-US" altLang="ja-JP" sz="2400" dirty="0" smtClean="0">
                <a:solidFill>
                  <a:prstClr val="black"/>
                </a:solidFill>
                <a:latin typeface="+mj-ea"/>
                <a:ea typeface="+mj-ea"/>
              </a:rPr>
              <a:t>87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歳）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1378" y="5550331"/>
            <a:ext cx="8592155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≪なぜ≫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果樹園などでの脚立の設置場所は、石があったり穴があったり不安定なことが多く、設置に注意が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必要です。</a:t>
            </a:r>
            <a:endParaRPr lang="ja-JP" altLang="en-US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2578" y="171797"/>
            <a:ext cx="8619902" cy="95410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脚立に上る前に、脚立の安定性、周囲に危険物が</a:t>
            </a:r>
            <a:r>
              <a:rPr lang="ja-JP" altLang="en-US" sz="2800" dirty="0" err="1">
                <a:solidFill>
                  <a:prstClr val="black"/>
                </a:solidFill>
                <a:latin typeface="+mj-ea"/>
                <a:ea typeface="+mj-ea"/>
              </a:rPr>
              <a:t>な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</a:t>
            </a:r>
            <a:r>
              <a:rPr lang="ja-JP" altLang="en-US" sz="2800" dirty="0" err="1">
                <a:solidFill>
                  <a:prstClr val="black"/>
                </a:solidFill>
                <a:latin typeface="+mj-ea"/>
                <a:ea typeface="+mj-ea"/>
              </a:rPr>
              <a:t>い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ことを確認</a:t>
            </a:r>
            <a:r>
              <a:rPr lang="ja-JP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する。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1379" y="1125904"/>
            <a:ext cx="8619902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最初に、最下段に乗り安定性を確認</a:t>
            </a:r>
            <a:r>
              <a:rPr lang="ja-JP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する。</a:t>
            </a:r>
            <a:endParaRPr lang="ja-JP" altLang="en-US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1520" y="188640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white">
                    <a:lumMod val="75000"/>
                  </a:prstClr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1520" y="1124800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white">
                    <a:lumMod val="75000"/>
                  </a:prstClr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4747163" y="4889005"/>
            <a:ext cx="3516175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ja-JP" sz="1600" dirty="0">
                <a:latin typeface="+mj-ea"/>
                <a:ea typeface="+mj-ea"/>
              </a:rPr>
              <a:t>（一社）日本農村医学会編「こうして起こった農作業事故」（</a:t>
            </a:r>
            <a:r>
              <a:rPr lang="ja-JP" altLang="ja-JP" sz="1600" dirty="0" smtClean="0">
                <a:latin typeface="+mj-ea"/>
                <a:ea typeface="+mj-ea"/>
              </a:rPr>
              <a:t>№</a:t>
            </a:r>
            <a:r>
              <a:rPr lang="en-US" altLang="ja-JP" sz="1600" dirty="0">
                <a:latin typeface="+mj-ea"/>
                <a:ea typeface="+mj-ea"/>
              </a:rPr>
              <a:t>Ⅲ</a:t>
            </a:r>
            <a:r>
              <a:rPr lang="ja-JP" altLang="ja-JP" sz="1600" dirty="0" smtClean="0">
                <a:latin typeface="+mj-ea"/>
                <a:ea typeface="+mj-ea"/>
              </a:rPr>
              <a:t>）</a:t>
            </a:r>
            <a:r>
              <a:rPr lang="en-US" altLang="ja-JP" sz="1600" dirty="0" smtClean="0">
                <a:latin typeface="+mj-ea"/>
                <a:ea typeface="+mj-ea"/>
              </a:rPr>
              <a:t>p165</a:t>
            </a:r>
            <a:r>
              <a:rPr lang="ja-JP" altLang="ja-JP" sz="1600" dirty="0" smtClean="0">
                <a:latin typeface="+mj-ea"/>
                <a:ea typeface="+mj-ea"/>
              </a:rPr>
              <a:t>より</a:t>
            </a:r>
            <a:endParaRPr lang="ja-JP" altLang="ja-JP" sz="1600" dirty="0">
              <a:latin typeface="+mj-ea"/>
              <a:ea typeface="+mj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045" y="1628800"/>
            <a:ext cx="4342412" cy="326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434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4614514" y="2229832"/>
            <a:ext cx="4363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prstClr val="black"/>
                </a:solidFill>
                <a:latin typeface="+mj-ea"/>
                <a:ea typeface="+mj-ea"/>
              </a:rPr>
              <a:t>　</a:t>
            </a:r>
          </a:p>
        </p:txBody>
      </p:sp>
      <p:pic>
        <p:nvPicPr>
          <p:cNvPr id="3074" name="Picture 2" descr="\\ALRIT\Alrit共有\02_農作業安全対策\２８農林水産省予算 安全総合対策\リスクカルテ\指導者研修用資料関係\02 安全講習テキスト 耕種分冊 Ⅱ\イラスト\高所作業とんとん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38000"/>
            <a:ext cx="2592288" cy="347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42119"/>
            <a:ext cx="1994067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81379" y="1715324"/>
            <a:ext cx="8611100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改善のポイント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①脚立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に上る前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に、脚立最下段をトントンと踏み込むようにして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、</a:t>
            </a:r>
            <a:endParaRPr lang="en-US" altLang="ja-JP" sz="2400" dirty="0" smtClean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 　脚立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が安定して設置されているかを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確認する。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②脚の長さを調整できる脚立も積極的に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活用する。 </a:t>
            </a:r>
            <a:endParaRPr lang="ja-JP" altLang="en-US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2578" y="171797"/>
            <a:ext cx="8619902" cy="95410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脚立に上る前に、脚立の安定性、周囲に危険物が</a:t>
            </a:r>
            <a:r>
              <a:rPr lang="ja-JP" altLang="en-US" sz="2800" dirty="0" err="1">
                <a:solidFill>
                  <a:prstClr val="black"/>
                </a:solidFill>
                <a:latin typeface="+mj-ea"/>
                <a:ea typeface="+mj-ea"/>
              </a:rPr>
              <a:t>な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</a:t>
            </a:r>
            <a:r>
              <a:rPr lang="ja-JP" altLang="en-US" sz="2800" dirty="0" err="1">
                <a:solidFill>
                  <a:prstClr val="black"/>
                </a:solidFill>
                <a:latin typeface="+mj-ea"/>
                <a:ea typeface="+mj-ea"/>
              </a:rPr>
              <a:t>い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ことを確認</a:t>
            </a:r>
            <a:r>
              <a:rPr lang="ja-JP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する。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72578" y="171797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1379" y="1125904"/>
            <a:ext cx="8619902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最初に、最下段に乗り安定性を確認</a:t>
            </a:r>
            <a:r>
              <a:rPr lang="ja-JP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する。</a:t>
            </a:r>
            <a:endParaRPr lang="ja-JP" altLang="en-US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1379" y="1125904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225071" y="4769972"/>
            <a:ext cx="2114681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latin typeface="+mj-ea"/>
                <a:ea typeface="+mj-ea"/>
              </a:rPr>
              <a:t>農林水産省農作業安全研修資料</a:t>
            </a:r>
            <a:r>
              <a:rPr lang="ja-JP" altLang="ja-JP" sz="1600" dirty="0" smtClean="0">
                <a:latin typeface="+mj-ea"/>
                <a:ea typeface="+mj-ea"/>
              </a:rPr>
              <a:t>「</a:t>
            </a:r>
            <a:r>
              <a:rPr lang="ja-JP" altLang="en-US" sz="1600" dirty="0" smtClean="0">
                <a:latin typeface="+mj-ea"/>
                <a:ea typeface="+mj-ea"/>
              </a:rPr>
              <a:t>脚立の</a:t>
            </a:r>
            <a:r>
              <a:rPr lang="ja-JP" altLang="ja-JP" sz="1600" dirty="0" smtClean="0">
                <a:latin typeface="+mj-ea"/>
                <a:ea typeface="+mj-ea"/>
              </a:rPr>
              <a:t>事故」より</a:t>
            </a:r>
            <a:endParaRPr lang="ja-JP" altLang="ja-JP" sz="1600" dirty="0">
              <a:latin typeface="+mj-ea"/>
              <a:ea typeface="+mj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468000" y="6375600"/>
            <a:ext cx="2133600" cy="365125"/>
          </a:xfrm>
        </p:spPr>
        <p:txBody>
          <a:bodyPr/>
          <a:lstStyle/>
          <a:p>
            <a:pPr algn="l"/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algn="l"/>
              <a:t>76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50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244464" y="1799853"/>
            <a:ext cx="3895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事故事例</a:t>
            </a:r>
            <a:r>
              <a:rPr lang="en-US" altLang="ja-JP" sz="2400" b="1" dirty="0" smtClean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ja-JP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天板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の上での</a:t>
            </a:r>
            <a:r>
              <a:rPr lang="ja-JP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作業</a:t>
            </a:r>
            <a:endParaRPr lang="en-US" altLang="ja-JP" sz="24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ja-JP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（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肋骨骨折）</a:t>
            </a:r>
          </a:p>
          <a:p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脚立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の天板に乗ってミカン収穫中、脚立の左側の脚がのめり込み転倒。左脇腹強打、下部肋骨骨折。（平成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24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年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5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月 </a:t>
            </a:r>
            <a:r>
              <a:rPr lang="en-US" altLang="ja-JP" sz="2400" dirty="0" smtClean="0">
                <a:solidFill>
                  <a:prstClr val="black"/>
                </a:solidFill>
                <a:latin typeface="+mj-ea"/>
                <a:ea typeface="+mj-ea"/>
              </a:rPr>
              <a:t>14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時半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頃、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男性・</a:t>
            </a:r>
            <a:r>
              <a:rPr lang="en-US" altLang="ja-JP" sz="2400" dirty="0" smtClean="0">
                <a:solidFill>
                  <a:prstClr val="black"/>
                </a:solidFill>
                <a:latin typeface="+mj-ea"/>
                <a:ea typeface="+mj-ea"/>
              </a:rPr>
              <a:t>70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歳）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3105" y="5517232"/>
            <a:ext cx="8592953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≪なぜ≫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足場の悪い果樹園などにおいては、天板上でちょっとバランスを崩しただけで転倒する危険性が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あります。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また、一番高いところからの落下となるので、より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危険で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す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。</a:t>
            </a:r>
            <a:endParaRPr lang="ja-JP" altLang="en-US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2578" y="171797"/>
            <a:ext cx="8619902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天板に</a:t>
            </a:r>
            <a:r>
              <a:rPr lang="ja-JP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乗って作業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は</a:t>
            </a:r>
            <a:r>
              <a:rPr lang="ja-JP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しない。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2578" y="693797"/>
            <a:ext cx="8619902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身を乗り出して</a:t>
            </a:r>
            <a:r>
              <a:rPr lang="ja-JP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作業はしない。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63105" y="1215797"/>
            <a:ext cx="8619902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</a:t>
            </a:r>
            <a:r>
              <a:rPr lang="ja-JP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上り下り時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には、重いものを</a:t>
            </a:r>
            <a:r>
              <a:rPr lang="ja-JP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持たない。</a:t>
            </a:r>
            <a:endParaRPr lang="ja-JP" altLang="en-US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1520" y="188640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white">
                    <a:lumMod val="75000"/>
                  </a:prstClr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520" y="1196808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white">
                    <a:lumMod val="75000"/>
                  </a:prstClr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0892" y="692808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white">
                    <a:lumMod val="75000"/>
                  </a:prstClr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330715" y="4853958"/>
            <a:ext cx="3593213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ja-JP" sz="1600" dirty="0">
                <a:latin typeface="+mj-ea"/>
                <a:ea typeface="+mj-ea"/>
              </a:rPr>
              <a:t>（一社）日本農村医学会編「こうして起こった農作業事故」（</a:t>
            </a:r>
            <a:r>
              <a:rPr lang="ja-JP" altLang="ja-JP" sz="1600" dirty="0" smtClean="0">
                <a:latin typeface="+mj-ea"/>
                <a:ea typeface="+mj-ea"/>
              </a:rPr>
              <a:t>№</a:t>
            </a:r>
            <a:r>
              <a:rPr lang="en-US" altLang="ja-JP" sz="1600" dirty="0">
                <a:latin typeface="+mj-ea"/>
                <a:ea typeface="+mj-ea"/>
              </a:rPr>
              <a:t>Ⅲ</a:t>
            </a:r>
            <a:r>
              <a:rPr lang="ja-JP" altLang="ja-JP" sz="1600" dirty="0" smtClean="0">
                <a:latin typeface="+mj-ea"/>
                <a:ea typeface="+mj-ea"/>
              </a:rPr>
              <a:t>）</a:t>
            </a:r>
            <a:r>
              <a:rPr lang="en-US" altLang="ja-JP" sz="1600" dirty="0" smtClean="0">
                <a:latin typeface="+mj-ea"/>
                <a:ea typeface="+mj-ea"/>
              </a:rPr>
              <a:t>p168</a:t>
            </a:r>
            <a:r>
              <a:rPr lang="ja-JP" altLang="ja-JP" sz="1600" dirty="0" smtClean="0">
                <a:latin typeface="+mj-ea"/>
                <a:ea typeface="+mj-ea"/>
              </a:rPr>
              <a:t>より</a:t>
            </a:r>
            <a:endParaRPr lang="ja-JP" altLang="ja-JP" sz="1600" dirty="0">
              <a:latin typeface="+mj-ea"/>
              <a:ea typeface="+mj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118" y="1777986"/>
            <a:ext cx="457041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15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139" y="3373922"/>
            <a:ext cx="2059274" cy="274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\\ALRIT\Alrit共有\02_農作業安全対策\２８農林水産省予算 安全総合対策\リスクカルテ\指導者研修用資料関係\02 安全講習テキスト 耕種分冊 Ⅱ\イラスト\高所作業（脚立・天板）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96" y="3364854"/>
            <a:ext cx="1851150" cy="272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ALRIT\Alrit共有\02_農作業安全対策\２８農林水産省予算 安全総合対策\リスクカルテ\指導者研修用資料関係\02 安全講習テキスト 耕種分冊 Ⅱ\イラスト\高所作業（脚立・乗り出し）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877" y="3357396"/>
            <a:ext cx="2061539" cy="272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63105" y="1739017"/>
            <a:ext cx="8584833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改善のポイント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天板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に乗る、身を乗り出す、重いものを持つなど、不安定な姿勢での高所作業は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厳禁です。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また、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70cm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を超える高さで作業するときは、ヘルメットを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着用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します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。</a:t>
            </a:r>
            <a:endParaRPr lang="ja-JP" altLang="en-US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60824" y="3356992"/>
            <a:ext cx="2496589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追加のポイント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警告・注意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ラベルを貼付します。</a:t>
            </a:r>
            <a:endParaRPr lang="ja-JP" altLang="en-US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8" b="11533"/>
          <a:stretch/>
        </p:blipFill>
        <p:spPr bwMode="auto">
          <a:xfrm>
            <a:off x="6416655" y="4629688"/>
            <a:ext cx="2231810" cy="14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272578" y="116632"/>
            <a:ext cx="8619902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天板に乗って作業は</a:t>
            </a:r>
            <a:r>
              <a:rPr lang="ja-JP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しない。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72578" y="116632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72578" y="638632"/>
            <a:ext cx="8619902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身を乗り出して</a:t>
            </a:r>
            <a:r>
              <a:rPr lang="ja-JP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作業はしない。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2578" y="638632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63105" y="1160632"/>
            <a:ext cx="8619902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</a:t>
            </a:r>
            <a:r>
              <a:rPr lang="ja-JP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上り下り時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には、重いものを</a:t>
            </a:r>
            <a:r>
              <a:rPr lang="ja-JP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持たない。</a:t>
            </a:r>
            <a:endParaRPr lang="ja-JP" altLang="en-US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3105" y="1160632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1798814" y="6156593"/>
            <a:ext cx="7058599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+mj-ea"/>
                <a:ea typeface="+mj-ea"/>
              </a:rPr>
              <a:t>左・中央の図は農林水産省農作業安全研修資料</a:t>
            </a:r>
            <a:r>
              <a:rPr lang="ja-JP" altLang="ja-JP" sz="1600" dirty="0" smtClean="0">
                <a:latin typeface="+mj-ea"/>
                <a:ea typeface="+mj-ea"/>
              </a:rPr>
              <a:t>「</a:t>
            </a:r>
            <a:r>
              <a:rPr lang="ja-JP" altLang="en-US" sz="1600" dirty="0">
                <a:latin typeface="+mj-ea"/>
                <a:ea typeface="+mj-ea"/>
              </a:rPr>
              <a:t>脚立</a:t>
            </a:r>
            <a:r>
              <a:rPr lang="ja-JP" altLang="en-US" sz="1600" dirty="0" smtClean="0">
                <a:latin typeface="+mj-ea"/>
                <a:ea typeface="+mj-ea"/>
              </a:rPr>
              <a:t>の</a:t>
            </a:r>
            <a:r>
              <a:rPr lang="ja-JP" altLang="ja-JP" sz="1600" dirty="0">
                <a:latin typeface="+mj-ea"/>
                <a:ea typeface="+mj-ea"/>
              </a:rPr>
              <a:t>事故」より</a:t>
            </a:r>
          </a:p>
          <a:p>
            <a:r>
              <a:rPr lang="ja-JP" altLang="en-US" sz="1600" dirty="0" smtClean="0">
                <a:latin typeface="+mj-ea"/>
                <a:ea typeface="+mj-ea"/>
              </a:rPr>
              <a:t>右の図は</a:t>
            </a:r>
            <a:r>
              <a:rPr lang="ja-JP" altLang="ja-JP" sz="1600" dirty="0" smtClean="0">
                <a:latin typeface="+mj-ea"/>
                <a:ea typeface="+mj-ea"/>
              </a:rPr>
              <a:t>（</a:t>
            </a:r>
            <a:r>
              <a:rPr lang="ja-JP" altLang="ja-JP" sz="1600" dirty="0">
                <a:latin typeface="+mj-ea"/>
                <a:ea typeface="+mj-ea"/>
              </a:rPr>
              <a:t>一社）日本農村医学会編「こうして起こった農作業事故」（</a:t>
            </a:r>
            <a:r>
              <a:rPr lang="ja-JP" altLang="ja-JP" sz="1600" dirty="0" smtClean="0">
                <a:latin typeface="+mj-ea"/>
                <a:ea typeface="+mj-ea"/>
              </a:rPr>
              <a:t>№</a:t>
            </a:r>
            <a:r>
              <a:rPr lang="en-US" altLang="ja-JP" sz="1600" dirty="0">
                <a:latin typeface="+mj-ea"/>
                <a:ea typeface="+mj-ea"/>
              </a:rPr>
              <a:t>Ⅳ</a:t>
            </a:r>
            <a:r>
              <a:rPr lang="ja-JP" altLang="ja-JP" sz="1600" dirty="0" smtClean="0">
                <a:latin typeface="+mj-ea"/>
                <a:ea typeface="+mj-ea"/>
              </a:rPr>
              <a:t>）</a:t>
            </a:r>
            <a:r>
              <a:rPr lang="en-US" altLang="ja-JP" sz="1600" dirty="0" smtClean="0">
                <a:latin typeface="+mj-ea"/>
                <a:ea typeface="+mj-ea"/>
              </a:rPr>
              <a:t>p13</a:t>
            </a:r>
            <a:r>
              <a:rPr lang="ja-JP" altLang="ja-JP" sz="1600" dirty="0" smtClean="0">
                <a:latin typeface="+mj-ea"/>
                <a:ea typeface="+mj-ea"/>
              </a:rPr>
              <a:t>より</a:t>
            </a:r>
            <a:endParaRPr lang="ja-JP" altLang="ja-JP" sz="1600" dirty="0">
              <a:latin typeface="+mj-ea"/>
              <a:ea typeface="+mj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468000" y="6375600"/>
            <a:ext cx="2133600" cy="365125"/>
          </a:xfrm>
        </p:spPr>
        <p:txBody>
          <a:bodyPr/>
          <a:lstStyle/>
          <a:p>
            <a:pPr algn="l"/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algn="l"/>
              <a:t>78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5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468000" y="6375600"/>
            <a:ext cx="2133600" cy="365125"/>
          </a:xfrm>
        </p:spPr>
        <p:txBody>
          <a:bodyPr/>
          <a:lstStyle/>
          <a:p>
            <a:pPr algn="l"/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algn="l"/>
              <a:t>62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15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817" y="1556792"/>
            <a:ext cx="4959177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prstClr val="white"/>
                </a:solidFill>
                <a:latin typeface="+mj-ea"/>
                <a:ea typeface="+mj-ea"/>
              </a:rPr>
              <a:t>１．作業環境</a:t>
            </a:r>
            <a:endParaRPr lang="ja-JP" altLang="en-US" sz="320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5536" y="1844824"/>
            <a:ext cx="29523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①作業場所の確認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179388" indent="-179388"/>
            <a:endParaRPr lang="en-US" altLang="ja-JP" sz="2400" dirty="0" smtClean="0">
              <a:solidFill>
                <a:prstClr val="black"/>
              </a:solidFill>
              <a:latin typeface="+mj-ea"/>
              <a:ea typeface="+mj-ea"/>
            </a:endParaRPr>
          </a:p>
          <a:p>
            <a:pPr marL="179388" indent="-179388"/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②使用機具の点検と使用方法の確認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179388" indent="-179388"/>
            <a:endParaRPr lang="en-US" altLang="ja-JP" sz="2400" dirty="0" smtClean="0">
              <a:solidFill>
                <a:prstClr val="black"/>
              </a:solidFill>
              <a:latin typeface="+mj-ea"/>
              <a:ea typeface="+mj-ea"/>
            </a:endParaRPr>
          </a:p>
          <a:p>
            <a:pPr marL="179388" indent="-179388"/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③作業前の確認と適切な作業方法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808797" y="5222380"/>
            <a:ext cx="44114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+mj-ea"/>
                <a:ea typeface="+mj-ea"/>
              </a:rPr>
              <a:t>①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20748" y="5431673"/>
            <a:ext cx="44114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+mj-ea"/>
                <a:ea typeface="+mj-ea"/>
              </a:rPr>
              <a:t>②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32040" y="2548447"/>
            <a:ext cx="44114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+mj-ea"/>
                <a:ea typeface="+mj-ea"/>
              </a:rPr>
              <a:t>③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5574" y="954158"/>
            <a:ext cx="754886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下の絵を見ながら、チェックするポイントを</a:t>
            </a:r>
            <a:r>
              <a:rPr lang="ja-JP" altLang="en-US" sz="2400" dirty="0" smtClean="0">
                <a:solidFill>
                  <a:prstClr val="black"/>
                </a:solidFill>
                <a:latin typeface="ＭＳ Ｐゴシック"/>
              </a:rPr>
              <a:t>整理</a:t>
            </a:r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しましょう</a:t>
            </a:r>
            <a:r>
              <a:rPr lang="ja-JP" altLang="en-US" sz="2400" dirty="0" smtClean="0">
                <a:solidFill>
                  <a:prstClr val="black"/>
                </a:solidFill>
                <a:latin typeface="ＭＳ Ｐゴシック"/>
              </a:rPr>
              <a:t>。</a:t>
            </a:r>
            <a:endParaRPr lang="ja-JP" altLang="en-US" sz="2400" dirty="0">
              <a:solidFill>
                <a:prstClr val="black"/>
              </a:solidFill>
              <a:latin typeface="ＭＳ Ｐゴシック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21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0" y="-1438"/>
            <a:ext cx="91440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>
                <a:solidFill>
                  <a:prstClr val="white"/>
                </a:solidFill>
                <a:latin typeface="+mj-ea"/>
              </a:rPr>
              <a:t>１</a:t>
            </a:r>
            <a:r>
              <a:rPr lang="ja-JP" altLang="en-US" sz="3200" dirty="0" smtClean="0">
                <a:solidFill>
                  <a:prstClr val="white"/>
                </a:solidFill>
                <a:latin typeface="+mj-ea"/>
              </a:rPr>
              <a:t>．作業環境</a:t>
            </a:r>
            <a:endParaRPr lang="ja-JP" altLang="en-US" sz="3200" dirty="0">
              <a:solidFill>
                <a:prstClr val="white"/>
              </a:solidFill>
              <a:latin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4797152"/>
            <a:ext cx="835292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+mj-ea"/>
                <a:ea typeface="+mj-ea"/>
              </a:rPr>
              <a:t>リスクカルテ解説書</a:t>
            </a:r>
            <a:r>
              <a:rPr lang="ja-JP" altLang="en-US" sz="1600" dirty="0" smtClean="0">
                <a:latin typeface="+mj-ea"/>
                <a:ea typeface="+mj-ea"/>
              </a:rPr>
              <a:t>：「農業</a:t>
            </a:r>
            <a:r>
              <a:rPr lang="ja-JP" altLang="en-US" sz="1600" dirty="0">
                <a:latin typeface="+mj-ea"/>
                <a:ea typeface="+mj-ea"/>
              </a:rPr>
              <a:t>生産工程管理（</a:t>
            </a:r>
            <a:r>
              <a:rPr lang="en-US" altLang="ja-JP" sz="1600" dirty="0">
                <a:latin typeface="+mj-ea"/>
                <a:ea typeface="+mj-ea"/>
              </a:rPr>
              <a:t>GAP</a:t>
            </a:r>
            <a:r>
              <a:rPr lang="ja-JP" altLang="en-US" sz="1600" dirty="0">
                <a:latin typeface="+mj-ea"/>
                <a:ea typeface="+mj-ea"/>
              </a:rPr>
              <a:t>）と農作業</a:t>
            </a:r>
            <a:r>
              <a:rPr lang="ja-JP" altLang="en-US" sz="1600" dirty="0" smtClean="0">
                <a:latin typeface="+mj-ea"/>
                <a:ea typeface="+mj-ea"/>
              </a:rPr>
              <a:t>安全」</a:t>
            </a:r>
            <a:r>
              <a:rPr lang="en-US" altLang="ja-JP" sz="1600" dirty="0" smtClean="0">
                <a:latin typeface="+mj-ea"/>
                <a:ea typeface="+mj-ea"/>
              </a:rPr>
              <a:t>p18</a:t>
            </a:r>
            <a:r>
              <a:rPr lang="ja-JP" altLang="en-US" sz="1600" dirty="0" err="1" smtClean="0">
                <a:latin typeface="+mj-ea"/>
                <a:ea typeface="+mj-ea"/>
              </a:rPr>
              <a:t>、</a:t>
            </a:r>
            <a:r>
              <a:rPr lang="ja-JP" altLang="en-US" sz="1600" dirty="0" smtClean="0">
                <a:latin typeface="+mj-ea"/>
                <a:ea typeface="+mj-ea"/>
              </a:rPr>
              <a:t>「</a:t>
            </a:r>
            <a:r>
              <a:rPr lang="ja-JP" altLang="en-US" sz="1600" dirty="0" err="1" smtClean="0">
                <a:latin typeface="+mj-ea"/>
                <a:ea typeface="+mj-ea"/>
              </a:rPr>
              <a:t>ほ</a:t>
            </a:r>
            <a:r>
              <a:rPr lang="ja-JP" altLang="en-US" sz="1600" dirty="0" smtClean="0">
                <a:latin typeface="+mj-ea"/>
                <a:ea typeface="+mj-ea"/>
              </a:rPr>
              <a:t>場、農道の点検・改善」</a:t>
            </a:r>
            <a:r>
              <a:rPr lang="en-US" altLang="ja-JP" sz="1600" dirty="0" smtClean="0">
                <a:latin typeface="+mj-ea"/>
                <a:ea typeface="+mj-ea"/>
              </a:rPr>
              <a:t>p20</a:t>
            </a:r>
            <a:r>
              <a:rPr lang="ja-JP" altLang="en-US" sz="1600" dirty="0" smtClean="0">
                <a:latin typeface="+mj-ea"/>
                <a:ea typeface="+mj-ea"/>
              </a:rPr>
              <a:t>　参照</a:t>
            </a:r>
            <a:endParaRPr kumimoji="1" lang="ja-JP" altLang="en-US" sz="1600" dirty="0">
              <a:latin typeface="+mj-ea"/>
              <a:ea typeface="+mj-ea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26982"/>
              </p:ext>
            </p:extLst>
          </p:nvPr>
        </p:nvGraphicFramePr>
        <p:xfrm>
          <a:off x="323528" y="1340768"/>
          <a:ext cx="8363273" cy="3239214"/>
        </p:xfrm>
        <a:graphic>
          <a:graphicData uri="http://schemas.openxmlformats.org/drawingml/2006/table">
            <a:tbl>
              <a:tblPr/>
              <a:tblGrid>
                <a:gridCol w="1400887"/>
                <a:gridCol w="4829723"/>
                <a:gridCol w="731776"/>
                <a:gridCol w="815728"/>
                <a:gridCol w="585159"/>
              </a:tblGrid>
              <a:tr h="3109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事項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チェック内容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チェック欄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対策</a:t>
                      </a:r>
                      <a:endParaRPr lang="en-US" altLang="ja-JP" sz="2000" b="0" i="0" u="none" strike="noStrike" dirty="0" smtClean="0">
                        <a:solidFill>
                          <a:srgbClr val="FFFFFF"/>
                        </a:solidFill>
                        <a:effectLst/>
                        <a:latin typeface="ＭＳ Ｐゴシック"/>
                      </a:endParaRPr>
                    </a:p>
                    <a:p>
                      <a:pPr algn="ctr" fontAlgn="ctr"/>
                      <a:r>
                        <a:rPr lang="ja-JP" alt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優先</a:t>
                      </a:r>
                      <a:endParaRPr lang="ja-JP" altLang="en-US" sz="2000" b="0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/>
                      </a:endParaRP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4778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そうだ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ちがう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61250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作業場所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脚立を安定して設置できる広さがある。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1250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脚立が不安定になる場所では、同僚</a:t>
                      </a:r>
                      <a:r>
                        <a:rPr lang="ja-JP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に支えて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もらう。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155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脚立周囲に、昇り降り時に邪魔になったり、転倒したときに危険な、側溝や、崖や石などがない。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468000" y="6375600"/>
            <a:ext cx="2133600" cy="365125"/>
          </a:xfrm>
        </p:spPr>
        <p:txBody>
          <a:bodyPr/>
          <a:lstStyle/>
          <a:p>
            <a:pPr algn="l"/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algn="l"/>
              <a:t>64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25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231568" y="1628800"/>
            <a:ext cx="36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事故事例</a:t>
            </a:r>
            <a:r>
              <a:rPr lang="en-US" altLang="ja-JP" sz="2400" b="1" dirty="0" smtClean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ja-JP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剪定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、不安定（鎖骨骨折）</a:t>
            </a:r>
          </a:p>
          <a:p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自宅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近くのリンゴ園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で剪定中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、脚立から転落、左鎖骨骨折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。</a:t>
            </a:r>
            <a:endParaRPr lang="en-US" altLang="ja-JP" sz="2400" dirty="0" smtClean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（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平成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22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年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9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月 </a:t>
            </a:r>
            <a:r>
              <a:rPr lang="en-US" altLang="ja-JP" sz="2400" dirty="0" smtClean="0">
                <a:solidFill>
                  <a:prstClr val="black"/>
                </a:solidFill>
                <a:latin typeface="+mj-ea"/>
                <a:ea typeface="+mj-ea"/>
              </a:rPr>
              <a:t>10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時頃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、男性・</a:t>
            </a:r>
            <a:r>
              <a:rPr lang="en-US" altLang="ja-JP" sz="2400" dirty="0" smtClean="0">
                <a:solidFill>
                  <a:prstClr val="black"/>
                </a:solidFill>
                <a:latin typeface="+mj-ea"/>
                <a:ea typeface="+mj-ea"/>
              </a:rPr>
              <a:t>83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歳）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1568" y="5157192"/>
            <a:ext cx="8654343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≪なぜ≫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果樹園などでは、床がコンクリートの屋内と異なり、脚立の安定を十分に見極めるとともに、転倒した場合の危険性も考慮する必要が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あります。</a:t>
            </a:r>
            <a:endParaRPr lang="ja-JP" altLang="en-US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2578" y="242645"/>
            <a:ext cx="8619902" cy="5232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脚立を安定して設置できる広さが</a:t>
            </a:r>
            <a:r>
              <a:rPr lang="ja-JP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ある。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2578" y="754878"/>
            <a:ext cx="8619902" cy="5232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脚立が不安定になる場所では、同僚に支えて</a:t>
            </a:r>
            <a:r>
              <a:rPr lang="ja-JP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もらう。</a:t>
            </a:r>
            <a:endParaRPr lang="ja-JP" altLang="en-US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5141" y="260704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white">
                    <a:lumMod val="75000"/>
                  </a:prstClr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35141" y="764760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white">
                    <a:lumMod val="75000"/>
                  </a:prstClr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335141" y="4434114"/>
            <a:ext cx="363468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ja-JP" sz="1600" dirty="0">
                <a:latin typeface="+mj-ea"/>
                <a:ea typeface="+mj-ea"/>
              </a:rPr>
              <a:t>（一社）日本農村医学会編「こうして起こった農作業事故」（</a:t>
            </a:r>
            <a:r>
              <a:rPr lang="ja-JP" altLang="ja-JP" sz="1600" dirty="0" smtClean="0">
                <a:latin typeface="+mj-ea"/>
                <a:ea typeface="+mj-ea"/>
              </a:rPr>
              <a:t>№</a:t>
            </a:r>
            <a:r>
              <a:rPr lang="en-US" altLang="ja-JP" sz="1600" dirty="0">
                <a:latin typeface="+mj-ea"/>
                <a:ea typeface="+mj-ea"/>
              </a:rPr>
              <a:t>Ⅲ</a:t>
            </a:r>
            <a:r>
              <a:rPr lang="ja-JP" altLang="ja-JP" sz="1600" dirty="0" smtClean="0">
                <a:latin typeface="+mj-ea"/>
                <a:ea typeface="+mj-ea"/>
              </a:rPr>
              <a:t>）</a:t>
            </a:r>
            <a:r>
              <a:rPr lang="en-US" altLang="ja-JP" sz="1600" dirty="0" smtClean="0">
                <a:latin typeface="+mj-ea"/>
                <a:ea typeface="+mj-ea"/>
              </a:rPr>
              <a:t>p164</a:t>
            </a:r>
            <a:r>
              <a:rPr lang="ja-JP" altLang="ja-JP" sz="1600" dirty="0" smtClean="0">
                <a:latin typeface="+mj-ea"/>
                <a:ea typeface="+mj-ea"/>
              </a:rPr>
              <a:t>より</a:t>
            </a:r>
            <a:endParaRPr lang="ja-JP" altLang="ja-JP" sz="1600" dirty="0"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850" y="1377151"/>
            <a:ext cx="4856061" cy="364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07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272578" y="1355284"/>
            <a:ext cx="8619901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改善のポイント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石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、窪みなど、地面が平らでない場合も多いので、確実に脚立を設置できる場所を確保し、転倒したときに危険となるものがないかも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確認します。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pic>
        <p:nvPicPr>
          <p:cNvPr id="3075" name="Picture 3" descr="\\ALRIT\Alrit共有\02_農作業安全対策\２８農林水産省予算 安全総合対策\リスクカルテ\指導者研修用資料関係\02 安全講習テキスト 耕種分冊 Ⅱ\イラスト\高所作業作業環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831" y="2487850"/>
            <a:ext cx="2681207" cy="425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ALRIT\Alrit共有\02_農作業安全対策\２８農林水産省予算 安全総合対策\リスクカルテ\指導者研修用資料関係\02 安全講習テキスト 耕種分冊 Ⅱ\イラスト\高所作業確認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98" y="4181177"/>
            <a:ext cx="2526833" cy="256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272578" y="242645"/>
            <a:ext cx="8619902" cy="5232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脚立を安定して設置できる広さが</a:t>
            </a:r>
            <a:r>
              <a:rPr lang="ja-JP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ある。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9613" y="232878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2578" y="754878"/>
            <a:ext cx="8619902" cy="5232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脚立が不安定になる場所では、同僚に支えて</a:t>
            </a:r>
            <a:r>
              <a:rPr lang="ja-JP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もらう。</a:t>
            </a:r>
            <a:endParaRPr lang="ja-JP" altLang="en-US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89613" y="745111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468000" y="6375600"/>
            <a:ext cx="2133600" cy="365125"/>
          </a:xfrm>
        </p:spPr>
        <p:txBody>
          <a:bodyPr/>
          <a:lstStyle/>
          <a:p>
            <a:pPr algn="l"/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algn="l"/>
              <a:t>66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736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ALRIT\Alrit共有\02_農作業安全対策\２８農林水産省予算 安全総合対策\リスクカルテ\指導者研修用資料関係\02 安全講習テキスト 耕種分冊 Ⅱ\イラスト\はし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80236"/>
            <a:ext cx="3868192" cy="344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ALRIT\Alrit共有\02_農作業安全対策\２８農林水産省予算 安全総合対策\リスクカルテ\指導者研修用資料関係\02 安全講習テキスト 耕種分冊 Ⅱ\イラスト\脚立チェック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45538"/>
            <a:ext cx="2863475" cy="348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prstClr val="white"/>
                </a:solidFill>
                <a:latin typeface="+mj-ea"/>
                <a:ea typeface="+mj-ea"/>
              </a:rPr>
              <a:t>２．機具</a:t>
            </a:r>
            <a:endParaRPr lang="ja-JP" altLang="en-US" sz="320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43608" y="1844823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①脚立の安全使用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73948" y="183581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②ハシゴの安全使用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5576" y="958161"/>
            <a:ext cx="754886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下の絵を見ながら、チェックするポイントを</a:t>
            </a:r>
            <a:r>
              <a:rPr lang="ja-JP" altLang="en-US" sz="2400" dirty="0" smtClean="0">
                <a:solidFill>
                  <a:prstClr val="black"/>
                </a:solidFill>
                <a:latin typeface="ＭＳ Ｐゴシック"/>
              </a:rPr>
              <a:t>整理</a:t>
            </a:r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しましょう</a:t>
            </a:r>
            <a:r>
              <a:rPr lang="ja-JP" altLang="en-US" sz="2400" dirty="0" smtClean="0">
                <a:solidFill>
                  <a:prstClr val="black"/>
                </a:solidFill>
                <a:latin typeface="ＭＳ Ｐゴシック"/>
              </a:rPr>
              <a:t>。</a:t>
            </a:r>
            <a:endParaRPr lang="ja-JP" altLang="en-US" sz="2400" dirty="0">
              <a:solidFill>
                <a:prstClr val="black"/>
              </a:solidFill>
              <a:latin typeface="ＭＳ Ｐゴシック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9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175577"/>
              </p:ext>
            </p:extLst>
          </p:nvPr>
        </p:nvGraphicFramePr>
        <p:xfrm>
          <a:off x="323527" y="1664216"/>
          <a:ext cx="849694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9"/>
                <a:gridCol w="4536504"/>
                <a:gridCol w="864096"/>
                <a:gridCol w="864096"/>
                <a:gridCol w="72008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事項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チェック内容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チェック欄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対策</a:t>
                      </a:r>
                      <a:endParaRPr kumimoji="1" lang="en-US" altLang="ja-JP" sz="2000" dirty="0" smtClean="0"/>
                    </a:p>
                    <a:p>
                      <a:pPr algn="ctr"/>
                      <a:r>
                        <a:rPr kumimoji="1" lang="ja-JP" altLang="en-US" sz="2000" dirty="0" smtClean="0"/>
                        <a:t>優先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bg1"/>
                          </a:solidFill>
                        </a:rPr>
                        <a:t>そうだ</a:t>
                      </a:r>
                      <a:endParaRPr kumimoji="1" lang="ja-JP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bg1"/>
                          </a:solidFill>
                        </a:rPr>
                        <a:t>ちがう</a:t>
                      </a:r>
                      <a:endParaRPr kumimoji="1" lang="ja-JP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使用方法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開脚防止チェーンを掛けて使う。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251520" y="1052736"/>
            <a:ext cx="138691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１．脚立</a:t>
            </a:r>
            <a:endParaRPr lang="ja-JP" altLang="en-US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0181" y="2996952"/>
            <a:ext cx="167065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２</a:t>
            </a:r>
            <a:r>
              <a:rPr lang="ja-JP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．ハシゴ</a:t>
            </a:r>
            <a:endParaRPr lang="ja-JP" altLang="en-US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518107"/>
              </p:ext>
            </p:extLst>
          </p:nvPr>
        </p:nvGraphicFramePr>
        <p:xfrm>
          <a:off x="323527" y="3610705"/>
          <a:ext cx="8496946" cy="2285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9"/>
                <a:gridCol w="4536504"/>
                <a:gridCol w="864096"/>
                <a:gridCol w="864096"/>
                <a:gridCol w="72008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事項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チェック内容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チェック欄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対策</a:t>
                      </a:r>
                      <a:endParaRPr kumimoji="1" lang="en-US" altLang="ja-JP" sz="2000" dirty="0" smtClean="0"/>
                    </a:p>
                    <a:p>
                      <a:pPr algn="ctr"/>
                      <a:r>
                        <a:rPr kumimoji="1" lang="ja-JP" altLang="en-US" sz="2000" dirty="0" smtClean="0"/>
                        <a:t>優先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bg1"/>
                          </a:solidFill>
                        </a:rPr>
                        <a:t>そうだ</a:t>
                      </a:r>
                      <a:endParaRPr kumimoji="1" lang="ja-JP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bg1"/>
                          </a:solidFill>
                        </a:rPr>
                        <a:t>ちがう</a:t>
                      </a:r>
                      <a:endParaRPr kumimoji="1" lang="ja-JP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791696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点検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ハシゴが滑らないよう、上端や下端が固定できる。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192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ハシゴの底部は滑らない構造になっている。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タイトル 1"/>
          <p:cNvSpPr txBox="1">
            <a:spLocks/>
          </p:cNvSpPr>
          <p:nvPr/>
        </p:nvSpPr>
        <p:spPr>
          <a:xfrm>
            <a:off x="0" y="-15368"/>
            <a:ext cx="91440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>
                <a:solidFill>
                  <a:prstClr val="white"/>
                </a:solidFill>
                <a:latin typeface="+mj-ea"/>
              </a:rPr>
              <a:t>２．</a:t>
            </a:r>
            <a:r>
              <a:rPr lang="ja-JP" altLang="en-US" sz="3200" dirty="0" smtClean="0">
                <a:solidFill>
                  <a:prstClr val="white"/>
                </a:solidFill>
                <a:latin typeface="+mj-ea"/>
              </a:rPr>
              <a:t>機具　</a:t>
            </a:r>
            <a:endParaRPr lang="ja-JP" altLang="en-US" sz="3200" dirty="0">
              <a:solidFill>
                <a:prstClr val="white"/>
              </a:solidFill>
              <a:latin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5949280"/>
            <a:ext cx="8496944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+mj-ea"/>
                <a:ea typeface="+mj-ea"/>
              </a:rPr>
              <a:t>リスクカルテ解説書</a:t>
            </a:r>
            <a:r>
              <a:rPr lang="ja-JP" altLang="en-US" sz="1600" dirty="0" smtClean="0">
                <a:latin typeface="+mj-ea"/>
                <a:ea typeface="+mj-ea"/>
              </a:rPr>
              <a:t>：「</a:t>
            </a:r>
            <a:r>
              <a:rPr lang="ja-JP" altLang="ja-JP" sz="1600" dirty="0">
                <a:latin typeface="+mj-ea"/>
                <a:ea typeface="+mj-ea"/>
              </a:rPr>
              <a:t>脚立、ハシゴの安全使用</a:t>
            </a:r>
            <a:r>
              <a:rPr lang="ja-JP" altLang="en-US" sz="1600" dirty="0" smtClean="0">
                <a:latin typeface="+mj-ea"/>
                <a:ea typeface="+mj-ea"/>
              </a:rPr>
              <a:t>」</a:t>
            </a:r>
            <a:r>
              <a:rPr lang="en-US" altLang="ja-JP" sz="1600" dirty="0" smtClean="0">
                <a:latin typeface="+mj-ea"/>
                <a:ea typeface="+mj-ea"/>
              </a:rPr>
              <a:t>p46</a:t>
            </a:r>
            <a:r>
              <a:rPr lang="ja-JP" altLang="en-US" sz="1600" dirty="0" smtClean="0">
                <a:latin typeface="+mj-ea"/>
                <a:ea typeface="+mj-ea"/>
              </a:rPr>
              <a:t>　参照</a:t>
            </a:r>
            <a:endParaRPr kumimoji="1" lang="ja-JP" altLang="en-US" sz="1600" dirty="0">
              <a:latin typeface="+mj-ea"/>
              <a:ea typeface="+mj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468000" y="6375600"/>
            <a:ext cx="2133600" cy="365125"/>
          </a:xfrm>
        </p:spPr>
        <p:txBody>
          <a:bodyPr/>
          <a:lstStyle/>
          <a:p>
            <a:pPr algn="l"/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algn="l"/>
              <a:t>68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60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251520" y="924526"/>
            <a:ext cx="33468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事故事例</a:t>
            </a:r>
            <a:r>
              <a:rPr lang="en-US" altLang="ja-JP" sz="2400" b="1" dirty="0" smtClean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ja-JP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開脚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防止チェーン、不安定（左下腿打撲・切創）</a:t>
            </a:r>
          </a:p>
          <a:p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庭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の松を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剪定中、脚立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の脚が滑り、８段脚立の６段目から転落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。</a:t>
            </a:r>
            <a:endParaRPr lang="en-US" altLang="ja-JP" sz="2400" dirty="0" smtClean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（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平成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25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年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5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月 </a:t>
            </a:r>
            <a:r>
              <a:rPr lang="en-US" altLang="ja-JP" sz="2400" dirty="0" smtClean="0">
                <a:solidFill>
                  <a:prstClr val="black"/>
                </a:solidFill>
                <a:latin typeface="+mj-ea"/>
                <a:ea typeface="+mj-ea"/>
              </a:rPr>
              <a:t>7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時頃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、男性・</a:t>
            </a:r>
            <a:r>
              <a:rPr lang="en-US" altLang="ja-JP" sz="2400" dirty="0" smtClean="0">
                <a:solidFill>
                  <a:prstClr val="black"/>
                </a:solidFill>
                <a:latin typeface="+mj-ea"/>
                <a:ea typeface="+mj-ea"/>
              </a:rPr>
              <a:t>68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歳）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5357" y="5088959"/>
            <a:ext cx="8654343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≪なぜ≫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農業における高所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作業は、足場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が不安定な場所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であることが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多く、その危険性を認識して作業を行うことが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重要です。</a:t>
            </a:r>
            <a:endParaRPr lang="ja-JP" altLang="en-US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2578" y="169476"/>
            <a:ext cx="8637122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開脚防止チェーンを掛けて</a:t>
            </a:r>
            <a:r>
              <a:rPr lang="ja-JP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使う。</a:t>
            </a:r>
            <a:endParaRPr lang="ja-JP" altLang="en-US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188640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white">
                    <a:lumMod val="75000"/>
                  </a:prstClr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183230" y="4212376"/>
            <a:ext cx="3483387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ja-JP" sz="1600" dirty="0">
                <a:latin typeface="+mj-ea"/>
                <a:ea typeface="+mj-ea"/>
              </a:rPr>
              <a:t>（一社）日本農村医学会編「こうして起こった農作業事故」（</a:t>
            </a:r>
            <a:r>
              <a:rPr lang="ja-JP" altLang="ja-JP" sz="1600" dirty="0" smtClean="0">
                <a:latin typeface="+mj-ea"/>
                <a:ea typeface="+mj-ea"/>
              </a:rPr>
              <a:t>№</a:t>
            </a:r>
            <a:r>
              <a:rPr lang="en-US" altLang="ja-JP" sz="1600" dirty="0">
                <a:latin typeface="+mj-ea"/>
                <a:ea typeface="+mj-ea"/>
              </a:rPr>
              <a:t>Ⅲ</a:t>
            </a:r>
            <a:r>
              <a:rPr lang="ja-JP" altLang="ja-JP" sz="1600" dirty="0" smtClean="0">
                <a:latin typeface="+mj-ea"/>
                <a:ea typeface="+mj-ea"/>
              </a:rPr>
              <a:t>）</a:t>
            </a:r>
            <a:r>
              <a:rPr lang="en-US" altLang="ja-JP" sz="1600" dirty="0" smtClean="0">
                <a:latin typeface="+mj-ea"/>
                <a:ea typeface="+mj-ea"/>
              </a:rPr>
              <a:t>p167</a:t>
            </a:r>
            <a:r>
              <a:rPr lang="ja-JP" altLang="ja-JP" sz="1600" dirty="0" smtClean="0">
                <a:latin typeface="+mj-ea"/>
                <a:ea typeface="+mj-ea"/>
              </a:rPr>
              <a:t>より</a:t>
            </a:r>
            <a:endParaRPr lang="ja-JP" altLang="ja-JP" sz="1600" dirty="0">
              <a:latin typeface="+mj-ea"/>
              <a:ea typeface="+mj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907" y="927628"/>
            <a:ext cx="5157573" cy="386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538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1301</Words>
  <Application>Microsoft Office PowerPoint</Application>
  <PresentationFormat>画面に合わせる (4:3)</PresentationFormat>
  <Paragraphs>228</Paragraphs>
  <Slides>18</Slides>
  <Notes>6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18</vt:i4>
      </vt:variant>
    </vt:vector>
  </HeadingPairs>
  <TitlesOfParts>
    <vt:vector size="20" baseType="lpstr">
      <vt:lpstr>Office ​​テーマ</vt:lpstr>
      <vt:lpstr>1_Office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業務部長</dc:creator>
  <cp:lastModifiedBy>Kawamura</cp:lastModifiedBy>
  <cp:revision>56</cp:revision>
  <cp:lastPrinted>2017-03-17T11:29:34Z</cp:lastPrinted>
  <dcterms:created xsi:type="dcterms:W3CDTF">2016-12-27T00:42:35Z</dcterms:created>
  <dcterms:modified xsi:type="dcterms:W3CDTF">2017-03-24T07:44:26Z</dcterms:modified>
</cp:coreProperties>
</file>