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7" r:id="rId2"/>
    <p:sldId id="258" r:id="rId3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2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-2052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7692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A5E02-648F-4290-BE8C-2B5D9B982476}" type="datetimeFigureOut">
              <a:rPr kumimoji="1" lang="ja-JP" altLang="en-US" smtClean="0"/>
              <a:t>2017/2/17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B952-ED17-427B-A413-2A36E6BFC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5111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A5E02-648F-4290-BE8C-2B5D9B982476}" type="datetimeFigureOut">
              <a:rPr kumimoji="1" lang="ja-JP" altLang="en-US" smtClean="0"/>
              <a:t>2017/2/17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B952-ED17-427B-A413-2A36E6BFC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9722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A5E02-648F-4290-BE8C-2B5D9B982476}" type="datetimeFigureOut">
              <a:rPr kumimoji="1" lang="ja-JP" altLang="en-US" smtClean="0"/>
              <a:t>2017/2/17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B952-ED17-427B-A413-2A36E6BFC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744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A5E02-648F-4290-BE8C-2B5D9B982476}" type="datetimeFigureOut">
              <a:rPr kumimoji="1" lang="ja-JP" altLang="en-US" smtClean="0"/>
              <a:t>2017/2/17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B952-ED17-427B-A413-2A36E6BFC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877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A5E02-648F-4290-BE8C-2B5D9B982476}" type="datetimeFigureOut">
              <a:rPr kumimoji="1" lang="ja-JP" altLang="en-US" smtClean="0"/>
              <a:t>2017/2/17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B952-ED17-427B-A413-2A36E6BFC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3637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A5E02-648F-4290-BE8C-2B5D9B982476}" type="datetimeFigureOut">
              <a:rPr kumimoji="1" lang="ja-JP" altLang="en-US" smtClean="0"/>
              <a:t>2017/2/17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B952-ED17-427B-A413-2A36E6BFC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1172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A5E02-648F-4290-BE8C-2B5D9B982476}" type="datetimeFigureOut">
              <a:rPr kumimoji="1" lang="ja-JP" altLang="en-US" smtClean="0"/>
              <a:t>2017/2/17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B952-ED17-427B-A413-2A36E6BFC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3530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A5E02-648F-4290-BE8C-2B5D9B982476}" type="datetimeFigureOut">
              <a:rPr kumimoji="1" lang="ja-JP" altLang="en-US" smtClean="0"/>
              <a:t>2017/2/17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B952-ED17-427B-A413-2A36E6BFC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3885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A5E02-648F-4290-BE8C-2B5D9B982476}" type="datetimeFigureOut">
              <a:rPr kumimoji="1" lang="ja-JP" altLang="en-US" smtClean="0"/>
              <a:t>2017/2/17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B952-ED17-427B-A413-2A36E6BFC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017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A5E02-648F-4290-BE8C-2B5D9B982476}" type="datetimeFigureOut">
              <a:rPr kumimoji="1" lang="ja-JP" altLang="en-US" smtClean="0"/>
              <a:t>2017/2/17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B952-ED17-427B-A413-2A36E6BFC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885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A5E02-648F-4290-BE8C-2B5D9B982476}" type="datetimeFigureOut">
              <a:rPr kumimoji="1" lang="ja-JP" altLang="en-US" smtClean="0"/>
              <a:t>2017/2/17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B952-ED17-427B-A413-2A36E6BFC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902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A5E02-648F-4290-BE8C-2B5D9B982476}" type="datetimeFigureOut">
              <a:rPr kumimoji="1" lang="ja-JP" altLang="en-US" smtClean="0"/>
              <a:t>2017/2/17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1B952-ED17-427B-A413-2A36E6BFC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2729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3"/>
          <p:cNvSpPr txBox="1">
            <a:spLocks noChangeArrowheads="1"/>
          </p:cNvSpPr>
          <p:nvPr/>
        </p:nvSpPr>
        <p:spPr bwMode="auto">
          <a:xfrm>
            <a:off x="4816937" y="4797152"/>
            <a:ext cx="4183816" cy="1728192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ctr">
              <a:lnSpc>
                <a:spcPts val="2600"/>
              </a:lnSpc>
              <a:spcAft>
                <a:spcPts val="0"/>
              </a:spcAft>
            </a:pPr>
            <a:r>
              <a:rPr lang="ja-JP" sz="1600" kern="100" dirty="0">
                <a:effectLst/>
                <a:latin typeface="+mj-ea"/>
                <a:ea typeface="+mj-ea"/>
                <a:cs typeface="Times New Roman"/>
              </a:rPr>
              <a:t>平成２８年度農作業安全総合対策推進</a:t>
            </a:r>
            <a:r>
              <a:rPr lang="ja-JP" sz="1600" kern="100" dirty="0" smtClean="0">
                <a:effectLst/>
                <a:latin typeface="+mj-ea"/>
                <a:ea typeface="+mj-ea"/>
                <a:cs typeface="Times New Roman"/>
              </a:rPr>
              <a:t>事業</a:t>
            </a:r>
            <a:endParaRPr lang="en-US" altLang="ja-JP" sz="1600" kern="100" dirty="0" smtClean="0">
              <a:effectLst/>
              <a:latin typeface="+mj-ea"/>
              <a:ea typeface="+mj-ea"/>
              <a:cs typeface="Times New Roman"/>
            </a:endParaRPr>
          </a:p>
          <a:p>
            <a:pPr algn="ctr">
              <a:lnSpc>
                <a:spcPts val="2600"/>
              </a:lnSpc>
              <a:spcAft>
                <a:spcPts val="0"/>
              </a:spcAft>
            </a:pPr>
            <a:r>
              <a:rPr lang="ja-JP" altLang="en-US" sz="1600" kern="100" dirty="0">
                <a:latin typeface="+mj-ea"/>
                <a:ea typeface="+mj-ea"/>
                <a:cs typeface="Times New Roman"/>
              </a:rPr>
              <a:t>監修：啓発資材・リスクカルテ制作検討委員会</a:t>
            </a:r>
            <a:endParaRPr lang="ja-JP" sz="1600" kern="100" dirty="0">
              <a:effectLst/>
              <a:latin typeface="+mj-ea"/>
              <a:ea typeface="+mj-ea"/>
              <a:cs typeface="Times New Roman"/>
            </a:endParaRPr>
          </a:p>
          <a:p>
            <a:pPr algn="ctr">
              <a:lnSpc>
                <a:spcPts val="2600"/>
              </a:lnSpc>
              <a:spcAft>
                <a:spcPts val="0"/>
              </a:spcAft>
            </a:pPr>
            <a:r>
              <a:rPr lang="ja-JP" sz="1600" kern="0" spc="155" dirty="0">
                <a:effectLst/>
                <a:latin typeface="+mj-ea"/>
                <a:ea typeface="+mj-ea"/>
                <a:cs typeface="Times New Roman"/>
              </a:rPr>
              <a:t>一般社団法人</a:t>
            </a:r>
            <a:r>
              <a:rPr lang="ja-JP" sz="1600" kern="0" spc="155" dirty="0" smtClean="0">
                <a:effectLst/>
                <a:latin typeface="+mj-ea"/>
                <a:ea typeface="+mj-ea"/>
                <a:cs typeface="Times New Roman"/>
              </a:rPr>
              <a:t>全国</a:t>
            </a:r>
            <a:r>
              <a:rPr lang="ja-JP" altLang="en-US" sz="1600" kern="0" spc="155" dirty="0" smtClean="0">
                <a:effectLst/>
                <a:latin typeface="+mj-ea"/>
                <a:ea typeface="+mj-ea"/>
                <a:cs typeface="Times New Roman"/>
              </a:rPr>
              <a:t>農業改良</a:t>
            </a:r>
            <a:r>
              <a:rPr lang="ja-JP" sz="1600" kern="0" spc="155" dirty="0" smtClean="0">
                <a:effectLst/>
                <a:latin typeface="+mj-ea"/>
                <a:ea typeface="+mj-ea"/>
                <a:cs typeface="Times New Roman"/>
              </a:rPr>
              <a:t>普及</a:t>
            </a:r>
            <a:r>
              <a:rPr lang="ja-JP" sz="1600" kern="0" spc="155" dirty="0">
                <a:effectLst/>
                <a:latin typeface="+mj-ea"/>
                <a:ea typeface="+mj-ea"/>
                <a:cs typeface="Times New Roman"/>
              </a:rPr>
              <a:t>支援協会</a:t>
            </a:r>
            <a:endParaRPr lang="ja-JP" sz="1600" kern="100" dirty="0">
              <a:effectLst/>
              <a:latin typeface="+mj-ea"/>
              <a:ea typeface="+mj-ea"/>
              <a:cs typeface="Times New Roman"/>
            </a:endParaRPr>
          </a:p>
          <a:p>
            <a:pPr algn="ctr">
              <a:lnSpc>
                <a:spcPts val="2600"/>
              </a:lnSpc>
              <a:spcAft>
                <a:spcPts val="0"/>
              </a:spcAft>
            </a:pPr>
            <a:r>
              <a:rPr lang="ja-JP" sz="1600" kern="0" spc="70" dirty="0">
                <a:effectLst/>
                <a:latin typeface="+mj-ea"/>
                <a:ea typeface="+mj-ea"/>
                <a:cs typeface="Times New Roman"/>
              </a:rPr>
              <a:t>一般社団法人日本農業機械化協会</a:t>
            </a:r>
            <a:endParaRPr lang="ja-JP" sz="1600" kern="100" dirty="0">
              <a:effectLst/>
              <a:latin typeface="+mj-ea"/>
              <a:ea typeface="+mj-ea"/>
              <a:cs typeface="Times New Roman"/>
            </a:endParaRPr>
          </a:p>
          <a:p>
            <a:pPr algn="ctr">
              <a:lnSpc>
                <a:spcPts val="2600"/>
              </a:lnSpc>
              <a:spcAft>
                <a:spcPts val="0"/>
              </a:spcAft>
            </a:pPr>
            <a:r>
              <a:rPr lang="en-US" altLang="ja-JP" sz="1600" kern="100" dirty="0" smtClean="0">
                <a:effectLst/>
                <a:latin typeface="+mj-ea"/>
                <a:ea typeface="+mj-ea"/>
                <a:cs typeface="Times New Roman"/>
              </a:rPr>
              <a:t>2017.3</a:t>
            </a:r>
            <a:r>
              <a:rPr lang="en-US" sz="2000" kern="100" dirty="0">
                <a:effectLst/>
                <a:latin typeface="+mj-ea"/>
                <a:ea typeface="+mj-ea"/>
                <a:cs typeface="Times New Roman"/>
              </a:rPr>
              <a:t> </a:t>
            </a:r>
            <a:endParaRPr lang="ja-JP" sz="1050" kern="100" dirty="0">
              <a:effectLst/>
              <a:latin typeface="+mj-ea"/>
              <a:ea typeface="+mj-ea"/>
              <a:cs typeface="Times New Roman"/>
            </a:endParaRPr>
          </a:p>
        </p:txBody>
      </p:sp>
      <p:pic>
        <p:nvPicPr>
          <p:cNvPr id="7" name="Picture 2" descr="\\ALRIT\Alrit共有\02_農作業安全対策\２８農林水産省予算 安全総合対策\リスクカルテ\指導者研修用資料関係\02 安全講習テキスト 耕種分冊 Ⅱ\イラスト\草刈り法面小段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176" y="3284984"/>
            <a:ext cx="150207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687" y="3284984"/>
            <a:ext cx="1439762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テキスト ボックス 2"/>
          <p:cNvSpPr txBox="1">
            <a:spLocks noChangeArrowheads="1"/>
          </p:cNvSpPr>
          <p:nvPr/>
        </p:nvSpPr>
        <p:spPr bwMode="auto">
          <a:xfrm>
            <a:off x="4816937" y="548680"/>
            <a:ext cx="4147551" cy="169238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ctr">
              <a:lnSpc>
                <a:spcPts val="4500"/>
              </a:lnSpc>
              <a:spcAft>
                <a:spcPts val="0"/>
              </a:spcAft>
            </a:pPr>
            <a:r>
              <a:rPr lang="ja-JP" altLang="en-US" sz="2800" kern="100" dirty="0" smtClean="0">
                <a:effectLst/>
                <a:latin typeface="+mj-ea"/>
                <a:ea typeface="+mj-ea"/>
                <a:cs typeface="Times New Roman"/>
              </a:rPr>
              <a:t>農作業安全</a:t>
            </a:r>
            <a:endParaRPr lang="en-US" altLang="ja-JP" sz="2800" kern="100" dirty="0" smtClean="0">
              <a:effectLst/>
              <a:latin typeface="+mj-ea"/>
              <a:ea typeface="+mj-ea"/>
              <a:cs typeface="Times New Roman"/>
            </a:endParaRPr>
          </a:p>
          <a:p>
            <a:pPr algn="ctr">
              <a:lnSpc>
                <a:spcPts val="4500"/>
              </a:lnSpc>
              <a:spcAft>
                <a:spcPts val="0"/>
              </a:spcAft>
            </a:pPr>
            <a:r>
              <a:rPr lang="ja-JP" altLang="en-US" sz="2800" kern="100" dirty="0" smtClean="0">
                <a:effectLst/>
                <a:latin typeface="+mj-ea"/>
                <a:ea typeface="+mj-ea"/>
                <a:cs typeface="Times New Roman"/>
              </a:rPr>
              <a:t>リスクカルテ素材集</a:t>
            </a:r>
            <a:r>
              <a:rPr lang="en-US" sz="3600" kern="100" dirty="0">
                <a:effectLst/>
                <a:latin typeface="+mj-ea"/>
                <a:ea typeface="+mj-ea"/>
                <a:cs typeface="Times New Roman"/>
              </a:rPr>
              <a:t> </a:t>
            </a:r>
            <a:endParaRPr lang="ja-JP" sz="1050" kern="100" dirty="0">
              <a:effectLst/>
              <a:latin typeface="+mj-ea"/>
              <a:ea typeface="+mj-ea"/>
              <a:cs typeface="Times New Roman"/>
            </a:endParaRPr>
          </a:p>
          <a:p>
            <a:pPr algn="ctr">
              <a:lnSpc>
                <a:spcPts val="2200"/>
              </a:lnSpc>
              <a:spcAft>
                <a:spcPts val="0"/>
              </a:spcAft>
            </a:pPr>
            <a:endParaRPr lang="ja-JP" altLang="ja-JP" sz="1200" kern="100" dirty="0">
              <a:latin typeface="+mj-ea"/>
              <a:ea typeface="+mj-ea"/>
              <a:cs typeface="Times New Roman"/>
            </a:endParaRPr>
          </a:p>
          <a:p>
            <a:pPr algn="ctr">
              <a:lnSpc>
                <a:spcPts val="2200"/>
              </a:lnSpc>
              <a:spcAft>
                <a:spcPts val="0"/>
              </a:spcAft>
            </a:pPr>
            <a:r>
              <a:rPr lang="en-US" sz="3600" kern="100" dirty="0">
                <a:effectLst/>
                <a:latin typeface="+mj-ea"/>
                <a:ea typeface="+mj-ea"/>
                <a:cs typeface="Times New Roman"/>
              </a:rPr>
              <a:t> </a:t>
            </a:r>
            <a:endParaRPr lang="en-US" sz="3600" kern="100" dirty="0" smtClean="0">
              <a:effectLst/>
              <a:latin typeface="+mj-ea"/>
              <a:ea typeface="+mj-ea"/>
              <a:cs typeface="Times New Roman"/>
            </a:endParaRPr>
          </a:p>
          <a:p>
            <a:pPr algn="just">
              <a:lnSpc>
                <a:spcPts val="4500"/>
              </a:lnSpc>
              <a:spcAft>
                <a:spcPts val="0"/>
              </a:spcAft>
            </a:pPr>
            <a:endParaRPr lang="ja-JP" sz="1050" kern="100" dirty="0">
              <a:effectLst/>
              <a:latin typeface="+mj-ea"/>
              <a:ea typeface="+mj-ea"/>
              <a:cs typeface="Times New Roman"/>
            </a:endParaRPr>
          </a:p>
        </p:txBody>
      </p:sp>
      <p:pic>
        <p:nvPicPr>
          <p:cNvPr id="1026" name="Picture 2" descr="\\ALRIT\Alrit共有\02_農作業安全対策\２８農林水産省予算 安全総合対策\リスクカルテ\提出版\最終版\表紙ポスター（日本農業新聞賞＿奈良県大村泰久氏）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332656"/>
            <a:ext cx="4329838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\\ALRIT\Alrit共有\02_農作業安全対策\２８農林水産省予算 安全総合対策\リスクカルテ\指導者研修用資料関係\02 安全講習テキスト 耕種分冊 Ⅱ\イラスト\トラクタ道路走行のコピー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8364" y="1916832"/>
            <a:ext cx="2364695" cy="1245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2176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67544" y="6165304"/>
            <a:ext cx="8331831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+mj-ea"/>
                <a:ea typeface="+mj-ea"/>
              </a:rPr>
              <a:t>表紙の</a:t>
            </a:r>
            <a:r>
              <a:rPr lang="ja-JP" altLang="ja-JP" sz="1400" dirty="0" smtClean="0">
                <a:latin typeface="+mj-ea"/>
                <a:ea typeface="+mj-ea"/>
              </a:rPr>
              <a:t>イラスト</a:t>
            </a:r>
            <a:r>
              <a:rPr lang="ja-JP" altLang="ja-JP" sz="1400" dirty="0">
                <a:latin typeface="+mj-ea"/>
                <a:ea typeface="+mj-ea"/>
              </a:rPr>
              <a:t>は</a:t>
            </a:r>
            <a:r>
              <a:rPr lang="ja-JP" altLang="ja-JP" sz="1400" dirty="0" smtClean="0">
                <a:latin typeface="+mj-ea"/>
                <a:ea typeface="+mj-ea"/>
              </a:rPr>
              <a:t>、</a:t>
            </a:r>
            <a:r>
              <a:rPr lang="en-US" altLang="ja-JP" sz="1400" dirty="0" smtClean="0">
                <a:latin typeface="+mj-ea"/>
                <a:ea typeface="+mj-ea"/>
              </a:rPr>
              <a:t>2016</a:t>
            </a:r>
            <a:r>
              <a:rPr lang="ja-JP" altLang="ja-JP" sz="1400" dirty="0">
                <a:latin typeface="+mj-ea"/>
                <a:ea typeface="+mj-ea"/>
              </a:rPr>
              <a:t>年「農作業安全ポスターデザインコンテスト</a:t>
            </a:r>
            <a:r>
              <a:rPr lang="ja-JP" altLang="ja-JP" sz="1400" dirty="0" smtClean="0">
                <a:latin typeface="+mj-ea"/>
                <a:ea typeface="+mj-ea"/>
              </a:rPr>
              <a:t>」</a:t>
            </a:r>
            <a:r>
              <a:rPr lang="ja-JP" altLang="en-US" sz="1400" dirty="0" smtClean="0">
                <a:latin typeface="+mj-ea"/>
                <a:ea typeface="+mj-ea"/>
              </a:rPr>
              <a:t>日本農業新聞賞</a:t>
            </a:r>
            <a:r>
              <a:rPr lang="ja-JP" altLang="ja-JP" sz="1400" dirty="0" smtClean="0">
                <a:latin typeface="+mj-ea"/>
                <a:ea typeface="+mj-ea"/>
              </a:rPr>
              <a:t>（</a:t>
            </a:r>
            <a:r>
              <a:rPr lang="ja-JP" altLang="en-US" sz="1400" dirty="0" smtClean="0">
                <a:latin typeface="+mj-ea"/>
                <a:ea typeface="+mj-ea"/>
              </a:rPr>
              <a:t>奈良県</a:t>
            </a:r>
            <a:r>
              <a:rPr lang="ja-JP" altLang="ja-JP" sz="1400" dirty="0" smtClean="0">
                <a:latin typeface="+mj-ea"/>
                <a:ea typeface="+mj-ea"/>
              </a:rPr>
              <a:t> </a:t>
            </a:r>
            <a:r>
              <a:rPr lang="ja-JP" altLang="en-US" sz="1400" dirty="0" smtClean="0">
                <a:latin typeface="+mj-ea"/>
                <a:ea typeface="+mj-ea"/>
              </a:rPr>
              <a:t>大村泰久</a:t>
            </a:r>
            <a:r>
              <a:rPr lang="ja-JP" altLang="ja-JP" sz="1400" dirty="0" smtClean="0">
                <a:latin typeface="+mj-ea"/>
                <a:ea typeface="+mj-ea"/>
              </a:rPr>
              <a:t>さん</a:t>
            </a:r>
            <a:r>
              <a:rPr lang="ja-JP" altLang="ja-JP" sz="1400" dirty="0">
                <a:latin typeface="+mj-ea"/>
                <a:ea typeface="+mj-ea"/>
              </a:rPr>
              <a:t>）の作品です</a:t>
            </a:r>
            <a:r>
              <a:rPr lang="ja-JP" altLang="ja-JP" sz="1400" dirty="0" smtClean="0">
                <a:latin typeface="+mj-ea"/>
                <a:ea typeface="+mj-ea"/>
              </a:rPr>
              <a:t>。</a:t>
            </a:r>
            <a:endParaRPr lang="ja-JP" altLang="ja-JP" sz="14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077085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65</Words>
  <Application>Microsoft Office PowerPoint</Application>
  <PresentationFormat>画面に合わせる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業務部長</dc:creator>
  <cp:lastModifiedBy>業務部長</cp:lastModifiedBy>
  <cp:revision>8</cp:revision>
  <cp:lastPrinted>2017-02-10T02:13:40Z</cp:lastPrinted>
  <dcterms:created xsi:type="dcterms:W3CDTF">2016-12-27T00:42:35Z</dcterms:created>
  <dcterms:modified xsi:type="dcterms:W3CDTF">2017-02-17T05:40:53Z</dcterms:modified>
</cp:coreProperties>
</file>