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3" saveSubsetFonts="1">
  <p:sldMasterIdLst>
    <p:sldMasterId id="2147483768" r:id="rId1"/>
  </p:sldMasterIdLst>
  <p:notesMasterIdLst>
    <p:notesMasterId r:id="rId12"/>
  </p:notesMasterIdLst>
  <p:handoutMasterIdLst>
    <p:handoutMasterId r:id="rId13"/>
  </p:handoutMasterIdLst>
  <p:sldIdLst>
    <p:sldId id="291" r:id="rId2"/>
    <p:sldId id="300" r:id="rId3"/>
    <p:sldId id="292" r:id="rId4"/>
    <p:sldId id="293" r:id="rId5"/>
    <p:sldId id="294" r:id="rId6"/>
    <p:sldId id="295" r:id="rId7"/>
    <p:sldId id="296" r:id="rId8"/>
    <p:sldId id="297" r:id="rId9"/>
    <p:sldId id="298" r:id="rId10"/>
    <p:sldId id="299" r:id="rId1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24" y="48"/>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205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289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12EBA3AF-DBE7-4965-AB71-63583C6FC9DB}" type="datetimeFigureOut">
              <a:rPr kumimoji="1" lang="ja-JP" altLang="en-US" smtClean="0"/>
              <a:t>2021/5/7</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0CC150C3-A66E-43D3-ADD4-A68C930746D6}" type="slidenum">
              <a:rPr kumimoji="1" lang="ja-JP" altLang="en-US" smtClean="0"/>
              <a:t>‹#›</a:t>
            </a:fld>
            <a:endParaRPr kumimoji="1" lang="ja-JP" altLang="en-US"/>
          </a:p>
        </p:txBody>
      </p:sp>
    </p:spTree>
    <p:extLst>
      <p:ext uri="{BB962C8B-B14F-4D97-AF65-F5344CB8AC3E}">
        <p14:creationId xmlns:p14="http://schemas.microsoft.com/office/powerpoint/2010/main" val="19452288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7AA1ACD-7491-4986-8A6C-69E0961DA35C}"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728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30D2ED-64A5-4BA9-9071-C28F0A801FBB}"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2000"/>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847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FAE80F-B971-4037-A7B4-1BBD2B941E0F}"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2000"/>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775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DE5014-01AF-44B8-BC61-89DBEB74B06B}"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49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CBB6A0-6CDB-4B40-8213-3A5E87F5AE87}"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212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C9FF7F4-F25D-4D2B-8890-09291359FB40}"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888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643DF3E-8E52-40D5-BF2F-F5F66962593F}"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360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ED9022A-42D2-432A-9AA4-7EC0CBCEFFEF}"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737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9FFFC3-4677-491D-828D-02284081AA24}"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468000" y="6375600"/>
            <a:ext cx="8218800" cy="365125"/>
          </a:xfrm>
        </p:spPr>
        <p:txBody>
          <a:bodyPr/>
          <a:lstStyle>
            <a:lvl1pPr>
              <a:defRPr sz="2000">
                <a:latin typeface="+mn-ea"/>
                <a:ea typeface="+mn-ea"/>
              </a:defRPr>
            </a:lvl1pPr>
          </a:lstStyle>
          <a:p>
            <a:fld id="{EC2258F2-9678-4A3A-A23E-BAED14116D1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451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7502FF0-7694-45DB-B517-3ECD4CECEE10}"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sz="2000"/>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380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A6FEE2C-9234-440F-B0C3-B5A4627F4C18}"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sz="2000"/>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675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48C7F-204F-4802-8D0D-30EA17D8F8F0}"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1647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角丸四角形 2"/>
          <p:cNvSpPr/>
          <p:nvPr/>
        </p:nvSpPr>
        <p:spPr>
          <a:xfrm>
            <a:off x="553053" y="1261502"/>
            <a:ext cx="7848872" cy="417646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3200" dirty="0">
                <a:solidFill>
                  <a:prstClr val="white"/>
                </a:solidFill>
                <a:latin typeface="+mj-ea"/>
                <a:ea typeface="+mj-ea"/>
              </a:rPr>
              <a:t>事故の３つの特徴</a:t>
            </a:r>
          </a:p>
        </p:txBody>
      </p:sp>
      <p:sp>
        <p:nvSpPr>
          <p:cNvPr id="4" name="角丸四角形 3"/>
          <p:cNvSpPr/>
          <p:nvPr/>
        </p:nvSpPr>
        <p:spPr>
          <a:xfrm>
            <a:off x="552342" y="2234874"/>
            <a:ext cx="7848872" cy="3384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latin typeface="+mj-ea"/>
              <a:ea typeface="+mj-ea"/>
            </a:endParaRPr>
          </a:p>
        </p:txBody>
      </p:sp>
      <p:sp>
        <p:nvSpPr>
          <p:cNvPr id="5" name="テキスト ボックス 4"/>
          <p:cNvSpPr txBox="1"/>
          <p:nvPr/>
        </p:nvSpPr>
        <p:spPr>
          <a:xfrm>
            <a:off x="954505" y="2521143"/>
            <a:ext cx="429926" cy="523220"/>
          </a:xfrm>
          <a:prstGeom prst="rect">
            <a:avLst/>
          </a:prstGeom>
          <a:solidFill>
            <a:schemeClr val="tx2">
              <a:lumMod val="60000"/>
              <a:lumOff val="40000"/>
            </a:schemeClr>
          </a:solidFill>
        </p:spPr>
        <p:txBody>
          <a:bodyPr wrap="none" rtlCol="0">
            <a:spAutoFit/>
          </a:bodyPr>
          <a:lstStyle/>
          <a:p>
            <a:r>
              <a:rPr lang="ja-JP" altLang="en-US" sz="2800" dirty="0">
                <a:solidFill>
                  <a:prstClr val="white"/>
                </a:solidFill>
                <a:latin typeface="+mj-ea"/>
                <a:ea typeface="+mj-ea"/>
              </a:rPr>
              <a:t>１</a:t>
            </a:r>
          </a:p>
        </p:txBody>
      </p:sp>
      <p:sp>
        <p:nvSpPr>
          <p:cNvPr id="6" name="テキスト ボックス 5"/>
          <p:cNvSpPr txBox="1"/>
          <p:nvPr/>
        </p:nvSpPr>
        <p:spPr>
          <a:xfrm>
            <a:off x="954505" y="3529255"/>
            <a:ext cx="429926" cy="523220"/>
          </a:xfrm>
          <a:prstGeom prst="rect">
            <a:avLst/>
          </a:prstGeom>
          <a:solidFill>
            <a:schemeClr val="tx2">
              <a:lumMod val="60000"/>
              <a:lumOff val="40000"/>
            </a:schemeClr>
          </a:solidFill>
        </p:spPr>
        <p:txBody>
          <a:bodyPr wrap="none" rtlCol="0">
            <a:spAutoFit/>
          </a:bodyPr>
          <a:lstStyle/>
          <a:p>
            <a:r>
              <a:rPr lang="ja-JP" altLang="en-US" sz="2800" dirty="0">
                <a:solidFill>
                  <a:prstClr val="white"/>
                </a:solidFill>
                <a:latin typeface="+mj-ea"/>
                <a:ea typeface="+mj-ea"/>
              </a:rPr>
              <a:t>２</a:t>
            </a:r>
          </a:p>
        </p:txBody>
      </p:sp>
      <p:sp>
        <p:nvSpPr>
          <p:cNvPr id="7" name="テキスト ボックス 6"/>
          <p:cNvSpPr txBox="1"/>
          <p:nvPr/>
        </p:nvSpPr>
        <p:spPr>
          <a:xfrm>
            <a:off x="954505" y="4513365"/>
            <a:ext cx="429926" cy="523220"/>
          </a:xfrm>
          <a:prstGeom prst="rect">
            <a:avLst/>
          </a:prstGeom>
          <a:solidFill>
            <a:schemeClr val="tx2">
              <a:lumMod val="60000"/>
              <a:lumOff val="40000"/>
            </a:schemeClr>
          </a:solidFill>
        </p:spPr>
        <p:txBody>
          <a:bodyPr wrap="none" rtlCol="0">
            <a:spAutoFit/>
          </a:bodyPr>
          <a:lstStyle/>
          <a:p>
            <a:r>
              <a:rPr lang="ja-JP" altLang="en-US" sz="2800" dirty="0">
                <a:solidFill>
                  <a:prstClr val="white"/>
                </a:solidFill>
                <a:latin typeface="+mj-ea"/>
                <a:ea typeface="+mj-ea"/>
              </a:rPr>
              <a:t>３</a:t>
            </a:r>
          </a:p>
        </p:txBody>
      </p:sp>
      <p:sp>
        <p:nvSpPr>
          <p:cNvPr id="9" name="テキスト ボックス 8"/>
          <p:cNvSpPr txBox="1"/>
          <p:nvPr/>
        </p:nvSpPr>
        <p:spPr>
          <a:xfrm>
            <a:off x="1496191" y="2408992"/>
            <a:ext cx="4346062" cy="954107"/>
          </a:xfrm>
          <a:prstGeom prst="rect">
            <a:avLst/>
          </a:prstGeom>
          <a:noFill/>
        </p:spPr>
        <p:txBody>
          <a:bodyPr wrap="none" rtlCol="0">
            <a:spAutoFit/>
          </a:bodyPr>
          <a:lstStyle/>
          <a:p>
            <a:r>
              <a:rPr lang="ja-JP" altLang="en-US" sz="2800" dirty="0">
                <a:solidFill>
                  <a:prstClr val="black"/>
                </a:solidFill>
                <a:latin typeface="+mj-ea"/>
                <a:ea typeface="+mj-ea"/>
              </a:rPr>
              <a:t>滑ることによる事故（</a:t>
            </a:r>
            <a:r>
              <a:rPr lang="en-US" altLang="ja-JP" sz="2800" dirty="0">
                <a:solidFill>
                  <a:prstClr val="black"/>
                </a:solidFill>
                <a:latin typeface="+mj-ea"/>
                <a:ea typeface="+mj-ea"/>
              </a:rPr>
              <a:t>43.2%</a:t>
            </a:r>
            <a:r>
              <a:rPr lang="ja-JP" altLang="en-US" sz="2800" dirty="0">
                <a:solidFill>
                  <a:prstClr val="black"/>
                </a:solidFill>
                <a:latin typeface="+mj-ea"/>
                <a:ea typeface="+mj-ea"/>
              </a:rPr>
              <a:t>）</a:t>
            </a:r>
          </a:p>
          <a:p>
            <a:endParaRPr lang="ja-JP" altLang="en-US" sz="2800" dirty="0">
              <a:solidFill>
                <a:prstClr val="black"/>
              </a:solidFill>
              <a:latin typeface="+mj-ea"/>
              <a:ea typeface="+mj-ea"/>
            </a:endParaRPr>
          </a:p>
        </p:txBody>
      </p:sp>
      <p:sp>
        <p:nvSpPr>
          <p:cNvPr id="10" name="テキスト ボックス 9"/>
          <p:cNvSpPr txBox="1"/>
          <p:nvPr/>
        </p:nvSpPr>
        <p:spPr>
          <a:xfrm>
            <a:off x="1651486" y="2886045"/>
            <a:ext cx="2626040" cy="584775"/>
          </a:xfrm>
          <a:prstGeom prst="rect">
            <a:avLst/>
          </a:prstGeom>
          <a:noFill/>
        </p:spPr>
        <p:txBody>
          <a:bodyPr wrap="none" rtlCol="0">
            <a:spAutoFit/>
          </a:bodyPr>
          <a:lstStyle/>
          <a:p>
            <a:r>
              <a:rPr lang="ja-JP" altLang="en-US" sz="1600" dirty="0">
                <a:solidFill>
                  <a:srgbClr val="4F81BD">
                    <a:lumMod val="75000"/>
                  </a:srgbClr>
                </a:solidFill>
                <a:latin typeface="+mj-ea"/>
                <a:ea typeface="+mj-ea"/>
              </a:rPr>
              <a:t>●滑って転倒</a:t>
            </a:r>
            <a:endParaRPr lang="en-US" altLang="ja-JP" sz="1600" dirty="0">
              <a:solidFill>
                <a:srgbClr val="4F81BD">
                  <a:lumMod val="75000"/>
                </a:srgbClr>
              </a:solidFill>
              <a:latin typeface="+mj-ea"/>
              <a:ea typeface="+mj-ea"/>
            </a:endParaRPr>
          </a:p>
          <a:p>
            <a:r>
              <a:rPr lang="ja-JP" altLang="en-US" sz="1600" dirty="0">
                <a:solidFill>
                  <a:srgbClr val="FF0000"/>
                </a:solidFill>
                <a:latin typeface="+mj-ea"/>
                <a:ea typeface="+mj-ea"/>
              </a:rPr>
              <a:t>⇒</a:t>
            </a:r>
            <a:r>
              <a:rPr lang="ja-JP" altLang="en-US" sz="1600" dirty="0">
                <a:solidFill>
                  <a:srgbClr val="4F81BD">
                    <a:lumMod val="75000"/>
                  </a:srgbClr>
                </a:solidFill>
                <a:latin typeface="+mj-ea"/>
                <a:ea typeface="+mj-ea"/>
              </a:rPr>
              <a:t>滑りにくい靴、清掃の徹底</a:t>
            </a:r>
          </a:p>
        </p:txBody>
      </p:sp>
      <p:sp>
        <p:nvSpPr>
          <p:cNvPr id="11" name="テキスト ボックス 10"/>
          <p:cNvSpPr txBox="1"/>
          <p:nvPr/>
        </p:nvSpPr>
        <p:spPr>
          <a:xfrm>
            <a:off x="1419388" y="3470820"/>
            <a:ext cx="6611105" cy="523220"/>
          </a:xfrm>
          <a:prstGeom prst="rect">
            <a:avLst/>
          </a:prstGeom>
          <a:noFill/>
        </p:spPr>
        <p:txBody>
          <a:bodyPr wrap="none" rtlCol="0">
            <a:spAutoFit/>
          </a:bodyPr>
          <a:lstStyle/>
          <a:p>
            <a:r>
              <a:rPr lang="ja-JP" altLang="en-US" sz="2800" dirty="0">
                <a:solidFill>
                  <a:prstClr val="black"/>
                </a:solidFill>
                <a:latin typeface="+mj-ea"/>
                <a:ea typeface="+mj-ea"/>
              </a:rPr>
              <a:t>回転部への巻き込まれによる事故（</a:t>
            </a:r>
            <a:r>
              <a:rPr lang="en-US" altLang="ja-JP" sz="2800" dirty="0">
                <a:solidFill>
                  <a:prstClr val="black"/>
                </a:solidFill>
                <a:latin typeface="+mj-ea"/>
                <a:ea typeface="+mj-ea"/>
              </a:rPr>
              <a:t>22.7%</a:t>
            </a:r>
            <a:r>
              <a:rPr lang="ja-JP" altLang="en-US" sz="2800" dirty="0">
                <a:solidFill>
                  <a:prstClr val="black"/>
                </a:solidFill>
                <a:latin typeface="+mj-ea"/>
                <a:ea typeface="+mj-ea"/>
              </a:rPr>
              <a:t>）</a:t>
            </a:r>
          </a:p>
        </p:txBody>
      </p:sp>
      <p:sp>
        <p:nvSpPr>
          <p:cNvPr id="12" name="テキスト ボックス 11"/>
          <p:cNvSpPr txBox="1"/>
          <p:nvPr/>
        </p:nvSpPr>
        <p:spPr>
          <a:xfrm>
            <a:off x="1622823" y="3910266"/>
            <a:ext cx="2877711" cy="584775"/>
          </a:xfrm>
          <a:prstGeom prst="rect">
            <a:avLst/>
          </a:prstGeom>
          <a:noFill/>
        </p:spPr>
        <p:txBody>
          <a:bodyPr wrap="none" rtlCol="0">
            <a:spAutoFit/>
          </a:bodyPr>
          <a:lstStyle/>
          <a:p>
            <a:r>
              <a:rPr lang="ja-JP" altLang="en-US" sz="1600" dirty="0">
                <a:solidFill>
                  <a:srgbClr val="4F81BD">
                    <a:lumMod val="75000"/>
                  </a:srgbClr>
                </a:solidFill>
                <a:latin typeface="+mj-ea"/>
                <a:ea typeface="+mj-ea"/>
              </a:rPr>
              <a:t>●植付爪に巻き込まれ</a:t>
            </a:r>
            <a:endParaRPr lang="en-US" altLang="ja-JP" sz="1600" dirty="0">
              <a:solidFill>
                <a:srgbClr val="4F81BD">
                  <a:lumMod val="75000"/>
                </a:srgbClr>
              </a:solidFill>
              <a:latin typeface="+mj-ea"/>
              <a:ea typeface="+mj-ea"/>
            </a:endParaRPr>
          </a:p>
          <a:p>
            <a:r>
              <a:rPr lang="ja-JP" altLang="en-US" sz="1600" dirty="0">
                <a:solidFill>
                  <a:srgbClr val="FF0000"/>
                </a:solidFill>
                <a:latin typeface="+mj-ea"/>
                <a:ea typeface="+mj-ea"/>
              </a:rPr>
              <a:t>⇒</a:t>
            </a:r>
            <a:r>
              <a:rPr lang="ja-JP" altLang="en-US" sz="1600" dirty="0">
                <a:solidFill>
                  <a:srgbClr val="4F81BD">
                    <a:lumMod val="75000"/>
                  </a:srgbClr>
                </a:solidFill>
                <a:latin typeface="+mj-ea"/>
                <a:ea typeface="+mj-ea"/>
              </a:rPr>
              <a:t>つまり除去時はエンジン停止</a:t>
            </a:r>
          </a:p>
        </p:txBody>
      </p:sp>
      <p:sp>
        <p:nvSpPr>
          <p:cNvPr id="13" name="テキスト ボックス 12"/>
          <p:cNvSpPr txBox="1"/>
          <p:nvPr/>
        </p:nvSpPr>
        <p:spPr>
          <a:xfrm>
            <a:off x="1446300" y="4392968"/>
            <a:ext cx="4491935" cy="954107"/>
          </a:xfrm>
          <a:prstGeom prst="rect">
            <a:avLst/>
          </a:prstGeom>
          <a:noFill/>
        </p:spPr>
        <p:txBody>
          <a:bodyPr wrap="none" rtlCol="0">
            <a:spAutoFit/>
          </a:bodyPr>
          <a:lstStyle/>
          <a:p>
            <a:r>
              <a:rPr lang="ja-JP" altLang="en-US" sz="2800" dirty="0">
                <a:solidFill>
                  <a:prstClr val="black"/>
                </a:solidFill>
                <a:latin typeface="+mj-ea"/>
                <a:ea typeface="+mj-ea"/>
              </a:rPr>
              <a:t>整備・点検中の事故（</a:t>
            </a:r>
            <a:r>
              <a:rPr lang="en-US" altLang="ja-JP" sz="2800" dirty="0">
                <a:solidFill>
                  <a:prstClr val="black"/>
                </a:solidFill>
                <a:latin typeface="+mj-ea"/>
                <a:ea typeface="+mj-ea"/>
              </a:rPr>
              <a:t>13.6%</a:t>
            </a:r>
            <a:r>
              <a:rPr lang="ja-JP" altLang="en-US" sz="2800" dirty="0">
                <a:solidFill>
                  <a:prstClr val="black"/>
                </a:solidFill>
                <a:latin typeface="+mj-ea"/>
                <a:ea typeface="+mj-ea"/>
              </a:rPr>
              <a:t>）</a:t>
            </a:r>
          </a:p>
          <a:p>
            <a:endParaRPr lang="ja-JP" altLang="en-US" sz="2800" dirty="0">
              <a:solidFill>
                <a:prstClr val="black"/>
              </a:solidFill>
              <a:latin typeface="+mj-ea"/>
              <a:ea typeface="+mj-ea"/>
            </a:endParaRPr>
          </a:p>
        </p:txBody>
      </p:sp>
      <p:sp>
        <p:nvSpPr>
          <p:cNvPr id="14" name="テキスト ボックス 13"/>
          <p:cNvSpPr txBox="1"/>
          <p:nvPr/>
        </p:nvSpPr>
        <p:spPr>
          <a:xfrm>
            <a:off x="1638740" y="4870021"/>
            <a:ext cx="2961067" cy="584775"/>
          </a:xfrm>
          <a:prstGeom prst="rect">
            <a:avLst/>
          </a:prstGeom>
          <a:noFill/>
        </p:spPr>
        <p:txBody>
          <a:bodyPr wrap="none" rtlCol="0">
            <a:spAutoFit/>
          </a:bodyPr>
          <a:lstStyle/>
          <a:p>
            <a:r>
              <a:rPr lang="ja-JP" altLang="en-US" sz="1600" dirty="0">
                <a:solidFill>
                  <a:srgbClr val="4F81BD">
                    <a:lumMod val="75000"/>
                  </a:srgbClr>
                </a:solidFill>
                <a:latin typeface="+mj-ea"/>
                <a:ea typeface="+mj-ea"/>
              </a:rPr>
              <a:t>●回転部への巻き込まれ</a:t>
            </a:r>
            <a:endParaRPr lang="en-US" altLang="ja-JP" sz="1600" dirty="0">
              <a:solidFill>
                <a:srgbClr val="4F81BD">
                  <a:lumMod val="75000"/>
                </a:srgbClr>
              </a:solidFill>
              <a:latin typeface="+mj-ea"/>
              <a:ea typeface="+mj-ea"/>
            </a:endParaRPr>
          </a:p>
          <a:p>
            <a:r>
              <a:rPr lang="ja-JP" altLang="en-US" sz="1600" dirty="0">
                <a:solidFill>
                  <a:srgbClr val="FF0000"/>
                </a:solidFill>
                <a:latin typeface="+mj-ea"/>
                <a:ea typeface="+mj-ea"/>
              </a:rPr>
              <a:t>⇒</a:t>
            </a:r>
            <a:r>
              <a:rPr lang="ja-JP" altLang="en-US" sz="1600" dirty="0">
                <a:solidFill>
                  <a:srgbClr val="4F81BD">
                    <a:lumMod val="75000"/>
                  </a:srgbClr>
                </a:solidFill>
                <a:latin typeface="+mj-ea"/>
                <a:ea typeface="+mj-ea"/>
              </a:rPr>
              <a:t>回転部点検時はエンジン停止</a:t>
            </a:r>
          </a:p>
        </p:txBody>
      </p:sp>
      <p:sp>
        <p:nvSpPr>
          <p:cNvPr id="16" name="タイトル 1"/>
          <p:cNvSpPr txBox="1">
            <a:spLocks/>
          </p:cNvSpPr>
          <p:nvPr/>
        </p:nvSpPr>
        <p:spPr>
          <a:xfrm>
            <a:off x="0" y="-4463"/>
            <a:ext cx="9144000" cy="584775"/>
          </a:xfrm>
          <a:prstGeom prst="rect">
            <a:avLst/>
          </a:prstGeom>
          <a:solidFill>
            <a:schemeClr val="tx2">
              <a:lumMod val="75000"/>
            </a:schemeClr>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a:solidFill>
                  <a:prstClr val="white"/>
                </a:solidFill>
                <a:latin typeface="+mj-ea"/>
              </a:rPr>
              <a:t>Ⅱ</a:t>
            </a:r>
            <a:r>
              <a:rPr lang="ja-JP" altLang="en-US" sz="3200" dirty="0">
                <a:solidFill>
                  <a:prstClr val="white"/>
                </a:solidFill>
                <a:latin typeface="+mj-ea"/>
              </a:rPr>
              <a:t>　田植え</a:t>
            </a:r>
          </a:p>
        </p:txBody>
      </p:sp>
      <p:sp>
        <p:nvSpPr>
          <p:cNvPr id="17" name="正方形/長方形 16"/>
          <p:cNvSpPr/>
          <p:nvPr/>
        </p:nvSpPr>
        <p:spPr>
          <a:xfrm>
            <a:off x="1446300" y="5805265"/>
            <a:ext cx="6438068" cy="338554"/>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Ⅳ</a:t>
            </a:r>
            <a:r>
              <a:rPr lang="ja-JP" altLang="ja-JP" sz="1600" dirty="0">
                <a:latin typeface="+mj-ea"/>
                <a:ea typeface="+mj-ea"/>
              </a:rPr>
              <a:t>）</a:t>
            </a:r>
            <a:r>
              <a:rPr lang="en-US" altLang="ja-JP" sz="1600" dirty="0">
                <a:latin typeface="+mj-ea"/>
                <a:ea typeface="+mj-ea"/>
              </a:rPr>
              <a:t>p59</a:t>
            </a:r>
            <a:r>
              <a:rPr lang="ja-JP" altLang="ja-JP" sz="1600" dirty="0">
                <a:latin typeface="+mj-ea"/>
                <a:ea typeface="+mj-ea"/>
              </a:rPr>
              <a:t>より</a:t>
            </a:r>
          </a:p>
        </p:txBody>
      </p:sp>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117</a:t>
            </a:r>
            <a:endParaRPr lang="ja-JP" altLang="en-US" dirty="0">
              <a:solidFill>
                <a:prstClr val="black">
                  <a:tint val="75000"/>
                </a:prstClr>
              </a:solidFill>
            </a:endParaRPr>
          </a:p>
        </p:txBody>
      </p:sp>
    </p:spTree>
    <p:extLst>
      <p:ext uri="{BB962C8B-B14F-4D97-AF65-F5344CB8AC3E}">
        <p14:creationId xmlns:p14="http://schemas.microsoft.com/office/powerpoint/2010/main" val="171398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 name="テキスト ボックス 10"/>
          <p:cNvSpPr txBox="1"/>
          <p:nvPr/>
        </p:nvSpPr>
        <p:spPr>
          <a:xfrm>
            <a:off x="278052" y="1201976"/>
            <a:ext cx="8614428" cy="1938992"/>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田植機は乗用トラクターと異なり、公道走行に必要な安全機能が装備されていないので運搬車を使用します。運搬車への積み込み、積み下ろしでは、できる限り補助者に誘導してもらいながら慎重に行います。</a:t>
            </a:r>
            <a:endParaRPr lang="en-US" altLang="ja-JP" sz="2400" dirty="0">
              <a:solidFill>
                <a:prstClr val="black"/>
              </a:solidFill>
              <a:latin typeface="+mj-ea"/>
              <a:ea typeface="+mj-ea"/>
            </a:endParaRPr>
          </a:p>
        </p:txBody>
      </p:sp>
      <p:pic>
        <p:nvPicPr>
          <p:cNvPr id="10" name="Picture 4" descr="\\ALRIT\Alrit共有\02_農作業安全対策\２８農林水産省予算 安全総合対策\リスクカルテ\指導者研修用資料関係\02 安全講習テキスト 耕種分冊 Ⅱ\イラスト\田植機積み込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708" y="3213260"/>
            <a:ext cx="6044584" cy="316835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27260" y="123894"/>
            <a:ext cx="8619902" cy="954107"/>
          </a:xfrm>
          <a:prstGeom prst="rect">
            <a:avLst/>
          </a:prstGeom>
          <a:solidFill>
            <a:schemeClr val="bg1"/>
          </a:solidFill>
          <a:ln w="25400">
            <a:noFill/>
          </a:ln>
        </p:spPr>
        <p:txBody>
          <a:bodyPr wrap="square" rtlCol="0">
            <a:spAutoFit/>
          </a:bodyPr>
          <a:lstStyle/>
          <a:p>
            <a:pPr>
              <a:defRPr/>
            </a:pPr>
            <a:r>
              <a:rPr lang="ja-JP" altLang="en-US" sz="2800" dirty="0">
                <a:solidFill>
                  <a:prstClr val="black"/>
                </a:solidFill>
                <a:latin typeface="+mj-ea"/>
                <a:ea typeface="+mj-ea"/>
              </a:rPr>
              <a:t>　　移動は運搬車を利用し、積み込み、積み下ろしは、あ</a:t>
            </a:r>
            <a:endParaRPr lang="en-US" altLang="ja-JP" sz="2800" dirty="0">
              <a:solidFill>
                <a:prstClr val="black"/>
              </a:solidFill>
              <a:latin typeface="+mj-ea"/>
              <a:ea typeface="+mj-ea"/>
            </a:endParaRPr>
          </a:p>
          <a:p>
            <a:pPr>
              <a:defRPr/>
            </a:pPr>
            <a:r>
              <a:rPr lang="ja-JP" altLang="en-US" sz="2800" dirty="0">
                <a:solidFill>
                  <a:prstClr val="black"/>
                </a:solidFill>
                <a:latin typeface="+mj-ea"/>
                <a:ea typeface="+mj-ea"/>
              </a:rPr>
              <a:t>　　ゆみ板を利用する。</a:t>
            </a:r>
          </a:p>
        </p:txBody>
      </p:sp>
      <p:sp>
        <p:nvSpPr>
          <p:cNvPr id="13" name="テキスト ボックス 12"/>
          <p:cNvSpPr txBox="1"/>
          <p:nvPr/>
        </p:nvSpPr>
        <p:spPr>
          <a:xfrm>
            <a:off x="278052" y="149731"/>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a:solidFill>
                  <a:prstClr val="black">
                    <a:tint val="75000"/>
                  </a:prstClr>
                </a:solidFill>
              </a:rPr>
              <a:t>126</a:t>
            </a:r>
            <a:endParaRPr lang="ja-JP" altLang="en-US" dirty="0">
              <a:solidFill>
                <a:prstClr val="black">
                  <a:tint val="75000"/>
                </a:prstClr>
              </a:solidFill>
            </a:endParaRPr>
          </a:p>
        </p:txBody>
      </p:sp>
      <p:sp>
        <p:nvSpPr>
          <p:cNvPr id="7" name="テキスト ボックス 6">
            <a:extLst>
              <a:ext uri="{FF2B5EF4-FFF2-40B4-BE49-F238E27FC236}">
                <a16:creationId xmlns:a16="http://schemas.microsoft.com/office/drawing/2014/main" id="{5C5CBC94-CD33-4045-BA2D-2402EADED9A7}"/>
              </a:ext>
            </a:extLst>
          </p:cNvPr>
          <p:cNvSpPr txBox="1"/>
          <p:nvPr/>
        </p:nvSpPr>
        <p:spPr>
          <a:xfrm>
            <a:off x="3995936" y="4188124"/>
            <a:ext cx="1584176" cy="369332"/>
          </a:xfrm>
          <a:prstGeom prst="rect">
            <a:avLst/>
          </a:prstGeom>
          <a:noFill/>
        </p:spPr>
        <p:txBody>
          <a:bodyPr wrap="square" rtlCol="0">
            <a:spAutoFit/>
          </a:bodyPr>
          <a:lstStyle/>
          <a:p>
            <a:r>
              <a:rPr kumimoji="1" lang="ja-JP" altLang="en-US" b="1" dirty="0"/>
              <a:t>フックで固定</a:t>
            </a:r>
          </a:p>
        </p:txBody>
      </p:sp>
      <p:sp>
        <p:nvSpPr>
          <p:cNvPr id="8" name="矢印: 下 7">
            <a:extLst>
              <a:ext uri="{FF2B5EF4-FFF2-40B4-BE49-F238E27FC236}">
                <a16:creationId xmlns:a16="http://schemas.microsoft.com/office/drawing/2014/main" id="{A2E16B92-4D96-454C-80E0-700A530C5007}"/>
              </a:ext>
            </a:extLst>
          </p:cNvPr>
          <p:cNvSpPr/>
          <p:nvPr/>
        </p:nvSpPr>
        <p:spPr>
          <a:xfrm flipH="1">
            <a:off x="4585266" y="4629748"/>
            <a:ext cx="198129" cy="5215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 塗りつぶしなし 11">
            <a:extLst>
              <a:ext uri="{FF2B5EF4-FFF2-40B4-BE49-F238E27FC236}">
                <a16:creationId xmlns:a16="http://schemas.microsoft.com/office/drawing/2014/main" id="{FF29D8AA-CF3E-4495-AF9D-FA831DDC3CF1}"/>
              </a:ext>
            </a:extLst>
          </p:cNvPr>
          <p:cNvSpPr/>
          <p:nvPr/>
        </p:nvSpPr>
        <p:spPr>
          <a:xfrm>
            <a:off x="4420251" y="5199419"/>
            <a:ext cx="432048" cy="432048"/>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8064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dirty="0">
                <a:solidFill>
                  <a:prstClr val="black">
                    <a:tint val="75000"/>
                  </a:prstClr>
                </a:solidFill>
              </a:rPr>
              <a:t>118</a:t>
            </a:r>
            <a:endParaRPr lang="ja-JP" altLang="en-US" dirty="0">
              <a:solidFill>
                <a:prstClr val="black">
                  <a:tint val="75000"/>
                </a:prstClr>
              </a:solidFill>
            </a:endParaRPr>
          </a:p>
        </p:txBody>
      </p:sp>
    </p:spTree>
    <p:extLst>
      <p:ext uri="{BB962C8B-B14F-4D97-AF65-F5344CB8AC3E}">
        <p14:creationId xmlns:p14="http://schemas.microsoft.com/office/powerpoint/2010/main" val="3736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44" name="Picture 4" descr="\\ALRIT\Alrit共有\02_農作業安全対策\２８農林水産省予算 安全総合対策\リスクカルテ\指導者研修用資料関係\02 安全講習テキスト 耕種分冊 Ⅱ\イラスト\田植機積み込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095" y="3212976"/>
            <a:ext cx="5186671" cy="27186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65" y="3211236"/>
            <a:ext cx="3252203" cy="271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289346" y="1484784"/>
            <a:ext cx="8763918" cy="1200329"/>
          </a:xfrm>
          <a:prstGeom prst="rect">
            <a:avLst/>
          </a:prstGeom>
          <a:noFill/>
        </p:spPr>
        <p:txBody>
          <a:bodyPr wrap="square" rtlCol="0">
            <a:spAutoFit/>
          </a:bodyPr>
          <a:lstStyle/>
          <a:p>
            <a:pPr marL="179388" indent="-179388"/>
            <a:r>
              <a:rPr lang="ja-JP" altLang="en-US" sz="2400" dirty="0">
                <a:solidFill>
                  <a:prstClr val="black"/>
                </a:solidFill>
                <a:latin typeface="+mj-ea"/>
                <a:ea typeface="+mj-ea"/>
              </a:rPr>
              <a:t>①苗・肥料の運搬・配布・積み込み（作業者の靴）</a:t>
            </a:r>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②田植え機の整備・点検・移動</a:t>
            </a:r>
            <a:endParaRPr lang="en-US" altLang="ja-JP" sz="2400" dirty="0">
              <a:solidFill>
                <a:prstClr val="black"/>
              </a:solidFill>
              <a:latin typeface="+mj-ea"/>
              <a:ea typeface="+mj-ea"/>
            </a:endParaRPr>
          </a:p>
          <a:p>
            <a:pPr marL="179388" indent="-179388"/>
            <a:endParaRPr lang="en-US" altLang="ja-JP" sz="2400" dirty="0">
              <a:solidFill>
                <a:prstClr val="black"/>
              </a:solidFill>
              <a:latin typeface="+mj-ea"/>
              <a:ea typeface="+mj-ea"/>
            </a:endParaRPr>
          </a:p>
        </p:txBody>
      </p:sp>
      <p:sp>
        <p:nvSpPr>
          <p:cNvPr id="2" name="テキスト ボックス 1"/>
          <p:cNvSpPr txBox="1"/>
          <p:nvPr/>
        </p:nvSpPr>
        <p:spPr>
          <a:xfrm>
            <a:off x="2483768" y="3726790"/>
            <a:ext cx="441146" cy="400110"/>
          </a:xfrm>
          <a:prstGeom prst="rect">
            <a:avLst/>
          </a:prstGeom>
          <a:noFill/>
        </p:spPr>
        <p:txBody>
          <a:bodyPr wrap="none" rtlCol="0">
            <a:spAutoFit/>
          </a:bodyPr>
          <a:lstStyle/>
          <a:p>
            <a:r>
              <a:rPr lang="ja-JP" altLang="en-US" sz="2000" dirty="0">
                <a:solidFill>
                  <a:srgbClr val="FF0000"/>
                </a:solidFill>
                <a:latin typeface="+mj-ea"/>
                <a:ea typeface="+mj-ea"/>
              </a:rPr>
              <a:t>①</a:t>
            </a:r>
          </a:p>
        </p:txBody>
      </p:sp>
      <p:sp>
        <p:nvSpPr>
          <p:cNvPr id="13" name="テキスト ボックス 12"/>
          <p:cNvSpPr txBox="1"/>
          <p:nvPr/>
        </p:nvSpPr>
        <p:spPr>
          <a:xfrm>
            <a:off x="6732240" y="3702883"/>
            <a:ext cx="441146" cy="400110"/>
          </a:xfrm>
          <a:prstGeom prst="rect">
            <a:avLst/>
          </a:prstGeom>
          <a:noFill/>
        </p:spPr>
        <p:txBody>
          <a:bodyPr wrap="none" rtlCol="0">
            <a:spAutoFit/>
          </a:bodyPr>
          <a:lstStyle/>
          <a:p>
            <a:r>
              <a:rPr lang="ja-JP" altLang="en-US" sz="2000" dirty="0">
                <a:solidFill>
                  <a:srgbClr val="FF0000"/>
                </a:solidFill>
                <a:latin typeface="+mj-ea"/>
                <a:ea typeface="+mj-ea"/>
              </a:rPr>
              <a:t>②</a:t>
            </a:r>
          </a:p>
        </p:txBody>
      </p:sp>
      <p:sp>
        <p:nvSpPr>
          <p:cNvPr id="8" name="テキスト ボックス 7"/>
          <p:cNvSpPr txBox="1"/>
          <p:nvPr/>
        </p:nvSpPr>
        <p:spPr>
          <a:xfrm>
            <a:off x="468000" y="4788809"/>
            <a:ext cx="441146" cy="400110"/>
          </a:xfrm>
          <a:prstGeom prst="rect">
            <a:avLst/>
          </a:prstGeom>
          <a:noFill/>
        </p:spPr>
        <p:txBody>
          <a:bodyPr wrap="none" rtlCol="0">
            <a:spAutoFit/>
          </a:bodyPr>
          <a:lstStyle/>
          <a:p>
            <a:r>
              <a:rPr lang="ja-JP" altLang="en-US" sz="2000" dirty="0">
                <a:solidFill>
                  <a:srgbClr val="FF0000"/>
                </a:solidFill>
                <a:latin typeface="+mj-ea"/>
                <a:ea typeface="+mj-ea"/>
              </a:rPr>
              <a:t>②</a:t>
            </a:r>
          </a:p>
        </p:txBody>
      </p:sp>
      <p:sp>
        <p:nvSpPr>
          <p:cNvPr id="11" name="タイトル 1"/>
          <p:cNvSpPr txBox="1">
            <a:spLocks/>
          </p:cNvSpPr>
          <p:nvPr/>
        </p:nvSpPr>
        <p:spPr>
          <a:xfrm>
            <a:off x="0" y="0"/>
            <a:ext cx="9144000" cy="584775"/>
          </a:xfrm>
          <a:prstGeom prst="rect">
            <a:avLst/>
          </a:prstGeom>
          <a:solidFill>
            <a:schemeClr val="tx2">
              <a:lumMod val="75000"/>
            </a:schemeClr>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a:solidFill>
                  <a:prstClr val="white"/>
                </a:solidFill>
                <a:latin typeface="+mj-ea"/>
              </a:rPr>
              <a:t>Ⅱ</a:t>
            </a:r>
            <a:r>
              <a:rPr lang="ja-JP" altLang="en-US" sz="3200" dirty="0">
                <a:solidFill>
                  <a:prstClr val="white"/>
                </a:solidFill>
                <a:latin typeface="+mj-ea"/>
              </a:rPr>
              <a:t>　田植え</a:t>
            </a:r>
          </a:p>
        </p:txBody>
      </p:sp>
      <p:sp>
        <p:nvSpPr>
          <p:cNvPr id="15" name="テキスト ボックス 14"/>
          <p:cNvSpPr txBox="1"/>
          <p:nvPr/>
        </p:nvSpPr>
        <p:spPr>
          <a:xfrm>
            <a:off x="760690" y="836712"/>
            <a:ext cx="7548861" cy="461665"/>
          </a:xfrm>
          <a:prstGeom prst="rect">
            <a:avLst/>
          </a:prstGeom>
          <a:solidFill>
            <a:schemeClr val="bg1"/>
          </a:solidFill>
          <a:ln>
            <a:solidFill>
              <a:schemeClr val="bg1"/>
            </a:solidFill>
          </a:ln>
        </p:spPr>
        <p:txBody>
          <a:bodyPr wrap="none" rtlCol="0">
            <a:spAutoFit/>
          </a:bodyPr>
          <a:lstStyle/>
          <a:p>
            <a:r>
              <a:rPr lang="ja-JP" altLang="en-US" sz="2400" dirty="0">
                <a:solidFill>
                  <a:prstClr val="black"/>
                </a:solidFill>
                <a:latin typeface="ＭＳ Ｐゴシック"/>
              </a:rPr>
              <a:t>下の絵を見ながら、チェックするポイントを整理しましょう。</a:t>
            </a:r>
          </a:p>
        </p:txBody>
      </p:sp>
      <p:sp>
        <p:nvSpPr>
          <p:cNvPr id="3" name="スライド番号プレースホルダー 2"/>
          <p:cNvSpPr>
            <a:spLocks noGrp="1"/>
          </p:cNvSpPr>
          <p:nvPr>
            <p:ph type="sldNum" sz="quarter" idx="12"/>
          </p:nvPr>
        </p:nvSpPr>
        <p:spPr/>
        <p:txBody>
          <a:bodyPr/>
          <a:lstStyle/>
          <a:p>
            <a:r>
              <a:rPr lang="en-US" altLang="ja-JP" dirty="0">
                <a:solidFill>
                  <a:prstClr val="black">
                    <a:tint val="75000"/>
                  </a:prstClr>
                </a:solidFill>
              </a:rPr>
              <a:t>119</a:t>
            </a:r>
            <a:endParaRPr lang="ja-JP" altLang="en-US" dirty="0">
              <a:solidFill>
                <a:prstClr val="black">
                  <a:tint val="75000"/>
                </a:prstClr>
              </a:solidFill>
            </a:endParaRPr>
          </a:p>
        </p:txBody>
      </p:sp>
    </p:spTree>
    <p:extLst>
      <p:ext uri="{BB962C8B-B14F-4D97-AF65-F5344CB8AC3E}">
        <p14:creationId xmlns:p14="http://schemas.microsoft.com/office/powerpoint/2010/main" val="116044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805392031"/>
              </p:ext>
            </p:extLst>
          </p:nvPr>
        </p:nvGraphicFramePr>
        <p:xfrm>
          <a:off x="336666" y="1236297"/>
          <a:ext cx="8496946" cy="1493520"/>
        </p:xfrm>
        <a:graphic>
          <a:graphicData uri="http://schemas.openxmlformats.org/drawingml/2006/table">
            <a:tbl>
              <a:tblPr firstRow="1" bandRow="1">
                <a:tableStyleId>{5C22544A-7EE6-4342-B048-85BDC9FD1C3A}</a:tableStyleId>
              </a:tblPr>
              <a:tblGrid>
                <a:gridCol w="151216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720081">
                  <a:extLst>
                    <a:ext uri="{9D8B030D-6E8A-4147-A177-3AD203B41FA5}">
                      <a16:colId xmlns:a16="http://schemas.microsoft.com/office/drawing/2014/main" val="20004"/>
                    </a:ext>
                  </a:extLst>
                </a:gridCol>
              </a:tblGrid>
              <a:tr h="370840">
                <a:tc rowSpan="2">
                  <a:txBody>
                    <a:bodyPr/>
                    <a:lstStyle/>
                    <a:p>
                      <a:pPr algn="ctr"/>
                      <a:r>
                        <a:rPr kumimoji="1" lang="ja-JP" altLang="en-US" sz="2000" dirty="0"/>
                        <a:t>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000" dirty="0"/>
                        <a:t>チェック内容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2000" dirty="0"/>
                        <a:t>チェック欄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sz="2000" dirty="0"/>
                        <a:t>対策</a:t>
                      </a:r>
                      <a:endParaRPr kumimoji="1" lang="en-US" altLang="ja-JP" sz="2000" dirty="0"/>
                    </a:p>
                    <a:p>
                      <a:pPr algn="ctr"/>
                      <a:r>
                        <a:rPr kumimoji="1" lang="ja-JP" altLang="en-US" sz="2000" dirty="0"/>
                        <a:t>優先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3912">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sz="2000" b="1" dirty="0">
                          <a:solidFill>
                            <a:schemeClr val="bg1"/>
                          </a:solidFill>
                        </a:rPr>
                        <a:t>そうだ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2000" b="1" dirty="0">
                          <a:solidFill>
                            <a:schemeClr val="bg1"/>
                          </a:solidFill>
                        </a:rPr>
                        <a:t>ちがう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dirty="0"/>
                    </a:p>
                  </a:txBody>
                  <a:tcPr/>
                </a:tc>
                <a:extLst>
                  <a:ext uri="{0D108BD9-81ED-4DB2-BD59-A6C34878D82A}">
                    <a16:rowId xmlns:a16="http://schemas.microsoft.com/office/drawing/2014/main" val="10001"/>
                  </a:ext>
                </a:extLst>
              </a:tr>
              <a:tr h="370840">
                <a:tc>
                  <a:txBody>
                    <a:bodyPr/>
                    <a:lstStyle/>
                    <a:p>
                      <a:pPr algn="ctr"/>
                      <a:r>
                        <a:rPr kumimoji="1" lang="ja-JP" altLang="en-US" sz="2000" b="0" dirty="0">
                          <a:solidFill>
                            <a:schemeClr val="tx1"/>
                          </a:solidFill>
                        </a:rPr>
                        <a:t>積み込み</a:t>
                      </a:r>
                      <a:endParaRPr kumimoji="1" lang="en-US" altLang="ja-JP" sz="2000" b="0" dirty="0">
                        <a:solidFill>
                          <a:schemeClr val="tx1"/>
                        </a:solidFill>
                      </a:endParaRPr>
                    </a:p>
                    <a:p>
                      <a:pPr algn="ctr"/>
                      <a:r>
                        <a:rPr kumimoji="1" lang="ja-JP" altLang="en-US" sz="2000" b="0" dirty="0">
                          <a:solidFill>
                            <a:schemeClr val="tx1"/>
                          </a:solidFill>
                        </a:rPr>
                        <a:t>（作業者）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dirty="0">
                          <a:solidFill>
                            <a:schemeClr val="tx1"/>
                          </a:solidFill>
                        </a:rPr>
                        <a:t>靴底に十分刻みがあり、滑りにくい長靴を使用している。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251520" y="692696"/>
            <a:ext cx="4754828" cy="461665"/>
          </a:xfrm>
          <a:prstGeom prst="rect">
            <a:avLst/>
          </a:prstGeom>
          <a:solidFill>
            <a:schemeClr val="bg1"/>
          </a:solidFill>
        </p:spPr>
        <p:txBody>
          <a:bodyPr wrap="none" rtlCol="0">
            <a:spAutoFit/>
          </a:bodyPr>
          <a:lstStyle/>
          <a:p>
            <a:r>
              <a:rPr lang="ja-JP" altLang="en-US" sz="2400" dirty="0">
                <a:solidFill>
                  <a:prstClr val="black"/>
                </a:solidFill>
                <a:latin typeface="+mj-ea"/>
                <a:ea typeface="+mj-ea"/>
              </a:rPr>
              <a:t>１．苗・肥料の運搬・配布・積み込み</a:t>
            </a:r>
          </a:p>
        </p:txBody>
      </p:sp>
      <p:graphicFrame>
        <p:nvGraphicFramePr>
          <p:cNvPr id="7" name="表 6"/>
          <p:cNvGraphicFramePr>
            <a:graphicFrameLocks noGrp="1"/>
          </p:cNvGraphicFramePr>
          <p:nvPr>
            <p:extLst>
              <p:ext uri="{D42A27DB-BD31-4B8C-83A1-F6EECF244321}">
                <p14:modId xmlns:p14="http://schemas.microsoft.com/office/powerpoint/2010/main" val="1093746003"/>
              </p:ext>
            </p:extLst>
          </p:nvPr>
        </p:nvGraphicFramePr>
        <p:xfrm>
          <a:off x="323527" y="3769320"/>
          <a:ext cx="8496946" cy="2540000"/>
        </p:xfrm>
        <a:graphic>
          <a:graphicData uri="http://schemas.openxmlformats.org/drawingml/2006/table">
            <a:tbl>
              <a:tblPr firstRow="1" bandRow="1">
                <a:tableStyleId>{5C22544A-7EE6-4342-B048-85BDC9FD1C3A}</a:tableStyleId>
              </a:tblPr>
              <a:tblGrid>
                <a:gridCol w="151216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792089">
                  <a:extLst>
                    <a:ext uri="{9D8B030D-6E8A-4147-A177-3AD203B41FA5}">
                      <a16:colId xmlns:a16="http://schemas.microsoft.com/office/drawing/2014/main" val="20004"/>
                    </a:ext>
                  </a:extLst>
                </a:gridCol>
              </a:tblGrid>
              <a:tr h="370840">
                <a:tc rowSpan="2">
                  <a:txBody>
                    <a:bodyPr/>
                    <a:lstStyle/>
                    <a:p>
                      <a:pPr algn="ctr"/>
                      <a:r>
                        <a:rPr kumimoji="1" lang="ja-JP" altLang="en-US" sz="2000" dirty="0"/>
                        <a:t>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000" dirty="0"/>
                        <a:t>チェック内容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2000" dirty="0"/>
                        <a:t>チェック欄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sz="2000" dirty="0"/>
                        <a:t>対策</a:t>
                      </a:r>
                      <a:endParaRPr kumimoji="1" lang="en-US" altLang="ja-JP" sz="2000" dirty="0"/>
                    </a:p>
                    <a:p>
                      <a:pPr algn="ctr"/>
                      <a:r>
                        <a:rPr kumimoji="1" lang="ja-JP" altLang="en-US" sz="2000" dirty="0"/>
                        <a:t>優先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3560">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sz="2000" b="1" dirty="0">
                          <a:solidFill>
                            <a:schemeClr val="bg1"/>
                          </a:solidFill>
                        </a:rPr>
                        <a:t>そうだ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2000" b="1" dirty="0">
                          <a:solidFill>
                            <a:schemeClr val="bg1"/>
                          </a:solidFill>
                        </a:rPr>
                        <a:t>ちがう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dirty="0"/>
                    </a:p>
                  </a:txBody>
                  <a:tcPr/>
                </a:tc>
                <a:extLst>
                  <a:ext uri="{0D108BD9-81ED-4DB2-BD59-A6C34878D82A}">
                    <a16:rowId xmlns:a16="http://schemas.microsoft.com/office/drawing/2014/main" val="10001"/>
                  </a:ext>
                </a:extLst>
              </a:tr>
              <a:tr h="741680">
                <a:tc rowSpan="2">
                  <a:txBody>
                    <a:bodyPr/>
                    <a:lstStyle/>
                    <a:p>
                      <a:pPr algn="ctr"/>
                      <a:r>
                        <a:rPr kumimoji="1" lang="ja-JP" altLang="en-US" sz="2000" b="0" dirty="0">
                          <a:solidFill>
                            <a:schemeClr val="tx1"/>
                          </a:solidFill>
                        </a:rPr>
                        <a:t>機械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dirty="0">
                          <a:solidFill>
                            <a:schemeClr val="tx1"/>
                          </a:solidFill>
                        </a:rPr>
                        <a:t>駆動部の点検時や</a:t>
                      </a:r>
                      <a:r>
                        <a:rPr kumimoji="1" lang="ja-JP" altLang="en-US" sz="2000" dirty="0"/>
                        <a:t>植え付け爪が異物を噛んで止まった時は、</a:t>
                      </a:r>
                      <a:r>
                        <a:rPr kumimoji="1" lang="ja-JP" altLang="en-US" sz="2000" dirty="0">
                          <a:solidFill>
                            <a:schemeClr val="tx1"/>
                          </a:solidFill>
                        </a:rPr>
                        <a:t>必ずエンジン、クラッチを切る。</a:t>
                      </a:r>
                      <a:endParaRPr kumimoji="1" lang="en-US" altLang="ja-JP"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741680">
                <a:tc vMerge="1">
                  <a:txBody>
                    <a:bodyPr/>
                    <a:lstStyle/>
                    <a:p>
                      <a:endParaRPr kumimoji="1" lang="ja-JP" altLang="en-US" sz="2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移動は運搬車を利用し、積み込み、積み下ろしは、あゆみ板を利用する。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54369" y="3255367"/>
            <a:ext cx="4429418" cy="461665"/>
          </a:xfrm>
          <a:prstGeom prst="rect">
            <a:avLst/>
          </a:prstGeom>
          <a:solidFill>
            <a:schemeClr val="bg1"/>
          </a:solidFill>
        </p:spPr>
        <p:txBody>
          <a:bodyPr wrap="none" rtlCol="0">
            <a:spAutoFit/>
          </a:bodyPr>
          <a:lstStyle/>
          <a:p>
            <a:r>
              <a:rPr lang="ja-JP" altLang="en-US" sz="2400" dirty="0">
                <a:solidFill>
                  <a:prstClr val="black"/>
                </a:solidFill>
                <a:latin typeface="+mj-ea"/>
                <a:ea typeface="+mj-ea"/>
              </a:rPr>
              <a:t>２．田植え機の整備・点検・移動</a:t>
            </a:r>
          </a:p>
        </p:txBody>
      </p:sp>
      <p:sp>
        <p:nvSpPr>
          <p:cNvPr id="10" name="タイトル 1"/>
          <p:cNvSpPr txBox="1">
            <a:spLocks/>
          </p:cNvSpPr>
          <p:nvPr/>
        </p:nvSpPr>
        <p:spPr>
          <a:xfrm>
            <a:off x="7100" y="2230"/>
            <a:ext cx="9144000" cy="584775"/>
          </a:xfrm>
          <a:prstGeom prst="rect">
            <a:avLst/>
          </a:prstGeom>
          <a:solidFill>
            <a:schemeClr val="tx2">
              <a:lumMod val="75000"/>
            </a:schemeClr>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a:solidFill>
                  <a:prstClr val="white"/>
                </a:solidFill>
                <a:latin typeface="+mj-ea"/>
              </a:rPr>
              <a:t>Ⅱ</a:t>
            </a:r>
            <a:r>
              <a:rPr lang="ja-JP" altLang="en-US" sz="3200" dirty="0">
                <a:solidFill>
                  <a:prstClr val="white"/>
                </a:solidFill>
                <a:latin typeface="+mj-ea"/>
              </a:rPr>
              <a:t>　田植え</a:t>
            </a:r>
          </a:p>
        </p:txBody>
      </p:sp>
      <p:sp>
        <p:nvSpPr>
          <p:cNvPr id="9" name="テキスト ボックス 8"/>
          <p:cNvSpPr txBox="1"/>
          <p:nvPr/>
        </p:nvSpPr>
        <p:spPr>
          <a:xfrm>
            <a:off x="727722" y="2773335"/>
            <a:ext cx="7416824" cy="338554"/>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a:t>
            </a:r>
            <a:r>
              <a:rPr lang="ja-JP" altLang="ja-JP" sz="1600" dirty="0">
                <a:latin typeface="+mj-ea"/>
                <a:ea typeface="+mj-ea"/>
              </a:rPr>
              <a:t>安全な服装</a:t>
            </a:r>
            <a:r>
              <a:rPr lang="ja-JP" altLang="en-US" sz="1600" dirty="0">
                <a:latin typeface="+mj-ea"/>
                <a:ea typeface="+mj-ea"/>
              </a:rPr>
              <a:t>」</a:t>
            </a:r>
            <a:r>
              <a:rPr lang="en-US" altLang="ja-JP" sz="1600" dirty="0">
                <a:latin typeface="+mj-ea"/>
                <a:ea typeface="+mj-ea"/>
              </a:rPr>
              <a:t>p64</a:t>
            </a:r>
            <a:r>
              <a:rPr lang="ja-JP" altLang="en-US" sz="1600" dirty="0">
                <a:latin typeface="+mj-ea"/>
                <a:ea typeface="+mj-ea"/>
              </a:rPr>
              <a:t>　参照</a:t>
            </a:r>
            <a:endParaRPr kumimoji="1" lang="ja-JP" altLang="en-US" sz="1600" dirty="0">
              <a:latin typeface="+mj-ea"/>
              <a:ea typeface="+mj-ea"/>
            </a:endParaRPr>
          </a:p>
        </p:txBody>
      </p:sp>
      <p:sp>
        <p:nvSpPr>
          <p:cNvPr id="11" name="テキスト ボックス 10"/>
          <p:cNvSpPr txBox="1"/>
          <p:nvPr/>
        </p:nvSpPr>
        <p:spPr>
          <a:xfrm>
            <a:off x="727722" y="6326399"/>
            <a:ext cx="7469156" cy="338554"/>
          </a:xfrm>
          <a:prstGeom prst="rect">
            <a:avLst/>
          </a:prstGeom>
          <a:solidFill>
            <a:schemeClr val="accent2">
              <a:lumMod val="20000"/>
              <a:lumOff val="80000"/>
            </a:schemeClr>
          </a:solidFill>
        </p:spPr>
        <p:txBody>
          <a:bodyPr wrap="square" rtlCol="0">
            <a:spAutoFit/>
          </a:bodyPr>
          <a:lstStyle/>
          <a:p>
            <a:r>
              <a:rPr lang="ja-JP" altLang="en-US" sz="1600" spc="-180" dirty="0">
                <a:latin typeface="+mj-ea"/>
                <a:ea typeface="+mj-ea"/>
              </a:rPr>
              <a:t>リスクカルテ解説書：「</a:t>
            </a:r>
            <a:r>
              <a:rPr lang="ja-JP" altLang="ja-JP" sz="1600" spc="-180" dirty="0">
                <a:latin typeface="+mj-ea"/>
                <a:ea typeface="+mj-ea"/>
              </a:rPr>
              <a:t>機械点検整備</a:t>
            </a:r>
            <a:r>
              <a:rPr lang="ja-JP" altLang="en-US" sz="1600" spc="-180" dirty="0">
                <a:latin typeface="+mj-ea"/>
                <a:ea typeface="+mj-ea"/>
              </a:rPr>
              <a:t>（予防整備）</a:t>
            </a:r>
            <a:r>
              <a:rPr lang="ja-JP" altLang="ja-JP" sz="1600" spc="-180" dirty="0">
                <a:latin typeface="+mj-ea"/>
                <a:ea typeface="+mj-ea"/>
              </a:rPr>
              <a:t>の励行</a:t>
            </a:r>
            <a:r>
              <a:rPr lang="ja-JP" altLang="en-US" sz="1600" spc="-180" dirty="0">
                <a:latin typeface="+mj-ea"/>
                <a:ea typeface="+mj-ea"/>
              </a:rPr>
              <a:t>」</a:t>
            </a:r>
            <a:r>
              <a:rPr lang="en-US" altLang="ja-JP" sz="1600" spc="-180" dirty="0">
                <a:latin typeface="+mj-ea"/>
                <a:ea typeface="+mj-ea"/>
              </a:rPr>
              <a:t>p54</a:t>
            </a:r>
            <a:r>
              <a:rPr lang="ja-JP" altLang="en-US" sz="1600" spc="-180" dirty="0" err="1">
                <a:latin typeface="+mj-ea"/>
                <a:ea typeface="+mj-ea"/>
              </a:rPr>
              <a:t>、</a:t>
            </a:r>
            <a:r>
              <a:rPr lang="ja-JP" altLang="en-US" sz="1600" spc="-180" dirty="0">
                <a:latin typeface="+mj-ea"/>
                <a:ea typeface="+mj-ea"/>
              </a:rPr>
              <a:t>「</a:t>
            </a:r>
            <a:r>
              <a:rPr lang="ja-JP" altLang="ja-JP" sz="1600" spc="-180" dirty="0">
                <a:latin typeface="+mj-ea"/>
                <a:ea typeface="+mj-ea"/>
              </a:rPr>
              <a:t>荷物の安全な機械運搬</a:t>
            </a:r>
            <a:r>
              <a:rPr lang="ja-JP" altLang="en-US" sz="1600" spc="-180" dirty="0">
                <a:latin typeface="+mj-ea"/>
                <a:ea typeface="+mj-ea"/>
              </a:rPr>
              <a:t>」</a:t>
            </a:r>
            <a:r>
              <a:rPr lang="en-US" altLang="ja-JP" sz="1600" spc="-180" dirty="0">
                <a:latin typeface="+mj-ea"/>
                <a:ea typeface="+mj-ea"/>
              </a:rPr>
              <a:t>p58</a:t>
            </a:r>
            <a:r>
              <a:rPr lang="ja-JP" altLang="en-US" sz="1600" spc="-180" dirty="0">
                <a:latin typeface="+mj-ea"/>
                <a:ea typeface="+mj-ea"/>
              </a:rPr>
              <a:t>参照</a:t>
            </a:r>
            <a:endParaRPr kumimoji="1" lang="ja-JP" altLang="en-US" sz="1600" spc="-180" dirty="0">
              <a:latin typeface="+mj-ea"/>
              <a:ea typeface="+mj-ea"/>
            </a:endParaRPr>
          </a:p>
        </p:txBody>
      </p:sp>
      <p:sp>
        <p:nvSpPr>
          <p:cNvPr id="2" name="スライド番号プレースホルダー 1"/>
          <p:cNvSpPr>
            <a:spLocks noGrp="1"/>
          </p:cNvSpPr>
          <p:nvPr>
            <p:ph type="sldNum" sz="quarter" idx="12"/>
          </p:nvPr>
        </p:nvSpPr>
        <p:spPr>
          <a:xfrm>
            <a:off x="8323494" y="6406425"/>
            <a:ext cx="584254" cy="365125"/>
          </a:xfrm>
        </p:spPr>
        <p:txBody>
          <a:bodyPr/>
          <a:lstStyle/>
          <a:p>
            <a:pPr algn="l"/>
            <a:r>
              <a:rPr lang="en-US" altLang="ja-JP" dirty="0">
                <a:solidFill>
                  <a:prstClr val="black">
                    <a:tint val="75000"/>
                  </a:prstClr>
                </a:solidFill>
              </a:rPr>
              <a:t>120</a:t>
            </a:r>
            <a:endParaRPr lang="ja-JP" altLang="en-US" dirty="0">
              <a:solidFill>
                <a:prstClr val="black">
                  <a:tint val="75000"/>
                </a:prstClr>
              </a:solidFill>
            </a:endParaRPr>
          </a:p>
        </p:txBody>
      </p:sp>
    </p:spTree>
    <p:extLst>
      <p:ext uri="{BB962C8B-B14F-4D97-AF65-F5344CB8AC3E}">
        <p14:creationId xmlns:p14="http://schemas.microsoft.com/office/powerpoint/2010/main" val="288349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292759" y="5229673"/>
            <a:ext cx="8654343" cy="1200329"/>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田植機は泥水で汚れ滑りやすくなっています。また、苗や肥料の補給作業が必要で、重量物を手に持って不安定な姿勢での作業が強いられます。</a:t>
            </a:r>
          </a:p>
        </p:txBody>
      </p:sp>
      <p:sp>
        <p:nvSpPr>
          <p:cNvPr id="7" name="テキスト ボックス 6"/>
          <p:cNvSpPr txBox="1"/>
          <p:nvPr/>
        </p:nvSpPr>
        <p:spPr>
          <a:xfrm>
            <a:off x="292759" y="1161787"/>
            <a:ext cx="3965435" cy="4154984"/>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不安定な環境、</a:t>
            </a:r>
            <a:endParaRPr lang="en-US" altLang="ja-JP" sz="2400" b="1" dirty="0">
              <a:solidFill>
                <a:srgbClr val="FF0000"/>
              </a:solidFill>
              <a:latin typeface="+mj-ea"/>
              <a:ea typeface="+mj-ea"/>
            </a:endParaRPr>
          </a:p>
          <a:p>
            <a:r>
              <a:rPr lang="ja-JP" altLang="en-US" sz="2400" b="1" dirty="0">
                <a:solidFill>
                  <a:srgbClr val="FF0000"/>
                </a:solidFill>
                <a:latin typeface="+mj-ea"/>
                <a:ea typeface="+mj-ea"/>
              </a:rPr>
              <a:t>不安定な姿勢（重傷）</a:t>
            </a:r>
          </a:p>
          <a:p>
            <a:r>
              <a:rPr lang="ja-JP" altLang="en-US" sz="2400" dirty="0">
                <a:solidFill>
                  <a:prstClr val="black"/>
                </a:solidFill>
                <a:latin typeface="+mj-ea"/>
                <a:ea typeface="+mj-ea"/>
              </a:rPr>
              <a:t>田植機に肥料を補給するため、</a:t>
            </a:r>
            <a:r>
              <a:rPr lang="en-US" altLang="ja-JP" sz="2400" dirty="0">
                <a:solidFill>
                  <a:prstClr val="black"/>
                </a:solidFill>
                <a:latin typeface="+mj-ea"/>
                <a:ea typeface="+mj-ea"/>
              </a:rPr>
              <a:t>20kg</a:t>
            </a:r>
            <a:r>
              <a:rPr lang="ja-JP" altLang="en-US" sz="2400" dirty="0">
                <a:solidFill>
                  <a:prstClr val="black"/>
                </a:solidFill>
                <a:latin typeface="+mj-ea"/>
                <a:ea typeface="+mj-ea"/>
              </a:rPr>
              <a:t>の肥料袋を抱えて田植機前部に乗ったところ、足を滑らせて転倒し、田植機に腰と背中を強打した。脊椎骨折、打撲。</a:t>
            </a:r>
            <a:endParaRPr lang="en-US" altLang="ja-JP" sz="2400" dirty="0">
              <a:solidFill>
                <a:prstClr val="black"/>
              </a:solidFill>
              <a:latin typeface="+mj-ea"/>
              <a:ea typeface="+mj-ea"/>
            </a:endParaRPr>
          </a:p>
          <a:p>
            <a:r>
              <a:rPr lang="ja-JP" altLang="en-US" sz="2400" dirty="0">
                <a:solidFill>
                  <a:prstClr val="black"/>
                </a:solidFill>
                <a:latin typeface="+mj-ea"/>
                <a:ea typeface="+mj-ea"/>
              </a:rPr>
              <a:t>（平成</a:t>
            </a:r>
            <a:r>
              <a:rPr lang="en-US" altLang="ja-JP" sz="2400" dirty="0">
                <a:solidFill>
                  <a:prstClr val="black"/>
                </a:solidFill>
                <a:latin typeface="+mj-ea"/>
                <a:ea typeface="+mj-ea"/>
              </a:rPr>
              <a:t>25</a:t>
            </a:r>
            <a:r>
              <a:rPr lang="ja-JP" altLang="en-US" sz="2400" dirty="0">
                <a:solidFill>
                  <a:prstClr val="black"/>
                </a:solidFill>
                <a:latin typeface="+mj-ea"/>
                <a:ea typeface="+mj-ea"/>
              </a:rPr>
              <a:t>年</a:t>
            </a:r>
            <a:r>
              <a:rPr lang="en-US" altLang="ja-JP" sz="2400" dirty="0">
                <a:solidFill>
                  <a:prstClr val="black"/>
                </a:solidFill>
                <a:latin typeface="+mj-ea"/>
                <a:ea typeface="+mj-ea"/>
              </a:rPr>
              <a:t>5</a:t>
            </a:r>
            <a:r>
              <a:rPr lang="ja-JP" altLang="en-US" sz="2400" dirty="0">
                <a:solidFill>
                  <a:prstClr val="black"/>
                </a:solidFill>
                <a:latin typeface="+mj-ea"/>
                <a:ea typeface="+mj-ea"/>
              </a:rPr>
              <a:t>月下旬 </a:t>
            </a:r>
            <a:r>
              <a:rPr lang="en-US" altLang="ja-JP" sz="2400" dirty="0">
                <a:solidFill>
                  <a:prstClr val="black"/>
                </a:solidFill>
                <a:latin typeface="+mj-ea"/>
                <a:ea typeface="+mj-ea"/>
              </a:rPr>
              <a:t>9</a:t>
            </a:r>
            <a:r>
              <a:rPr lang="ja-JP" altLang="en-US" sz="2400" dirty="0">
                <a:solidFill>
                  <a:prstClr val="black"/>
                </a:solidFill>
                <a:latin typeface="+mj-ea"/>
                <a:ea typeface="+mj-ea"/>
              </a:rPr>
              <a:t>時半頃、男性・</a:t>
            </a:r>
            <a:r>
              <a:rPr lang="en-US" altLang="ja-JP" sz="2400" dirty="0">
                <a:solidFill>
                  <a:prstClr val="black"/>
                </a:solidFill>
                <a:latin typeface="+mj-ea"/>
                <a:ea typeface="+mj-ea"/>
              </a:rPr>
              <a:t>56</a:t>
            </a:r>
            <a:r>
              <a:rPr lang="ja-JP" altLang="en-US" sz="2400" dirty="0">
                <a:solidFill>
                  <a:prstClr val="black"/>
                </a:solidFill>
                <a:latin typeface="+mj-ea"/>
                <a:ea typeface="+mj-ea"/>
              </a:rPr>
              <a:t>歳）</a:t>
            </a:r>
          </a:p>
        </p:txBody>
      </p:sp>
      <p:sp>
        <p:nvSpPr>
          <p:cNvPr id="11" name="テキスト ボックス 10"/>
          <p:cNvSpPr txBox="1"/>
          <p:nvPr/>
        </p:nvSpPr>
        <p:spPr>
          <a:xfrm>
            <a:off x="272578" y="159023"/>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靴底に十分刻みがあり、滑りにくい長靴を使用して</a:t>
            </a:r>
            <a:endParaRPr lang="en-US" altLang="ja-JP" sz="2800" dirty="0">
              <a:solidFill>
                <a:prstClr val="black"/>
              </a:solidFill>
              <a:latin typeface="+mj-ea"/>
              <a:ea typeface="+mj-ea"/>
            </a:endParaRPr>
          </a:p>
          <a:p>
            <a:r>
              <a:rPr lang="ja-JP" altLang="en-US" sz="2800" dirty="0">
                <a:solidFill>
                  <a:prstClr val="black"/>
                </a:solidFill>
                <a:latin typeface="+mj-ea"/>
                <a:ea typeface="+mj-ea"/>
              </a:rPr>
              <a:t>　　いる。　　　</a:t>
            </a:r>
          </a:p>
        </p:txBody>
      </p:sp>
      <p:sp>
        <p:nvSpPr>
          <p:cNvPr id="13" name="テキスト ボックス 12"/>
          <p:cNvSpPr txBox="1"/>
          <p:nvPr/>
        </p:nvSpPr>
        <p:spPr>
          <a:xfrm>
            <a:off x="263133" y="11663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0" name="正方形/長方形 9"/>
          <p:cNvSpPr/>
          <p:nvPr/>
        </p:nvSpPr>
        <p:spPr>
          <a:xfrm>
            <a:off x="4871901" y="4644898"/>
            <a:ext cx="3524508"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Ⅳ</a:t>
            </a:r>
            <a:r>
              <a:rPr lang="ja-JP" altLang="ja-JP" sz="1600" dirty="0">
                <a:latin typeface="+mj-ea"/>
                <a:ea typeface="+mj-ea"/>
              </a:rPr>
              <a:t>）</a:t>
            </a:r>
            <a:r>
              <a:rPr lang="en-US" altLang="ja-JP" sz="1600" dirty="0">
                <a:latin typeface="+mj-ea"/>
                <a:ea typeface="+mj-ea"/>
              </a:rPr>
              <a:t>p59</a:t>
            </a:r>
            <a:r>
              <a:rPr lang="ja-JP" altLang="ja-JP" sz="1600" dirty="0">
                <a:latin typeface="+mj-ea"/>
                <a:ea typeface="+mj-ea"/>
              </a:rPr>
              <a:t>より</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167" y="1215829"/>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a:xfrm>
            <a:off x="728302" y="6406946"/>
            <a:ext cx="8218800" cy="365125"/>
          </a:xfrm>
        </p:spPr>
        <p:txBody>
          <a:bodyPr/>
          <a:lstStyle/>
          <a:p>
            <a:r>
              <a:rPr lang="en-US" altLang="ja-JP">
                <a:solidFill>
                  <a:prstClr val="black">
                    <a:tint val="75000"/>
                  </a:prstClr>
                </a:solidFill>
              </a:rPr>
              <a:t>121</a:t>
            </a:r>
            <a:endParaRPr lang="ja-JP" altLang="en-US" dirty="0">
              <a:solidFill>
                <a:prstClr val="black">
                  <a:tint val="75000"/>
                </a:prstClr>
              </a:solidFill>
            </a:endParaRPr>
          </a:p>
        </p:txBody>
      </p:sp>
    </p:spTree>
    <p:extLst>
      <p:ext uri="{BB962C8B-B14F-4D97-AF65-F5344CB8AC3E}">
        <p14:creationId xmlns:p14="http://schemas.microsoft.com/office/powerpoint/2010/main" val="178899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71" y="3062931"/>
            <a:ext cx="6176751" cy="317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330" y="3054954"/>
            <a:ext cx="1484094" cy="318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278052" y="1283276"/>
            <a:ext cx="8614428"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田植機は泥水で汚れ、とても滑りやすいことを十分頭に入れておくことが重要です。常に足元に注意を向けて作業することを心がけ、滑りにくい履物で作業します。</a:t>
            </a:r>
            <a:endParaRPr lang="en-US" altLang="ja-JP" sz="2400" dirty="0">
              <a:solidFill>
                <a:prstClr val="black"/>
              </a:solidFill>
              <a:latin typeface="+mj-ea"/>
              <a:ea typeface="+mj-ea"/>
            </a:endParaRPr>
          </a:p>
        </p:txBody>
      </p:sp>
      <p:sp>
        <p:nvSpPr>
          <p:cNvPr id="8" name="テキスト ボックス 7"/>
          <p:cNvSpPr txBox="1"/>
          <p:nvPr/>
        </p:nvSpPr>
        <p:spPr>
          <a:xfrm>
            <a:off x="272578" y="159023"/>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靴底に十分刻みがあり、滑りにくい長靴を使用して</a:t>
            </a:r>
            <a:endParaRPr lang="en-US" altLang="ja-JP" sz="2800" dirty="0">
              <a:solidFill>
                <a:prstClr val="black"/>
              </a:solidFill>
              <a:latin typeface="+mj-ea"/>
              <a:ea typeface="+mj-ea"/>
            </a:endParaRPr>
          </a:p>
          <a:p>
            <a:r>
              <a:rPr lang="ja-JP" altLang="en-US" sz="2800" dirty="0">
                <a:solidFill>
                  <a:prstClr val="black"/>
                </a:solidFill>
                <a:latin typeface="+mj-ea"/>
                <a:ea typeface="+mj-ea"/>
              </a:rPr>
              <a:t>　　いる。　　　</a:t>
            </a:r>
          </a:p>
        </p:txBody>
      </p:sp>
      <p:sp>
        <p:nvSpPr>
          <p:cNvPr id="9" name="テキスト ボックス 8"/>
          <p:cNvSpPr txBox="1"/>
          <p:nvPr/>
        </p:nvSpPr>
        <p:spPr>
          <a:xfrm>
            <a:off x="278052" y="149731"/>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dirty="0">
                <a:solidFill>
                  <a:prstClr val="black">
                    <a:tint val="75000"/>
                  </a:prstClr>
                </a:solidFill>
              </a:rPr>
              <a:t>122</a:t>
            </a:r>
            <a:endParaRPr lang="ja-JP" altLang="en-US" dirty="0">
              <a:solidFill>
                <a:prstClr val="black">
                  <a:tint val="75000"/>
                </a:prstClr>
              </a:solidFill>
            </a:endParaRPr>
          </a:p>
        </p:txBody>
      </p:sp>
    </p:spTree>
    <p:extLst>
      <p:ext uri="{BB962C8B-B14F-4D97-AF65-F5344CB8AC3E}">
        <p14:creationId xmlns:p14="http://schemas.microsoft.com/office/powerpoint/2010/main" val="174269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72579" y="1229851"/>
            <a:ext cx="3650878" cy="4154984"/>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詰まり、エンジン停止</a:t>
            </a:r>
            <a:endParaRPr lang="en-US" altLang="ja-JP" sz="2400" b="1" dirty="0">
              <a:solidFill>
                <a:srgbClr val="FF0000"/>
              </a:solidFill>
              <a:latin typeface="+mj-ea"/>
              <a:ea typeface="+mj-ea"/>
            </a:endParaRPr>
          </a:p>
          <a:p>
            <a:r>
              <a:rPr lang="ja-JP" altLang="en-US" sz="2400" b="1" dirty="0">
                <a:solidFill>
                  <a:srgbClr val="FF0000"/>
                </a:solidFill>
                <a:latin typeface="+mj-ea"/>
                <a:ea typeface="+mj-ea"/>
              </a:rPr>
              <a:t>（指断裂）</a:t>
            </a:r>
          </a:p>
          <a:p>
            <a:r>
              <a:rPr lang="ja-JP" altLang="en-US" sz="2400" dirty="0">
                <a:solidFill>
                  <a:prstClr val="black"/>
                </a:solidFill>
                <a:latin typeface="+mj-ea"/>
                <a:ea typeface="+mj-ea"/>
              </a:rPr>
              <a:t>田植え中に１条分が欠株となっているのに気づき、急いでいたためエンジンを止めずに植え付け爪に噛んだ小石を取った瞬間動きだし、右手中指断裂。</a:t>
            </a:r>
            <a:endParaRPr lang="en-US" altLang="ja-JP" sz="2400" dirty="0">
              <a:solidFill>
                <a:prstClr val="black"/>
              </a:solidFill>
              <a:latin typeface="+mj-ea"/>
              <a:ea typeface="+mj-ea"/>
            </a:endParaRPr>
          </a:p>
          <a:p>
            <a:r>
              <a:rPr lang="ja-JP" altLang="en-US" sz="2400" dirty="0">
                <a:solidFill>
                  <a:prstClr val="black"/>
                </a:solidFill>
                <a:latin typeface="+mj-ea"/>
                <a:ea typeface="+mj-ea"/>
              </a:rPr>
              <a:t>（平成</a:t>
            </a:r>
            <a:r>
              <a:rPr lang="en-US" altLang="ja-JP" sz="2400" dirty="0">
                <a:solidFill>
                  <a:prstClr val="black"/>
                </a:solidFill>
                <a:latin typeface="+mj-ea"/>
                <a:ea typeface="+mj-ea"/>
              </a:rPr>
              <a:t>22</a:t>
            </a:r>
            <a:r>
              <a:rPr lang="ja-JP" altLang="en-US" sz="2400" dirty="0">
                <a:solidFill>
                  <a:prstClr val="black"/>
                </a:solidFill>
                <a:latin typeface="+mj-ea"/>
                <a:ea typeface="+mj-ea"/>
              </a:rPr>
              <a:t>年</a:t>
            </a:r>
            <a:r>
              <a:rPr lang="en-US" altLang="ja-JP" sz="2400" dirty="0">
                <a:solidFill>
                  <a:prstClr val="black"/>
                </a:solidFill>
                <a:latin typeface="+mj-ea"/>
                <a:ea typeface="+mj-ea"/>
              </a:rPr>
              <a:t>6</a:t>
            </a:r>
            <a:r>
              <a:rPr lang="ja-JP" altLang="en-US" sz="2400" dirty="0">
                <a:solidFill>
                  <a:prstClr val="black"/>
                </a:solidFill>
                <a:latin typeface="+mj-ea"/>
                <a:ea typeface="+mj-ea"/>
              </a:rPr>
              <a:t>月 </a:t>
            </a:r>
            <a:r>
              <a:rPr lang="en-US" altLang="ja-JP" sz="2400" dirty="0">
                <a:solidFill>
                  <a:prstClr val="black"/>
                </a:solidFill>
                <a:latin typeface="+mj-ea"/>
                <a:ea typeface="+mj-ea"/>
              </a:rPr>
              <a:t>15</a:t>
            </a:r>
            <a:r>
              <a:rPr lang="ja-JP" altLang="en-US" sz="2400" dirty="0">
                <a:solidFill>
                  <a:prstClr val="black"/>
                </a:solidFill>
                <a:latin typeface="+mj-ea"/>
                <a:ea typeface="+mj-ea"/>
              </a:rPr>
              <a:t>時頃、水田、男性・</a:t>
            </a:r>
            <a:r>
              <a:rPr lang="en-US" altLang="ja-JP" sz="2400" dirty="0">
                <a:solidFill>
                  <a:prstClr val="black"/>
                </a:solidFill>
                <a:latin typeface="+mj-ea"/>
                <a:ea typeface="+mj-ea"/>
              </a:rPr>
              <a:t>56</a:t>
            </a:r>
            <a:r>
              <a:rPr lang="ja-JP" altLang="en-US" sz="2400" dirty="0">
                <a:solidFill>
                  <a:prstClr val="black"/>
                </a:solidFill>
                <a:latin typeface="+mj-ea"/>
                <a:ea typeface="+mj-ea"/>
              </a:rPr>
              <a:t>歳） </a:t>
            </a:r>
          </a:p>
        </p:txBody>
      </p:sp>
      <p:sp>
        <p:nvSpPr>
          <p:cNvPr id="8" name="テキスト ボックス 7"/>
          <p:cNvSpPr txBox="1"/>
          <p:nvPr/>
        </p:nvSpPr>
        <p:spPr>
          <a:xfrm>
            <a:off x="238137" y="5599166"/>
            <a:ext cx="8654343"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エンジンがかかったままでは、異物が取り除かれた途端に、急に動き出す可能性があります。</a:t>
            </a:r>
          </a:p>
        </p:txBody>
      </p:sp>
      <p:sp>
        <p:nvSpPr>
          <p:cNvPr id="9" name="テキスト ボックス 8"/>
          <p:cNvSpPr txBox="1"/>
          <p:nvPr/>
        </p:nvSpPr>
        <p:spPr>
          <a:xfrm>
            <a:off x="272578" y="170637"/>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駆動部の点検時や植え付け爪が異物を噛んで</a:t>
            </a:r>
            <a:r>
              <a:rPr lang="ja-JP" altLang="en-US" sz="2800" dirty="0" err="1">
                <a:solidFill>
                  <a:prstClr val="black"/>
                </a:solidFill>
                <a:latin typeface="+mj-ea"/>
                <a:ea typeface="+mj-ea"/>
              </a:rPr>
              <a:t>止まっ</a:t>
            </a:r>
            <a:endParaRPr lang="en-US" altLang="ja-JP" sz="2800" dirty="0">
              <a:solidFill>
                <a:prstClr val="black"/>
              </a:solidFill>
              <a:latin typeface="+mj-ea"/>
              <a:ea typeface="+mj-ea"/>
            </a:endParaRPr>
          </a:p>
          <a:p>
            <a:r>
              <a:rPr lang="ja-JP" altLang="en-US" sz="2800" dirty="0">
                <a:solidFill>
                  <a:prstClr val="black"/>
                </a:solidFill>
                <a:latin typeface="+mj-ea"/>
                <a:ea typeface="+mj-ea"/>
              </a:rPr>
              <a:t>　　</a:t>
            </a:r>
            <a:r>
              <a:rPr lang="ja-JP" altLang="en-US" sz="2800" dirty="0" err="1">
                <a:solidFill>
                  <a:prstClr val="black"/>
                </a:solidFill>
                <a:latin typeface="+mj-ea"/>
                <a:ea typeface="+mj-ea"/>
              </a:rPr>
              <a:t>た</a:t>
            </a:r>
            <a:r>
              <a:rPr lang="ja-JP" altLang="en-US" sz="2800" dirty="0">
                <a:solidFill>
                  <a:prstClr val="black"/>
                </a:solidFill>
                <a:latin typeface="+mj-ea"/>
                <a:ea typeface="+mj-ea"/>
              </a:rPr>
              <a:t>時は、必ずエンジン、クラッチを切る。　</a:t>
            </a:r>
          </a:p>
        </p:txBody>
      </p:sp>
      <p:sp>
        <p:nvSpPr>
          <p:cNvPr id="11" name="テキスト ボックス 10"/>
          <p:cNvSpPr txBox="1"/>
          <p:nvPr/>
        </p:nvSpPr>
        <p:spPr>
          <a:xfrm>
            <a:off x="263133" y="11663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0" name="正方形/長方形 9"/>
          <p:cNvSpPr/>
          <p:nvPr/>
        </p:nvSpPr>
        <p:spPr>
          <a:xfrm>
            <a:off x="4769157" y="4959020"/>
            <a:ext cx="3524508"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Ⅳ</a:t>
            </a:r>
            <a:r>
              <a:rPr lang="ja-JP" altLang="ja-JP" sz="1600" dirty="0">
                <a:latin typeface="+mj-ea"/>
                <a:ea typeface="+mj-ea"/>
              </a:rPr>
              <a:t>）</a:t>
            </a:r>
            <a:r>
              <a:rPr lang="en-US" altLang="ja-JP" sz="1600" dirty="0">
                <a:latin typeface="+mj-ea"/>
                <a:ea typeface="+mj-ea"/>
              </a:rPr>
              <a:t>p60</a:t>
            </a:r>
            <a:r>
              <a:rPr lang="ja-JP" altLang="ja-JP" sz="1600" dirty="0">
                <a:latin typeface="+mj-ea"/>
                <a:ea typeface="+mj-ea"/>
              </a:rPr>
              <a:t>より</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456" y="1187948"/>
            <a:ext cx="4969024" cy="371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123</a:t>
            </a:r>
            <a:endParaRPr lang="ja-JP" altLang="en-US" dirty="0">
              <a:solidFill>
                <a:prstClr val="black">
                  <a:tint val="75000"/>
                </a:prstClr>
              </a:solidFill>
            </a:endParaRPr>
          </a:p>
        </p:txBody>
      </p:sp>
    </p:spTree>
    <p:extLst>
      <p:ext uri="{BB962C8B-B14F-4D97-AF65-F5344CB8AC3E}">
        <p14:creationId xmlns:p14="http://schemas.microsoft.com/office/powerpoint/2010/main" val="273679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 name="テキスト ボックス 11"/>
          <p:cNvSpPr txBox="1"/>
          <p:nvPr/>
        </p:nvSpPr>
        <p:spPr>
          <a:xfrm>
            <a:off x="272578" y="476672"/>
            <a:ext cx="8414483" cy="430887"/>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r>
              <a:rPr lang="ja-JP" altLang="en-US" sz="2200" b="1" dirty="0">
                <a:solidFill>
                  <a:prstClr val="black"/>
                </a:solidFill>
                <a:latin typeface="+mj-ea"/>
                <a:ea typeface="+mj-ea"/>
              </a:rPr>
              <a:t>≪対策・改善のポイント≫異物除去や整備の時はエンジンを止める</a:t>
            </a:r>
            <a:endParaRPr lang="ja-JP" altLang="en-US" sz="2200" dirty="0">
              <a:solidFill>
                <a:prstClr val="black"/>
              </a:solidFill>
              <a:latin typeface="+mj-ea"/>
              <a:ea typeface="+mj-ea"/>
            </a:endParaRPr>
          </a:p>
        </p:txBody>
      </p:sp>
      <p:pic>
        <p:nvPicPr>
          <p:cNvPr id="3075" name="Picture 3" descr="\\ALRIT\Alrit共有\02_農作業安全対策\２８農林水産省予算 安全総合対策\リスクカルテ\指導者研修用資料関係\02 安全講習テキスト 耕種分冊 Ⅱ\イラスト\田植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325" y="2865757"/>
            <a:ext cx="4359048" cy="34435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LRIT\Alrit共有\02_農作業安全対策\２８農林水産省予算 安全総合対策\リスクカルテ\指導者研修用資料関係\02 安全講習テキスト 耕種分冊 Ⅱ\イラスト\作業する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19672" y="3970283"/>
            <a:ext cx="1567653" cy="233903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51520" y="1268760"/>
            <a:ext cx="8654343"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作業中に異物が詰まったり、異音がするなど異常に気付いた時は、必ずエンジンを切って作業します。また、作業機を上昇させた状態で点検等の作業するときは、油圧ロックを忘れずに行います。</a:t>
            </a:r>
            <a:endParaRPr lang="en-US" altLang="ja-JP" sz="2400" dirty="0">
              <a:solidFill>
                <a:prstClr val="black"/>
              </a:solidFill>
              <a:latin typeface="+mj-ea"/>
              <a:ea typeface="+mj-ea"/>
            </a:endParaRPr>
          </a:p>
        </p:txBody>
      </p:sp>
      <p:sp>
        <p:nvSpPr>
          <p:cNvPr id="9" name="テキスト ボックス 8"/>
          <p:cNvSpPr txBox="1"/>
          <p:nvPr/>
        </p:nvSpPr>
        <p:spPr>
          <a:xfrm>
            <a:off x="272578" y="170637"/>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駆動部の点検時や植え付け爪が異物を噛んで</a:t>
            </a:r>
            <a:r>
              <a:rPr lang="ja-JP" altLang="en-US" sz="2800" dirty="0" err="1">
                <a:solidFill>
                  <a:prstClr val="black"/>
                </a:solidFill>
                <a:latin typeface="+mj-ea"/>
                <a:ea typeface="+mj-ea"/>
              </a:rPr>
              <a:t>止</a:t>
            </a:r>
            <a:r>
              <a:rPr lang="ja-JP" altLang="en-US" sz="2800" dirty="0" err="1">
                <a:solidFill>
                  <a:prstClr val="black"/>
                </a:solidFill>
                <a:latin typeface="+mj-ea"/>
              </a:rPr>
              <a:t>まっ</a:t>
            </a:r>
            <a:endParaRPr lang="en-US" altLang="ja-JP" sz="2800" dirty="0">
              <a:solidFill>
                <a:prstClr val="black"/>
              </a:solidFill>
              <a:latin typeface="+mj-ea"/>
              <a:ea typeface="+mj-ea"/>
            </a:endParaRPr>
          </a:p>
          <a:p>
            <a:r>
              <a:rPr lang="ja-JP" altLang="en-US" sz="2800" dirty="0">
                <a:solidFill>
                  <a:prstClr val="black"/>
                </a:solidFill>
                <a:latin typeface="+mj-ea"/>
                <a:ea typeface="+mj-ea"/>
              </a:rPr>
              <a:t>　　</a:t>
            </a:r>
            <a:r>
              <a:rPr lang="ja-JP" altLang="en-US" sz="2800" dirty="0" err="1">
                <a:solidFill>
                  <a:prstClr val="black"/>
                </a:solidFill>
                <a:latin typeface="+mj-ea"/>
                <a:ea typeface="+mj-ea"/>
              </a:rPr>
              <a:t>た</a:t>
            </a:r>
            <a:r>
              <a:rPr lang="ja-JP" altLang="en-US" sz="2800" dirty="0">
                <a:solidFill>
                  <a:prstClr val="black"/>
                </a:solidFill>
                <a:latin typeface="+mj-ea"/>
                <a:ea typeface="+mj-ea"/>
              </a:rPr>
              <a:t>時は、必ずエンジン、クラッチを切る。　</a:t>
            </a:r>
          </a:p>
        </p:txBody>
      </p:sp>
      <p:sp>
        <p:nvSpPr>
          <p:cNvPr id="10" name="テキスト ボックス 9"/>
          <p:cNvSpPr txBox="1"/>
          <p:nvPr/>
        </p:nvSpPr>
        <p:spPr>
          <a:xfrm>
            <a:off x="278052" y="149731"/>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dirty="0">
                <a:solidFill>
                  <a:prstClr val="black">
                    <a:tint val="75000"/>
                  </a:prstClr>
                </a:solidFill>
              </a:rPr>
              <a:t>124</a:t>
            </a:r>
            <a:endParaRPr lang="ja-JP" altLang="en-US" dirty="0">
              <a:solidFill>
                <a:prstClr val="black">
                  <a:tint val="75000"/>
                </a:prstClr>
              </a:solidFill>
            </a:endParaRPr>
          </a:p>
        </p:txBody>
      </p:sp>
    </p:spTree>
    <p:extLst>
      <p:ext uri="{BB962C8B-B14F-4D97-AF65-F5344CB8AC3E}">
        <p14:creationId xmlns:p14="http://schemas.microsoft.com/office/powerpoint/2010/main" val="423514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100" name="Picture 4" descr="\\ALRIT\Alrit共有\02_農作業安全対策\２８農林水産省予算 安全総合対策\リスクカルテ\指導者研修用資料関係\02 安全講習テキスト 耕種分冊 Ⅱ\イラスト\田植機落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938" y="1319573"/>
            <a:ext cx="4982541" cy="261348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72578" y="5229200"/>
            <a:ext cx="8763918"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使用するあゆみ板の強度はもちろん、トラックにあゆみ板のフックをしっかり固定します。</a:t>
            </a:r>
          </a:p>
        </p:txBody>
      </p:sp>
      <p:sp>
        <p:nvSpPr>
          <p:cNvPr id="14" name="テキスト ボックス 13"/>
          <p:cNvSpPr txBox="1"/>
          <p:nvPr/>
        </p:nvSpPr>
        <p:spPr>
          <a:xfrm>
            <a:off x="229376" y="1319572"/>
            <a:ext cx="3766560" cy="3785652"/>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あゆみ板、フック（重症）</a:t>
            </a:r>
          </a:p>
          <a:p>
            <a:r>
              <a:rPr lang="ja-JP" altLang="en-US" sz="2400" dirty="0">
                <a:solidFill>
                  <a:prstClr val="black"/>
                </a:solidFill>
                <a:latin typeface="+mj-ea"/>
                <a:ea typeface="+mj-ea"/>
              </a:rPr>
              <a:t>田植機をバックで降ろす際、あゆみ板がはずれそうになったのに気づき、とっさに飛び降りて伏せたが、その上に田植機が落下、左大腿骨骨折。</a:t>
            </a:r>
            <a:endParaRPr lang="en-US" altLang="ja-JP" sz="2400" dirty="0">
              <a:solidFill>
                <a:prstClr val="black"/>
              </a:solidFill>
              <a:latin typeface="+mj-ea"/>
              <a:ea typeface="+mj-ea"/>
            </a:endParaRPr>
          </a:p>
          <a:p>
            <a:r>
              <a:rPr lang="ja-JP" altLang="en-US" sz="2400" dirty="0">
                <a:solidFill>
                  <a:prstClr val="black"/>
                </a:solidFill>
                <a:latin typeface="+mj-ea"/>
                <a:ea typeface="+mj-ea"/>
              </a:rPr>
              <a:t>（平成</a:t>
            </a:r>
            <a:r>
              <a:rPr lang="en-US" altLang="ja-JP" sz="2400" dirty="0">
                <a:solidFill>
                  <a:prstClr val="black"/>
                </a:solidFill>
                <a:latin typeface="+mj-ea"/>
                <a:ea typeface="+mj-ea"/>
              </a:rPr>
              <a:t>14</a:t>
            </a:r>
            <a:r>
              <a:rPr lang="ja-JP" altLang="en-US" sz="2400" dirty="0">
                <a:solidFill>
                  <a:prstClr val="black"/>
                </a:solidFill>
                <a:latin typeface="+mj-ea"/>
                <a:ea typeface="+mj-ea"/>
              </a:rPr>
              <a:t>年 </a:t>
            </a:r>
            <a:r>
              <a:rPr lang="en-US" altLang="ja-JP" sz="2400" dirty="0">
                <a:solidFill>
                  <a:prstClr val="black"/>
                </a:solidFill>
                <a:latin typeface="+mj-ea"/>
                <a:ea typeface="+mj-ea"/>
              </a:rPr>
              <a:t>5</a:t>
            </a:r>
            <a:r>
              <a:rPr lang="ja-JP" altLang="en-US" sz="2400" dirty="0">
                <a:solidFill>
                  <a:prstClr val="black"/>
                </a:solidFill>
                <a:latin typeface="+mj-ea"/>
                <a:ea typeface="+mj-ea"/>
              </a:rPr>
              <a:t>月 </a:t>
            </a:r>
            <a:r>
              <a:rPr lang="en-US" altLang="ja-JP" sz="2400" dirty="0">
                <a:solidFill>
                  <a:prstClr val="black"/>
                </a:solidFill>
                <a:latin typeface="+mj-ea"/>
                <a:ea typeface="+mj-ea"/>
              </a:rPr>
              <a:t>9</a:t>
            </a:r>
            <a:r>
              <a:rPr lang="ja-JP" altLang="en-US" sz="2400" dirty="0">
                <a:solidFill>
                  <a:prstClr val="black"/>
                </a:solidFill>
                <a:latin typeface="+mj-ea"/>
                <a:ea typeface="+mj-ea"/>
              </a:rPr>
              <a:t>時半頃、田んぼ脇道路、男性・</a:t>
            </a:r>
            <a:r>
              <a:rPr lang="en-US" altLang="ja-JP" sz="2400" dirty="0">
                <a:solidFill>
                  <a:prstClr val="black"/>
                </a:solidFill>
                <a:latin typeface="+mj-ea"/>
                <a:ea typeface="+mj-ea"/>
              </a:rPr>
              <a:t>66</a:t>
            </a:r>
            <a:r>
              <a:rPr lang="ja-JP" altLang="en-US" sz="2400" dirty="0">
                <a:solidFill>
                  <a:prstClr val="black"/>
                </a:solidFill>
                <a:latin typeface="+mj-ea"/>
                <a:ea typeface="+mj-ea"/>
              </a:rPr>
              <a:t>歳）</a:t>
            </a:r>
          </a:p>
        </p:txBody>
      </p:sp>
      <p:sp>
        <p:nvSpPr>
          <p:cNvPr id="9" name="テキスト ボックス 8"/>
          <p:cNvSpPr txBox="1"/>
          <p:nvPr/>
        </p:nvSpPr>
        <p:spPr>
          <a:xfrm>
            <a:off x="272578" y="168314"/>
            <a:ext cx="8619902" cy="954107"/>
          </a:xfrm>
          <a:prstGeom prst="rect">
            <a:avLst/>
          </a:prstGeom>
          <a:solidFill>
            <a:schemeClr val="bg1"/>
          </a:solidFill>
          <a:ln w="25400">
            <a:noFill/>
          </a:ln>
        </p:spPr>
        <p:txBody>
          <a:bodyPr wrap="square" rtlCol="0">
            <a:spAutoFit/>
          </a:bodyPr>
          <a:lstStyle/>
          <a:p>
            <a:pPr>
              <a:defRPr/>
            </a:pPr>
            <a:r>
              <a:rPr lang="ja-JP" altLang="en-US" sz="2800" dirty="0">
                <a:solidFill>
                  <a:prstClr val="black"/>
                </a:solidFill>
                <a:latin typeface="+mj-ea"/>
                <a:ea typeface="+mj-ea"/>
              </a:rPr>
              <a:t>　　移動は運搬車を利用し、積み込み、積み下ろしは、あ</a:t>
            </a:r>
            <a:endParaRPr lang="en-US" altLang="ja-JP" sz="2800" dirty="0">
              <a:solidFill>
                <a:prstClr val="black"/>
              </a:solidFill>
              <a:latin typeface="+mj-ea"/>
              <a:ea typeface="+mj-ea"/>
            </a:endParaRPr>
          </a:p>
          <a:p>
            <a:pPr>
              <a:defRPr/>
            </a:pPr>
            <a:r>
              <a:rPr lang="ja-JP" altLang="en-US" sz="2800" dirty="0">
                <a:solidFill>
                  <a:prstClr val="black"/>
                </a:solidFill>
                <a:latin typeface="+mj-ea"/>
                <a:ea typeface="+mj-ea"/>
              </a:rPr>
              <a:t>　　ゆみ板を利用する。</a:t>
            </a:r>
          </a:p>
        </p:txBody>
      </p:sp>
      <p:sp>
        <p:nvSpPr>
          <p:cNvPr id="11" name="テキスト ボックス 10"/>
          <p:cNvSpPr txBox="1"/>
          <p:nvPr/>
        </p:nvSpPr>
        <p:spPr>
          <a:xfrm>
            <a:off x="263133" y="188696"/>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0" name="正方形/長方形 9"/>
          <p:cNvSpPr/>
          <p:nvPr/>
        </p:nvSpPr>
        <p:spPr>
          <a:xfrm>
            <a:off x="4638954" y="4149080"/>
            <a:ext cx="3524508"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Ⅱ</a:t>
            </a:r>
            <a:r>
              <a:rPr lang="ja-JP" altLang="ja-JP" sz="1600" dirty="0">
                <a:latin typeface="+mj-ea"/>
                <a:ea typeface="+mj-ea"/>
              </a:rPr>
              <a:t>）</a:t>
            </a:r>
            <a:r>
              <a:rPr lang="en-US" altLang="ja-JP" sz="1600" dirty="0">
                <a:latin typeface="+mj-ea"/>
                <a:ea typeface="+mj-ea"/>
              </a:rPr>
              <a:t>p100</a:t>
            </a:r>
            <a:r>
              <a:rPr lang="ja-JP" altLang="ja-JP" sz="1600" dirty="0">
                <a:latin typeface="+mj-ea"/>
                <a:ea typeface="+mj-ea"/>
              </a:rPr>
              <a:t>より</a:t>
            </a:r>
          </a:p>
        </p:txBody>
      </p:sp>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125</a:t>
            </a:r>
            <a:endParaRPr lang="ja-JP" altLang="en-US" dirty="0">
              <a:solidFill>
                <a:prstClr val="black">
                  <a:tint val="75000"/>
                </a:prstClr>
              </a:solidFill>
            </a:endParaRPr>
          </a:p>
        </p:txBody>
      </p:sp>
    </p:spTree>
    <p:extLst>
      <p:ext uri="{BB962C8B-B14F-4D97-AF65-F5344CB8AC3E}">
        <p14:creationId xmlns:p14="http://schemas.microsoft.com/office/powerpoint/2010/main" val="37055383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912</Words>
  <Application>Microsoft Office PowerPoint</Application>
  <PresentationFormat>画面に合わせる (4:3)</PresentationFormat>
  <Paragraphs>103</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業務部長</dc:creator>
  <cp:lastModifiedBy>矢治 幸夫</cp:lastModifiedBy>
  <cp:revision>54</cp:revision>
  <cp:lastPrinted>2021-05-07T07:19:17Z</cp:lastPrinted>
  <dcterms:created xsi:type="dcterms:W3CDTF">2016-12-27T00:42:35Z</dcterms:created>
  <dcterms:modified xsi:type="dcterms:W3CDTF">2021-05-07T07:22:57Z</dcterms:modified>
</cp:coreProperties>
</file>