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85" saveSubsetFonts="1">
  <p:sldMasterIdLst>
    <p:sldMasterId id="2147483732" r:id="rId1"/>
  </p:sldMasterIdLst>
  <p:notesMasterIdLst>
    <p:notesMasterId r:id="rId6"/>
  </p:notesMasterIdLst>
  <p:handoutMasterIdLst>
    <p:handoutMasterId r:id="rId7"/>
  </p:handoutMasterIdLst>
  <p:sldIdLst>
    <p:sldId id="288" r:id="rId2"/>
    <p:sldId id="289" r:id="rId3"/>
    <p:sldId id="290" r:id="rId4"/>
    <p:sldId id="291" r:id="rId5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62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205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784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BA3AF-DBE7-4965-AB71-63583C6FC9DB}" type="datetimeFigureOut">
              <a:rPr kumimoji="1" lang="ja-JP" altLang="en-US" smtClean="0"/>
              <a:t>2021/5/7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150C3-A66E-43D3-ADD4-A68C93074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228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6E5E6-2D87-4845-A1BA-4535EF336B18}" type="slidenum">
              <a:rPr lang="ja-JP" altLang="en-US" smtClean="0">
                <a:solidFill>
                  <a:prstClr val="black"/>
                </a:solidFill>
              </a:rPr>
              <a:pPr/>
              <a:t>88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720F-A6EE-40AA-9265-F25D17571B7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7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1A89-24C0-43D9-9B4A-BF057C04A7B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61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13FD-E621-49A6-BCE8-139C65A7477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398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D759-7378-4C44-99AD-32B65D4D84D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2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5481-870E-4B91-B32E-BB1917B2E60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80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A7F3-E341-47D9-83E3-B1431833FC1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3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2DDE-3311-463C-B564-2EF3395995E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86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4059-D1B5-4B2B-8039-BDE5848C204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00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F0C3-1761-4F75-85D2-E4D1650F88C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75600"/>
            <a:ext cx="2133600" cy="365125"/>
          </a:xfrm>
        </p:spPr>
        <p:txBody>
          <a:bodyPr/>
          <a:lstStyle>
            <a:lvl1pPr>
              <a:defRPr sz="2000">
                <a:latin typeface="+mn-ea"/>
                <a:ea typeface="+mn-ea"/>
              </a:defRPr>
            </a:lvl1pPr>
          </a:lstStyle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879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85BC-2166-43F6-8132-C7B94BB61B2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02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9A8E-EA9F-4D23-B771-C6523D0B101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41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4AA93-FD19-43B8-BF3D-E226556D0C2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7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395536" y="1484784"/>
            <a:ext cx="3772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①重量物の重さ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179388" indent="-179388"/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②運搬の姿勢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solidFill>
                  <a:prstClr val="white"/>
                </a:solidFill>
                <a:latin typeface="+mj-ea"/>
              </a:rPr>
              <a:t>Ⅵ</a:t>
            </a:r>
            <a:r>
              <a:rPr lang="ja-JP" altLang="en-US" sz="3200" dirty="0">
                <a:solidFill>
                  <a:prstClr val="white"/>
                </a:solidFill>
                <a:latin typeface="+mj-ea"/>
              </a:rPr>
              <a:t>　重量物の運搬</a:t>
            </a:r>
          </a:p>
        </p:txBody>
      </p:sp>
      <p:pic>
        <p:nvPicPr>
          <p:cNvPr id="3074" name="Picture 2" descr="\\ALRIT\Alrit共有\02_農作業安全対策\２８農林水産省予算 安全総合対策\リスクカルテ\指導者研修用資料関係\02 安全講習テキスト 耕種分冊 Ⅱ\イラスト\重量物運搬１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18644"/>
            <a:ext cx="2243113" cy="366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ALRIT\Alrit共有\02_農作業安全対策\２８農林水産省予算 安全総合対策\リスクカルテ\指導者研修用資料関係\02 安全講習テキスト 耕種分冊 Ⅱ\イラスト\重量物運搬２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3096258" cy="353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760690" y="908720"/>
            <a:ext cx="754886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下の絵を見ながら、チェックするポイントを整理しましょう。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99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33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185667"/>
              </p:ext>
            </p:extLst>
          </p:nvPr>
        </p:nvGraphicFramePr>
        <p:xfrm>
          <a:off x="323527" y="1772816"/>
          <a:ext cx="8496946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事項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チェック内容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チェック欄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対策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ja-JP" altLang="en-US" sz="2000" dirty="0"/>
                        <a:t>優先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</a:rPr>
                        <a:t>そうだ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</a:rPr>
                        <a:t>ちがう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</a:rPr>
                        <a:t>重量物の</a:t>
                      </a:r>
                      <a:endParaRPr kumimoji="1" lang="en-US" altLang="ja-JP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</a:rPr>
                        <a:t>重さ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</a:rPr>
                        <a:t>重量物の重さは、男性：「体重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</a:rPr>
                        <a:t>×0.4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</a:rPr>
                        <a:t>」、</a:t>
                      </a:r>
                      <a:endParaRPr kumimoji="1" lang="en-US" altLang="ja-JP" sz="20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</a:rPr>
                        <a:t>女性：「体重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</a:rPr>
                        <a:t>×0.4×0.6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</a:rPr>
                        <a:t>」以下とし、それ以上の時は二人作業もしくは補助具を用いている。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</a:rPr>
                        <a:t>運搬の姿勢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</a:rPr>
                        <a:t>床から一気に持ち上げない、持ち上げるときは腰に負担のない工夫をしている。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タイトル 1"/>
          <p:cNvSpPr txBox="1">
            <a:spLocks/>
          </p:cNvSpPr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solidFill>
                  <a:prstClr val="white"/>
                </a:solidFill>
                <a:latin typeface="+mj-ea"/>
              </a:rPr>
              <a:t>Ⅵ</a:t>
            </a:r>
            <a:r>
              <a:rPr lang="ja-JP" altLang="en-US" sz="3200" dirty="0">
                <a:solidFill>
                  <a:prstClr val="white"/>
                </a:solidFill>
                <a:latin typeface="+mj-ea"/>
              </a:rPr>
              <a:t>　重量物の運搬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4798893"/>
            <a:ext cx="849694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+mj-ea"/>
                <a:ea typeface="+mj-ea"/>
              </a:rPr>
              <a:t>リスクカルテ解説書：「農業生産工程管理（</a:t>
            </a:r>
            <a:r>
              <a:rPr lang="en-US" altLang="ja-JP" sz="1600" dirty="0">
                <a:latin typeface="+mj-ea"/>
                <a:ea typeface="+mj-ea"/>
              </a:rPr>
              <a:t>GAP</a:t>
            </a:r>
            <a:r>
              <a:rPr lang="ja-JP" altLang="en-US" sz="1600" dirty="0">
                <a:latin typeface="+mj-ea"/>
                <a:ea typeface="+mj-ea"/>
              </a:rPr>
              <a:t>）と農作業安全」</a:t>
            </a:r>
            <a:r>
              <a:rPr lang="en-US" altLang="ja-JP" sz="1600" dirty="0">
                <a:latin typeface="+mj-ea"/>
                <a:ea typeface="+mj-ea"/>
              </a:rPr>
              <a:t>p18</a:t>
            </a:r>
            <a:r>
              <a:rPr lang="ja-JP" altLang="en-US" sz="1600" dirty="0" err="1">
                <a:latin typeface="+mj-ea"/>
                <a:ea typeface="+mj-ea"/>
              </a:rPr>
              <a:t>、</a:t>
            </a:r>
            <a:r>
              <a:rPr lang="ja-JP" altLang="en-US" sz="1600" dirty="0">
                <a:latin typeface="+mj-ea"/>
                <a:ea typeface="+mj-ea"/>
              </a:rPr>
              <a:t>「</a:t>
            </a:r>
            <a:r>
              <a:rPr lang="ja-JP" altLang="ja-JP" sz="1600" dirty="0">
                <a:latin typeface="+mj-ea"/>
                <a:ea typeface="+mj-ea"/>
              </a:rPr>
              <a:t>作業姿勢改善、重量物負担軽減</a:t>
            </a:r>
            <a:r>
              <a:rPr lang="ja-JP" altLang="en-US" sz="1600" dirty="0">
                <a:latin typeface="+mj-ea"/>
                <a:ea typeface="+mj-ea"/>
              </a:rPr>
              <a:t>」</a:t>
            </a:r>
            <a:r>
              <a:rPr lang="en-US" altLang="ja-JP" sz="1600" dirty="0">
                <a:latin typeface="+mj-ea"/>
                <a:ea typeface="+mj-ea"/>
              </a:rPr>
              <a:t>p72</a:t>
            </a:r>
            <a:r>
              <a:rPr lang="ja-JP" altLang="en-US" sz="1600" dirty="0">
                <a:latin typeface="+mj-ea"/>
                <a:ea typeface="+mj-ea"/>
              </a:rPr>
              <a:t>　参照</a:t>
            </a:r>
            <a:endParaRPr kumimoji="1" lang="ja-JP" altLang="en-US" sz="1600" dirty="0">
              <a:latin typeface="+mj-ea"/>
              <a:ea typeface="+mj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162566" y="6309320"/>
            <a:ext cx="693896" cy="365125"/>
          </a:xfrm>
        </p:spPr>
        <p:txBody>
          <a:bodyPr/>
          <a:lstStyle/>
          <a:p>
            <a:pPr algn="l"/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100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846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300011" y="1831437"/>
            <a:ext cx="39869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事故事例</a:t>
            </a:r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重量物、不安定（軽傷）</a:t>
            </a:r>
          </a:p>
          <a:p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バーンクリーナーのミッション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30kg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を手で持ち上げて運搬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した時に、手が滑って足の上に落下。（平成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21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年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4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月 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14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時頃、農機庫、男性・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47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歳）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2578" y="5445224"/>
            <a:ext cx="8654343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≪なぜ≫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重い荷物を運ぶことは、最もいやがられる作業で、実際に疲労を早くもたらす上に、腰痛の原因にもなります。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2578" y="171797"/>
            <a:ext cx="8619902" cy="1384995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重量物の重さは、男性：「体重</a:t>
            </a:r>
            <a:r>
              <a:rPr lang="en-US" altLang="ja-JP" sz="2800" dirty="0">
                <a:solidFill>
                  <a:prstClr val="black"/>
                </a:solidFill>
                <a:latin typeface="+mj-ea"/>
                <a:ea typeface="+mj-ea"/>
              </a:rPr>
              <a:t>×0.4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」、女性：「体重　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</a:t>
            </a:r>
            <a:r>
              <a:rPr lang="en-US" altLang="ja-JP" sz="2800" dirty="0">
                <a:solidFill>
                  <a:prstClr val="black"/>
                </a:solidFill>
                <a:latin typeface="+mj-ea"/>
                <a:ea typeface="+mj-ea"/>
              </a:rPr>
              <a:t>×0.4×0.6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」以下とし、それ以上の時は二人作業もしく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は補助具を用いている。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188640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white">
                    <a:lumMod val="75000"/>
                  </a:prstClr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300011" y="4620325"/>
            <a:ext cx="3524508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ja-JP" sz="1600" dirty="0">
                <a:latin typeface="+mj-ea"/>
                <a:ea typeface="+mj-ea"/>
              </a:rPr>
              <a:t>（一社）日本農村医学会編「こうして起こった農作業事故」（№</a:t>
            </a:r>
            <a:r>
              <a:rPr lang="en-US" altLang="ja-JP" sz="1600" dirty="0">
                <a:latin typeface="+mj-ea"/>
                <a:ea typeface="+mj-ea"/>
              </a:rPr>
              <a:t>Ⅱ</a:t>
            </a:r>
            <a:r>
              <a:rPr lang="ja-JP" altLang="ja-JP" sz="1600" dirty="0">
                <a:latin typeface="+mj-ea"/>
                <a:ea typeface="+mj-ea"/>
              </a:rPr>
              <a:t>）</a:t>
            </a:r>
            <a:r>
              <a:rPr lang="en-US" altLang="ja-JP" sz="1600" dirty="0">
                <a:latin typeface="+mj-ea"/>
                <a:ea typeface="+mj-ea"/>
              </a:rPr>
              <a:t>p205</a:t>
            </a:r>
            <a:r>
              <a:rPr lang="ja-JP" altLang="ja-JP" sz="1600" dirty="0">
                <a:latin typeface="+mj-ea"/>
                <a:ea typeface="+mj-ea"/>
              </a:rPr>
              <a:t>より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944" y="1689057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101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91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272578" y="1700808"/>
            <a:ext cx="8619902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改善のポイント</a:t>
            </a:r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①重量物は１個当たりの重さを軽くするため複数個に分割します。</a:t>
            </a:r>
          </a:p>
          <a:p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②モノを持ちやすいよう工夫します。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③アシストスーツの利用も検討する。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2578" y="171797"/>
            <a:ext cx="8619902" cy="1384995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重量物の重さは、男性：「体重</a:t>
            </a:r>
            <a:r>
              <a:rPr lang="en-US" altLang="ja-JP" sz="2800" dirty="0">
                <a:solidFill>
                  <a:prstClr val="black"/>
                </a:solidFill>
                <a:latin typeface="+mj-ea"/>
                <a:ea typeface="+mj-ea"/>
              </a:rPr>
              <a:t>×0.4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」、女性：「体重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</a:t>
            </a:r>
            <a:r>
              <a:rPr lang="en-US" altLang="ja-JP" sz="2800" dirty="0">
                <a:solidFill>
                  <a:prstClr val="black"/>
                </a:solidFill>
                <a:latin typeface="+mj-ea"/>
                <a:ea typeface="+mj-ea"/>
              </a:rPr>
              <a:t>×0.4×0.6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」以下とし、それ以上の時は二人作業もしく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は</a:t>
            </a:r>
            <a:r>
              <a:rPr lang="ja-JP" altLang="en-US" sz="2800" dirty="0">
                <a:solidFill>
                  <a:prstClr val="black"/>
                </a:solidFill>
                <a:latin typeface="+mj-ea"/>
              </a:rPr>
              <a:t>補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助具を用いている。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3105" y="171797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✔</a:t>
            </a:r>
          </a:p>
        </p:txBody>
      </p:sp>
      <p:pic>
        <p:nvPicPr>
          <p:cNvPr id="1028" name="Picture 4" descr="\\ALRIT\Alrit共有\02_農作業安全対策\２８農林水産省予算 安全総合対策\リスクカルテ\指導者研修用資料関係\02 安全講習テキスト 耕種分冊 Ⅱ\イラスト\重量物運搬工夫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790" y="3270468"/>
            <a:ext cx="2724719" cy="235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30" y="3270468"/>
            <a:ext cx="5739582" cy="231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284166" y="6321078"/>
            <a:ext cx="621888" cy="365125"/>
          </a:xfrm>
        </p:spPr>
        <p:txBody>
          <a:bodyPr/>
          <a:lstStyle/>
          <a:p>
            <a:pPr algn="l"/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102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1787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364</Words>
  <Application>Microsoft Office PowerPoint</Application>
  <PresentationFormat>画面に合わせる (4:3)</PresentationFormat>
  <Paragraphs>42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ＭＳ Ｐゴシック</vt:lpstr>
      <vt:lpstr>Arial</vt:lpstr>
      <vt:lpstr>Calibri</vt:lpstr>
      <vt:lpstr>1_Office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業務部長</dc:creator>
  <cp:lastModifiedBy>矢治 幸夫</cp:lastModifiedBy>
  <cp:revision>35</cp:revision>
  <cp:lastPrinted>2021-05-07T07:05:49Z</cp:lastPrinted>
  <dcterms:created xsi:type="dcterms:W3CDTF">2016-12-27T00:42:35Z</dcterms:created>
  <dcterms:modified xsi:type="dcterms:W3CDTF">2021-05-07T07:07:51Z</dcterms:modified>
</cp:coreProperties>
</file>