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9" saveSubsetFonts="1">
  <p:sldMasterIdLst>
    <p:sldMasterId id="2147483720" r:id="rId1"/>
  </p:sldMasterIdLst>
  <p:notesMasterIdLst>
    <p:notesMasterId r:id="rId8"/>
  </p:notesMasterIdLst>
  <p:handoutMasterIdLst>
    <p:handoutMasterId r:id="rId9"/>
  </p:handoutMasterIdLst>
  <p:sldIdLst>
    <p:sldId id="287" r:id="rId2"/>
    <p:sldId id="293" r:id="rId3"/>
    <p:sldId id="288" r:id="rId4"/>
    <p:sldId id="289" r:id="rId5"/>
    <p:sldId id="290" r:id="rId6"/>
    <p:sldId id="291" r:id="rId7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0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6008280825941"/>
          <c:y val="0.17463978286834334"/>
          <c:w val="0.86639046554351107"/>
          <c:h val="0.752226866538107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死亡者数（人）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Sheet1!$A$3:$A$12</c:f>
              <c:strCache>
                <c:ptCount val="10"/>
                <c:pt idx="0">
                  <c:v>21年</c:v>
                </c:pt>
                <c:pt idx="1">
                  <c:v>22年</c:v>
                </c:pt>
                <c:pt idx="2">
                  <c:v>23年</c:v>
                </c:pt>
                <c:pt idx="3">
                  <c:v>24年</c:v>
                </c:pt>
                <c:pt idx="4">
                  <c:v>25年</c:v>
                </c:pt>
                <c:pt idx="5">
                  <c:v>26年</c:v>
                </c:pt>
                <c:pt idx="6">
                  <c:v>27年</c:v>
                </c:pt>
                <c:pt idx="7">
                  <c:v>28年</c:v>
                </c:pt>
                <c:pt idx="8">
                  <c:v>29年</c:v>
                </c:pt>
                <c:pt idx="9">
                  <c:v>30年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7</c:v>
                </c:pt>
                <c:pt idx="1">
                  <c:v>26</c:v>
                </c:pt>
                <c:pt idx="2">
                  <c:v>21</c:v>
                </c:pt>
                <c:pt idx="3">
                  <c:v>21</c:v>
                </c:pt>
                <c:pt idx="4">
                  <c:v>24</c:v>
                </c:pt>
                <c:pt idx="5">
                  <c:v>19</c:v>
                </c:pt>
                <c:pt idx="6">
                  <c:v>27</c:v>
                </c:pt>
                <c:pt idx="7">
                  <c:v>19</c:v>
                </c:pt>
                <c:pt idx="8">
                  <c:v>22</c:v>
                </c:pt>
                <c:pt idx="9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E1-4936-9175-1AD107F1D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739192"/>
        <c:axId val="411743784"/>
      </c:lineChart>
      <c:catAx>
        <c:axId val="41173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11743784"/>
        <c:crosses val="autoZero"/>
        <c:auto val="1"/>
        <c:lblAlgn val="ctr"/>
        <c:lblOffset val="100"/>
        <c:noMultiLvlLbl val="0"/>
      </c:catAx>
      <c:valAx>
        <c:axId val="41174378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1173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農作業中の熱中症による死亡者数（年齢別）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defRPr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（平成</a:t>
            </a:r>
            <a:r>
              <a:rPr lang="en-US" alt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21</a:t>
            </a: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　</a:t>
            </a:r>
            <a:r>
              <a:rPr lang="en-US" alt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年間）</a:t>
            </a:r>
          </a:p>
        </c:rich>
      </c:tx>
      <c:layout>
        <c:manualLayout>
          <c:xMode val="edge"/>
          <c:yMode val="edge"/>
          <c:x val="8.8646153751491472E-2"/>
          <c:y val="0.12288770910954101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7350230850362331E-2"/>
          <c:y val="0.16480511655929925"/>
          <c:w val="0.92809808977698693"/>
          <c:h val="0.72095580547036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20歳未満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Sheet1!$B$26</c:f>
              <c:strCache>
                <c:ptCount val="1"/>
                <c:pt idx="0">
                  <c:v>人数</c:v>
                </c:pt>
              </c:strCache>
            </c:strRef>
          </c:cat>
          <c:val>
            <c:numRef>
              <c:f>Sheet1!$B$27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7-4DEA-807F-3B2F33FE1F18}"/>
            </c:ext>
          </c:extLst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20代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Sheet1!$B$26</c:f>
              <c:strCache>
                <c:ptCount val="1"/>
                <c:pt idx="0">
                  <c:v>人数</c:v>
                </c:pt>
              </c:strCache>
            </c:strRef>
          </c:cat>
          <c:val>
            <c:numRef>
              <c:f>Sheet1!$B$28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07-4DEA-807F-3B2F33FE1F18}"/>
            </c:ext>
          </c:extLst>
        </c:ser>
        <c:ser>
          <c:idx val="2"/>
          <c:order val="2"/>
          <c:tx>
            <c:strRef>
              <c:f>Sheet1!$A$29</c:f>
              <c:strCache>
                <c:ptCount val="1"/>
                <c:pt idx="0">
                  <c:v>30代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Sheet1!$B$26</c:f>
              <c:strCache>
                <c:ptCount val="1"/>
                <c:pt idx="0">
                  <c:v>人数</c:v>
                </c:pt>
              </c:strCache>
            </c:strRef>
          </c:cat>
          <c:val>
            <c:numRef>
              <c:f>Sheet1!$B$29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07-4DEA-807F-3B2F33FE1F18}"/>
            </c:ext>
          </c:extLst>
        </c:ser>
        <c:ser>
          <c:idx val="3"/>
          <c:order val="3"/>
          <c:tx>
            <c:strRef>
              <c:f>Sheet1!$A$30</c:f>
              <c:strCache>
                <c:ptCount val="1"/>
                <c:pt idx="0">
                  <c:v>40代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Sheet1!$B$26</c:f>
              <c:strCache>
                <c:ptCount val="1"/>
                <c:pt idx="0">
                  <c:v>人数</c:v>
                </c:pt>
              </c:strCache>
            </c:strRef>
          </c:cat>
          <c:val>
            <c:numRef>
              <c:f>Sheet1!$B$30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07-4DEA-807F-3B2F33FE1F18}"/>
            </c:ext>
          </c:extLst>
        </c:ser>
        <c:ser>
          <c:idx val="4"/>
          <c:order val="4"/>
          <c:tx>
            <c:strRef>
              <c:f>Sheet1!$A$31</c:f>
              <c:strCache>
                <c:ptCount val="1"/>
                <c:pt idx="0">
                  <c:v>50代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Sheet1!$B$26</c:f>
              <c:strCache>
                <c:ptCount val="1"/>
                <c:pt idx="0">
                  <c:v>人数</c:v>
                </c:pt>
              </c:strCache>
            </c:strRef>
          </c:cat>
          <c:val>
            <c:numRef>
              <c:f>Sheet1!$B$31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07-4DEA-807F-3B2F33FE1F18}"/>
            </c:ext>
          </c:extLst>
        </c:ser>
        <c:ser>
          <c:idx val="5"/>
          <c:order val="5"/>
          <c:tx>
            <c:strRef>
              <c:f>Sheet1!$A$32</c:f>
              <c:strCache>
                <c:ptCount val="1"/>
                <c:pt idx="0">
                  <c:v>60代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Sheet1!$B$26</c:f>
              <c:strCache>
                <c:ptCount val="1"/>
                <c:pt idx="0">
                  <c:v>人数</c:v>
                </c:pt>
              </c:strCache>
            </c:strRef>
          </c:cat>
          <c:val>
            <c:numRef>
              <c:f>Sheet1!$B$32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07-4DEA-807F-3B2F33FE1F18}"/>
            </c:ext>
          </c:extLst>
        </c:ser>
        <c:ser>
          <c:idx val="6"/>
          <c:order val="6"/>
          <c:tx>
            <c:strRef>
              <c:f>Sheet1!$A$33</c:f>
              <c:strCache>
                <c:ptCount val="1"/>
                <c:pt idx="0">
                  <c:v>70代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Sheet1!$B$26</c:f>
              <c:strCache>
                <c:ptCount val="1"/>
                <c:pt idx="0">
                  <c:v>人数</c:v>
                </c:pt>
              </c:strCache>
            </c:strRef>
          </c:cat>
          <c:val>
            <c:numRef>
              <c:f>Sheet1!$B$33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07-4DEA-807F-3B2F33FE1F18}"/>
            </c:ext>
          </c:extLst>
        </c:ser>
        <c:ser>
          <c:idx val="7"/>
          <c:order val="7"/>
          <c:tx>
            <c:strRef>
              <c:f>Sheet1!$A$34</c:f>
              <c:strCache>
                <c:ptCount val="1"/>
                <c:pt idx="0">
                  <c:v>80代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Sheet1!$B$26</c:f>
              <c:strCache>
                <c:ptCount val="1"/>
                <c:pt idx="0">
                  <c:v>人数</c:v>
                </c:pt>
              </c:strCache>
            </c:strRef>
          </c:cat>
          <c:val>
            <c:numRef>
              <c:f>Sheet1!$B$34</c:f>
              <c:numCache>
                <c:formatCode>General</c:formatCode>
                <c:ptCount val="1"/>
                <c:pt idx="0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07-4DEA-807F-3B2F33FE1F18}"/>
            </c:ext>
          </c:extLst>
        </c:ser>
        <c:ser>
          <c:idx val="8"/>
          <c:order val="8"/>
          <c:tx>
            <c:strRef>
              <c:f>Sheet1!$A$35</c:f>
              <c:strCache>
                <c:ptCount val="1"/>
                <c:pt idx="0">
                  <c:v>90代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Sheet1!$B$26</c:f>
              <c:strCache>
                <c:ptCount val="1"/>
                <c:pt idx="0">
                  <c:v>人数</c:v>
                </c:pt>
              </c:strCache>
            </c:strRef>
          </c:cat>
          <c:val>
            <c:numRef>
              <c:f>Sheet1!$B$35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07-4DEA-807F-3B2F33FE1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401528"/>
        <c:axId val="297400544"/>
      </c:barChart>
      <c:catAx>
        <c:axId val="29740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7400544"/>
        <c:crosses val="autoZero"/>
        <c:auto val="1"/>
        <c:lblAlgn val="ctr"/>
        <c:lblOffset val="100"/>
        <c:noMultiLvlLbl val="0"/>
      </c:catAx>
      <c:valAx>
        <c:axId val="29740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740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78335425745216"/>
          <c:y val="0.89409667541557303"/>
          <c:w val="0.8222531400163183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0.29412</cdr:x>
      <cdr:y>0.12141</cdr:y>
    </cdr:from>
    <cdr:to>
      <cdr:x>0.6587</cdr:x>
      <cdr:y>0.21602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232D7F66-594D-4DD0-9C58-2CAB096D6DE9}"/>
            </a:ext>
          </a:extLst>
        </cdr:cNvPr>
        <cdr:cNvSpPr txBox="1"/>
      </cdr:nvSpPr>
      <cdr:spPr>
        <a:xfrm xmlns:a="http://schemas.openxmlformats.org/drawingml/2006/main">
          <a:off x="1980220" y="500730"/>
          <a:ext cx="2454663" cy="39020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2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10</a:t>
          </a:r>
          <a:r>
            <a:rPr lang="ja-JP" altLang="en-US" sz="180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年間で</a:t>
          </a:r>
          <a:r>
            <a: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229</a:t>
          </a:r>
          <a:r>
            <a:rPr lang="ja-JP" altLang="en-US" sz="180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人死亡</a:t>
          </a:r>
        </a:p>
      </cdr:txBody>
    </cdr:sp>
  </cdr:relSizeAnchor>
  <cdr:relSizeAnchor xmlns:cdr="http://schemas.openxmlformats.org/drawingml/2006/chartDrawing">
    <cdr:from>
      <cdr:x>0.24057</cdr:x>
      <cdr:y>0.39883</cdr:y>
    </cdr:from>
    <cdr:to>
      <cdr:x>0.33046</cdr:x>
      <cdr:y>0.48765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818BB633-0773-45C9-BB9D-A8B59D183725}"/>
            </a:ext>
          </a:extLst>
        </cdr:cNvPr>
        <cdr:cNvSpPr txBox="1"/>
      </cdr:nvSpPr>
      <cdr:spPr>
        <a:xfrm xmlns:a="http://schemas.openxmlformats.org/drawingml/2006/main">
          <a:off x="1940145" y="1644902"/>
          <a:ext cx="724953" cy="366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800" dirty="0">
              <a:solidFill>
                <a:srgbClr val="FF0000"/>
              </a:solidFill>
            </a:rPr>
            <a:t>26</a:t>
          </a:r>
          <a:endParaRPr lang="ja-JP" altLang="en-US" sz="1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0.3125</cdr:x>
      <cdr:y>0.48102</cdr:y>
    </cdr:from>
    <cdr:to>
      <cdr:x>0.39115</cdr:x>
      <cdr:y>0.56761</cdr:y>
    </cdr:to>
    <cdr:sp macro="" textlink="">
      <cdr:nvSpPr>
        <cdr:cNvPr id="4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id="{98CE4637-CE61-4E43-A372-94416B5051E1}"/>
            </a:ext>
          </a:extLst>
        </cdr:cNvPr>
        <cdr:cNvSpPr txBox="1"/>
      </cdr:nvSpPr>
      <cdr:spPr>
        <a:xfrm xmlns:a="http://schemas.openxmlformats.org/drawingml/2006/main">
          <a:off x="2520280" y="1983877"/>
          <a:ext cx="634304" cy="357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800" dirty="0">
              <a:solidFill>
                <a:srgbClr val="FF0000"/>
              </a:solidFill>
            </a:rPr>
            <a:t>21</a:t>
          </a:r>
          <a:endParaRPr lang="ja-JP" altLang="en-US" sz="1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0.40179</cdr:x>
      <cdr:y>0.47609</cdr:y>
    </cdr:from>
    <cdr:to>
      <cdr:x>0.48044</cdr:x>
      <cdr:y>0.56268</cdr:y>
    </cdr:to>
    <cdr:sp macro="" textlink="">
      <cdr:nvSpPr>
        <cdr:cNvPr id="5" name="テキスト ボックス 4">
          <a:extLst xmlns:a="http://schemas.openxmlformats.org/drawingml/2006/main">
            <a:ext uri="{FF2B5EF4-FFF2-40B4-BE49-F238E27FC236}">
              <a16:creationId xmlns:a16="http://schemas.microsoft.com/office/drawing/2014/main" id="{101C99D4-CE89-42D9-9D68-F10CB862D97B}"/>
            </a:ext>
          </a:extLst>
        </cdr:cNvPr>
        <cdr:cNvSpPr txBox="1"/>
      </cdr:nvSpPr>
      <cdr:spPr>
        <a:xfrm xmlns:a="http://schemas.openxmlformats.org/drawingml/2006/main">
          <a:off x="3240360" y="1963552"/>
          <a:ext cx="634304" cy="357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800" dirty="0">
              <a:solidFill>
                <a:srgbClr val="FF0000"/>
              </a:solidFill>
            </a:rPr>
            <a:t>21</a:t>
          </a:r>
          <a:endParaRPr lang="ja-JP" altLang="en-US" sz="1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0.4614</cdr:y>
    </cdr:from>
    <cdr:to>
      <cdr:x>0.56742</cdr:x>
      <cdr:y>0.58723</cdr:y>
    </cdr:to>
    <cdr:sp macro="" textlink="">
      <cdr:nvSpPr>
        <cdr:cNvPr id="6" name="テキスト ボックス 5">
          <a:extLst xmlns:a="http://schemas.openxmlformats.org/drawingml/2006/main">
            <a:ext uri="{FF2B5EF4-FFF2-40B4-BE49-F238E27FC236}">
              <a16:creationId xmlns:a16="http://schemas.microsoft.com/office/drawing/2014/main" id="{B9D06624-D2C1-4B2F-9FC8-179CB2267914}"/>
            </a:ext>
          </a:extLst>
        </cdr:cNvPr>
        <cdr:cNvSpPr txBox="1"/>
      </cdr:nvSpPr>
      <cdr:spPr>
        <a:xfrm xmlns:a="http://schemas.openxmlformats.org/drawingml/2006/main">
          <a:off x="4032448" y="1902957"/>
          <a:ext cx="543736" cy="518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800" dirty="0">
              <a:solidFill>
                <a:srgbClr val="FF0000"/>
              </a:solidFill>
            </a:rPr>
            <a:t>24</a:t>
          </a:r>
          <a:endParaRPr lang="ja-JP" altLang="en-US" sz="1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0.58036</cdr:x>
      <cdr:y>0.63152</cdr:y>
    </cdr:from>
    <cdr:to>
      <cdr:x>0.64777</cdr:x>
      <cdr:y>0.77006</cdr:y>
    </cdr:to>
    <cdr:sp macro="" textlink="">
      <cdr:nvSpPr>
        <cdr:cNvPr id="7" name="テキスト ボックス 6">
          <a:extLst xmlns:a="http://schemas.openxmlformats.org/drawingml/2006/main">
            <a:ext uri="{FF2B5EF4-FFF2-40B4-BE49-F238E27FC236}">
              <a16:creationId xmlns:a16="http://schemas.microsoft.com/office/drawing/2014/main" id="{50D801DE-39A4-43CB-8779-C24EBCF72A0F}"/>
            </a:ext>
          </a:extLst>
        </cdr:cNvPr>
        <cdr:cNvSpPr txBox="1"/>
      </cdr:nvSpPr>
      <cdr:spPr>
        <a:xfrm xmlns:a="http://schemas.openxmlformats.org/drawingml/2006/main">
          <a:off x="4680520" y="2604595"/>
          <a:ext cx="543655" cy="571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800" dirty="0"/>
            <a:t>19</a:t>
          </a:r>
          <a:endParaRPr lang="ja-JP" altLang="en-US" sz="1800" dirty="0"/>
        </a:p>
      </cdr:txBody>
    </cdr:sp>
  </cdr:relSizeAnchor>
  <cdr:relSizeAnchor xmlns:cdr="http://schemas.openxmlformats.org/drawingml/2006/chartDrawing">
    <cdr:from>
      <cdr:x>0.66019</cdr:x>
      <cdr:y>0.40202</cdr:y>
    </cdr:from>
    <cdr:to>
      <cdr:x>0.73267</cdr:x>
      <cdr:y>0.50592</cdr:y>
    </cdr:to>
    <cdr:sp macro="" textlink="">
      <cdr:nvSpPr>
        <cdr:cNvPr id="8" name="テキスト ボックス 7">
          <a:extLst xmlns:a="http://schemas.openxmlformats.org/drawingml/2006/main">
            <a:ext uri="{FF2B5EF4-FFF2-40B4-BE49-F238E27FC236}">
              <a16:creationId xmlns:a16="http://schemas.microsoft.com/office/drawing/2014/main" id="{BAC9657B-B605-43B8-BA05-93DC6C3EEB62}"/>
            </a:ext>
          </a:extLst>
        </cdr:cNvPr>
        <cdr:cNvSpPr txBox="1"/>
      </cdr:nvSpPr>
      <cdr:spPr>
        <a:xfrm xmlns:a="http://schemas.openxmlformats.org/drawingml/2006/main">
          <a:off x="5324352" y="1658050"/>
          <a:ext cx="584544" cy="428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800" dirty="0">
              <a:solidFill>
                <a:srgbClr val="FF0000"/>
              </a:solidFill>
            </a:rPr>
            <a:t>27</a:t>
          </a:r>
          <a:endParaRPr lang="ja-JP" altLang="en-US" sz="1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0.75459</cdr:x>
      <cdr:y>0.64218</cdr:y>
    </cdr:from>
    <cdr:to>
      <cdr:x>0.83324</cdr:x>
      <cdr:y>0.74609</cdr:y>
    </cdr:to>
    <cdr:sp macro="" textlink="">
      <cdr:nvSpPr>
        <cdr:cNvPr id="9" name="テキスト ボックス 8">
          <a:extLst xmlns:a="http://schemas.openxmlformats.org/drawingml/2006/main">
            <a:ext uri="{FF2B5EF4-FFF2-40B4-BE49-F238E27FC236}">
              <a16:creationId xmlns:a16="http://schemas.microsoft.com/office/drawing/2014/main" id="{D8982C64-A75F-4929-BCE3-4561706D569D}"/>
            </a:ext>
          </a:extLst>
        </cdr:cNvPr>
        <cdr:cNvSpPr txBox="1"/>
      </cdr:nvSpPr>
      <cdr:spPr>
        <a:xfrm xmlns:a="http://schemas.openxmlformats.org/drawingml/2006/main">
          <a:off x="6085656" y="2648550"/>
          <a:ext cx="634304" cy="428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800" dirty="0"/>
            <a:t>19</a:t>
          </a:r>
        </a:p>
        <a:p xmlns:a="http://schemas.openxmlformats.org/drawingml/2006/main">
          <a:endParaRPr lang="ja-JP" altLang="en-US" sz="1800" dirty="0"/>
        </a:p>
      </cdr:txBody>
    </cdr:sp>
  </cdr:relSizeAnchor>
  <cdr:relSizeAnchor xmlns:cdr="http://schemas.openxmlformats.org/drawingml/2006/chartDrawing">
    <cdr:from>
      <cdr:x>0.83929</cdr:x>
      <cdr:y>0.46743</cdr:y>
    </cdr:from>
    <cdr:to>
      <cdr:x>0.90671</cdr:x>
      <cdr:y>0.57134</cdr:y>
    </cdr:to>
    <cdr:sp macro="" textlink="">
      <cdr:nvSpPr>
        <cdr:cNvPr id="10" name="テキスト ボックス 9">
          <a:extLst xmlns:a="http://schemas.openxmlformats.org/drawingml/2006/main">
            <a:ext uri="{FF2B5EF4-FFF2-40B4-BE49-F238E27FC236}">
              <a16:creationId xmlns:a16="http://schemas.microsoft.com/office/drawing/2014/main" id="{AD2CC24E-EB2B-4218-B426-9B7CF700D961}"/>
            </a:ext>
          </a:extLst>
        </cdr:cNvPr>
        <cdr:cNvSpPr txBox="1"/>
      </cdr:nvSpPr>
      <cdr:spPr>
        <a:xfrm xmlns:a="http://schemas.openxmlformats.org/drawingml/2006/main">
          <a:off x="6768752" y="1927835"/>
          <a:ext cx="543735" cy="428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800" dirty="0">
              <a:solidFill>
                <a:srgbClr val="FF0000"/>
              </a:solidFill>
            </a:rPr>
            <a:t>22</a:t>
          </a:r>
          <a:endParaRPr lang="ja-JP" altLang="en-US" sz="1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0.92134</cdr:x>
      <cdr:y>0.18246</cdr:y>
    </cdr:from>
    <cdr:to>
      <cdr:x>1</cdr:x>
      <cdr:y>0.26905</cdr:y>
    </cdr:to>
    <cdr:sp macro="" textlink="">
      <cdr:nvSpPr>
        <cdr:cNvPr id="11" name="テキスト ボックス 10">
          <a:extLst xmlns:a="http://schemas.openxmlformats.org/drawingml/2006/main">
            <a:ext uri="{FF2B5EF4-FFF2-40B4-BE49-F238E27FC236}">
              <a16:creationId xmlns:a16="http://schemas.microsoft.com/office/drawing/2014/main" id="{49A50735-DD74-4ECB-A146-47F40BE56CBF}"/>
            </a:ext>
          </a:extLst>
        </cdr:cNvPr>
        <cdr:cNvSpPr txBox="1"/>
      </cdr:nvSpPr>
      <cdr:spPr>
        <a:xfrm xmlns:a="http://schemas.openxmlformats.org/drawingml/2006/main">
          <a:off x="7430511" y="752541"/>
          <a:ext cx="634385" cy="3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800" dirty="0">
              <a:solidFill>
                <a:srgbClr val="FF0000"/>
              </a:solidFill>
            </a:rPr>
            <a:t>43</a:t>
          </a:r>
          <a:endParaRPr lang="ja-JP" altLang="en-US" sz="18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68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BA3AF-DBE7-4965-AB71-63583C6FC9DB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150C3-A66E-43D3-ADD4-A68C93074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2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57F2-9273-4410-BD03-350EDBFD68CC}" type="slidenum">
              <a:rPr lang="ja-JP" altLang="en-US" smtClean="0">
                <a:solidFill>
                  <a:prstClr val="black"/>
                </a:solidFill>
              </a:rPr>
              <a:pPr/>
              <a:t>79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57F2-9273-4410-BD03-350EDBFD68CC}" type="slidenum">
              <a:rPr lang="ja-JP" altLang="en-US" smtClean="0">
                <a:solidFill>
                  <a:prstClr val="black"/>
                </a:solidFill>
              </a:rPr>
              <a:pPr/>
              <a:t>80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9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84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9A2F-36C8-4420-A61D-1574E64FAF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3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5E58-D077-491E-AE79-013069C7EB7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3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5E2C-F5A6-40D6-A919-AD508A1BD5C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8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9883-F361-4A39-A1D1-A4E9992682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5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77E7-D8A2-439F-A4F9-4725255F437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5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AA01-0D96-4E87-9CB8-BA338D2D8C3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9059-4FDE-4126-8692-7F322CF3F52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1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37-015B-4475-97F1-58F3FBF4472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3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58A3-3000-41A3-B61E-DD6137705F5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75600"/>
            <a:ext cx="2133600" cy="365125"/>
          </a:xfrm>
        </p:spPr>
        <p:txBody>
          <a:bodyPr/>
          <a:lstStyle>
            <a:lvl1pPr>
              <a:defRPr sz="2000">
                <a:latin typeface="+mn-ea"/>
                <a:ea typeface="+mn-ea"/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4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6DD4-A063-47D0-A9A2-1AD0443323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9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3B48-F4DA-4B7E-8165-8BBE1176690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6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70256-214F-4DC8-B276-1B54E202081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9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8721"/>
            <a:ext cx="9144000" cy="584775"/>
          </a:xfr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altLang="ja-JP" sz="3200" dirty="0">
                <a:solidFill>
                  <a:schemeClr val="bg1"/>
                </a:solidFill>
                <a:latin typeface="+mj-ea"/>
              </a:rPr>
              <a:t>Ⅴ</a:t>
            </a:r>
            <a:r>
              <a:rPr lang="ja-JP" altLang="en-US" sz="3200" dirty="0">
                <a:solidFill>
                  <a:schemeClr val="bg1"/>
                </a:solidFill>
                <a:latin typeface="+mj-ea"/>
              </a:rPr>
              <a:t>　暑いときの作業（熱中症対策）</a:t>
            </a:r>
            <a:endParaRPr kumimoji="1" lang="ja-JP" altLang="en-US" sz="32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2578" y="766107"/>
            <a:ext cx="429942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熱中症による事故の実態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5553052"/>
            <a:ext cx="82089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200" b="1" dirty="0">
                <a:solidFill>
                  <a:srgbClr val="FF0000"/>
                </a:solidFill>
                <a:latin typeface="+mj-ea"/>
                <a:ea typeface="+mj-ea"/>
              </a:rPr>
              <a:t>10</a:t>
            </a:r>
            <a:r>
              <a:rPr lang="ja-JP" altLang="en-US" sz="2200" b="1" dirty="0">
                <a:solidFill>
                  <a:srgbClr val="FF0000"/>
                </a:solidFill>
                <a:latin typeface="+mj-ea"/>
                <a:ea typeface="+mj-ea"/>
              </a:rPr>
              <a:t>年間で</a:t>
            </a:r>
            <a:r>
              <a:rPr lang="en-US" altLang="ja-JP" sz="2200" b="1" dirty="0">
                <a:solidFill>
                  <a:srgbClr val="FF0000"/>
                </a:solidFill>
                <a:latin typeface="+mj-ea"/>
                <a:ea typeface="+mj-ea"/>
              </a:rPr>
              <a:t>229</a:t>
            </a:r>
            <a:r>
              <a:rPr lang="ja-JP" altLang="en-US" sz="2200" b="1" dirty="0">
                <a:solidFill>
                  <a:srgbClr val="FF0000"/>
                </a:solidFill>
                <a:latin typeface="+mj-ea"/>
                <a:ea typeface="+mj-ea"/>
              </a:rPr>
              <a:t>件の死亡事故が発生しており、その内訳は、普通畑（</a:t>
            </a:r>
            <a:r>
              <a:rPr lang="en-US" altLang="ja-JP" sz="2200" b="1" dirty="0">
                <a:solidFill>
                  <a:srgbClr val="FF0000"/>
                </a:solidFill>
                <a:latin typeface="+mj-ea"/>
                <a:ea typeface="+mj-ea"/>
              </a:rPr>
              <a:t>132</a:t>
            </a:r>
            <a:r>
              <a:rPr lang="ja-JP" altLang="en-US" sz="2200" b="1" dirty="0">
                <a:solidFill>
                  <a:srgbClr val="FF0000"/>
                </a:solidFill>
                <a:latin typeface="+mj-ea"/>
                <a:ea typeface="+mj-ea"/>
              </a:rPr>
              <a:t>件）、田（</a:t>
            </a:r>
            <a:r>
              <a:rPr lang="en-US" altLang="ja-JP" sz="2200" b="1" dirty="0">
                <a:solidFill>
                  <a:srgbClr val="FF0000"/>
                </a:solidFill>
                <a:latin typeface="+mj-ea"/>
                <a:ea typeface="+mj-ea"/>
              </a:rPr>
              <a:t>36</a:t>
            </a:r>
            <a:r>
              <a:rPr lang="ja-JP" altLang="en-US" sz="2200" b="1" dirty="0">
                <a:solidFill>
                  <a:srgbClr val="FF0000"/>
                </a:solidFill>
                <a:latin typeface="+mj-ea"/>
                <a:ea typeface="+mj-ea"/>
              </a:rPr>
              <a:t>件）、施設（</a:t>
            </a:r>
            <a:r>
              <a:rPr lang="en-US" altLang="ja-JP" sz="2200" b="1" dirty="0">
                <a:solidFill>
                  <a:srgbClr val="FF0000"/>
                </a:solidFill>
                <a:latin typeface="+mj-ea"/>
                <a:ea typeface="+mj-ea"/>
              </a:rPr>
              <a:t>27</a:t>
            </a:r>
            <a:r>
              <a:rPr lang="ja-JP" altLang="en-US" sz="2200" b="1" dirty="0">
                <a:solidFill>
                  <a:srgbClr val="FF0000"/>
                </a:solidFill>
                <a:latin typeface="+mj-ea"/>
                <a:ea typeface="+mj-ea"/>
              </a:rPr>
              <a:t>件）となっています。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148064" y="6350400"/>
            <a:ext cx="187220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+mj-ea"/>
                <a:ea typeface="+mj-ea"/>
              </a:rPr>
              <a:t>農林水産省調べ</a:t>
            </a:r>
            <a:endParaRPr lang="ja-JP" altLang="ja-JP" sz="1600" dirty="0"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93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グラフ 10">
            <a:extLst>
              <a:ext uri="{FF2B5EF4-FFF2-40B4-BE49-F238E27FC236}">
                <a16:creationId xmlns:a16="http://schemas.microsoft.com/office/drawing/2014/main" id="{F65B7609-EFA3-4322-9A29-489522E67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15941"/>
              </p:ext>
            </p:extLst>
          </p:nvPr>
        </p:nvGraphicFramePr>
        <p:xfrm>
          <a:off x="467544" y="1342434"/>
          <a:ext cx="8064896" cy="412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391F92-9E1A-4E62-B092-D500F1F904C1}"/>
              </a:ext>
            </a:extLst>
          </p:cNvPr>
          <p:cNvSpPr txBox="1"/>
          <p:nvPr/>
        </p:nvSpPr>
        <p:spPr>
          <a:xfrm>
            <a:off x="1907704" y="45811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7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9D877-2CC9-4DF0-BFFC-F25D61D1D6E8}"/>
              </a:ext>
            </a:extLst>
          </p:cNvPr>
          <p:cNvSpPr txBox="1"/>
          <p:nvPr/>
        </p:nvSpPr>
        <p:spPr>
          <a:xfrm>
            <a:off x="467544" y="2273538"/>
            <a:ext cx="738664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死亡事故件数（　人）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583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グラフ 26">
            <a:extLst>
              <a:ext uri="{FF2B5EF4-FFF2-40B4-BE49-F238E27FC236}">
                <a16:creationId xmlns:a16="http://schemas.microsoft.com/office/drawing/2014/main" id="{E429BB54-A381-4D49-ACC8-B6DE67AF8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629269"/>
              </p:ext>
            </p:extLst>
          </p:nvPr>
        </p:nvGraphicFramePr>
        <p:xfrm>
          <a:off x="753259" y="934837"/>
          <a:ext cx="7801004" cy="434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331640" y="5339081"/>
            <a:ext cx="648072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ja-JP" altLang="en-US" sz="2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48064" y="6092186"/>
            <a:ext cx="187220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+mj-ea"/>
                <a:ea typeface="+mj-ea"/>
              </a:rPr>
              <a:t>農林水産省調べ</a:t>
            </a:r>
            <a:endParaRPr lang="ja-JP" altLang="ja-JP" sz="1600" dirty="0"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94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769193-D29D-426F-B256-97DE9D195217}"/>
              </a:ext>
            </a:extLst>
          </p:cNvPr>
          <p:cNvSpPr txBox="1"/>
          <p:nvPr/>
        </p:nvSpPr>
        <p:spPr>
          <a:xfrm>
            <a:off x="1413401" y="5358744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年齢別では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70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代以上で全体の８６％が発生しています。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4E088AC-A595-4374-ADD8-6E3B0F91850F}"/>
              </a:ext>
            </a:extLst>
          </p:cNvPr>
          <p:cNvSpPr txBox="1"/>
          <p:nvPr/>
        </p:nvSpPr>
        <p:spPr>
          <a:xfrm>
            <a:off x="2047762" y="44062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BF8A47-CA9E-421B-8D19-7AF8456916EC}"/>
              </a:ext>
            </a:extLst>
          </p:cNvPr>
          <p:cNvSpPr txBox="1"/>
          <p:nvPr/>
        </p:nvSpPr>
        <p:spPr>
          <a:xfrm>
            <a:off x="2640262" y="44062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95CA757-C9C3-47A1-AC15-9ADDC36D77BC}"/>
              </a:ext>
            </a:extLst>
          </p:cNvPr>
          <p:cNvSpPr txBox="1"/>
          <p:nvPr/>
        </p:nvSpPr>
        <p:spPr>
          <a:xfrm>
            <a:off x="3350825" y="43152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A38027C-1A8A-4C06-A2BC-6F27D2818AEE}"/>
              </a:ext>
            </a:extLst>
          </p:cNvPr>
          <p:cNvSpPr txBox="1"/>
          <p:nvPr/>
        </p:nvSpPr>
        <p:spPr>
          <a:xfrm>
            <a:off x="3977319" y="4424717"/>
            <a:ext cx="51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C7F83E7-7312-4FDF-8FF6-AF9D77C3ABF0}"/>
              </a:ext>
            </a:extLst>
          </p:cNvPr>
          <p:cNvSpPr txBox="1"/>
          <p:nvPr/>
        </p:nvSpPr>
        <p:spPr>
          <a:xfrm>
            <a:off x="4698468" y="4240051"/>
            <a:ext cx="48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C0DFA43-B41C-40DF-A01F-E1B010ED605C}"/>
              </a:ext>
            </a:extLst>
          </p:cNvPr>
          <p:cNvSpPr txBox="1"/>
          <p:nvPr/>
        </p:nvSpPr>
        <p:spPr>
          <a:xfrm>
            <a:off x="5321299" y="3916885"/>
            <a:ext cx="51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D046F3A-90C3-497E-A309-C73021380B71}"/>
              </a:ext>
            </a:extLst>
          </p:cNvPr>
          <p:cNvSpPr txBox="1"/>
          <p:nvPr/>
        </p:nvSpPr>
        <p:spPr>
          <a:xfrm>
            <a:off x="5990984" y="3105111"/>
            <a:ext cx="51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56</a:t>
            </a:r>
          </a:p>
          <a:p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16FFB9-17FA-468F-831E-77260391D5C8}"/>
              </a:ext>
            </a:extLst>
          </p:cNvPr>
          <p:cNvSpPr txBox="1"/>
          <p:nvPr/>
        </p:nvSpPr>
        <p:spPr>
          <a:xfrm>
            <a:off x="6553200" y="1700068"/>
            <a:ext cx="61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117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642898D-4C57-45B3-B9CB-99BC4B025883}"/>
              </a:ext>
            </a:extLst>
          </p:cNvPr>
          <p:cNvSpPr txBox="1"/>
          <p:nvPr/>
        </p:nvSpPr>
        <p:spPr>
          <a:xfrm>
            <a:off x="7339848" y="3778386"/>
            <a:ext cx="56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25</a:t>
            </a:r>
          </a:p>
          <a:p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6F77997-6F24-4D64-9F1F-976512C329E1}"/>
              </a:ext>
            </a:extLst>
          </p:cNvPr>
          <p:cNvSpPr txBox="1"/>
          <p:nvPr/>
        </p:nvSpPr>
        <p:spPr>
          <a:xfrm>
            <a:off x="419545" y="268835"/>
            <a:ext cx="429942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熱中症による事故の実態</a:t>
            </a:r>
          </a:p>
        </p:txBody>
      </p:sp>
    </p:spTree>
    <p:extLst>
      <p:ext uri="{BB962C8B-B14F-4D97-AF65-F5344CB8AC3E}">
        <p14:creationId xmlns:p14="http://schemas.microsoft.com/office/powerpoint/2010/main" val="304154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95536" y="1484784"/>
            <a:ext cx="3772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①体調管理と休養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②服装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③水分の補給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8766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48553"/>
            <a:ext cx="3742389" cy="343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60690" y="908720"/>
            <a:ext cx="75488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下の絵を見ながら、チェックするポイントを整理しましょう。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63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solidFill>
                  <a:schemeClr val="bg1"/>
                </a:solidFill>
                <a:latin typeface="+mj-ea"/>
              </a:rPr>
              <a:t>Ⅴ</a:t>
            </a:r>
            <a:r>
              <a:rPr lang="ja-JP" altLang="en-US" sz="3200" dirty="0">
                <a:solidFill>
                  <a:schemeClr val="bg1"/>
                </a:solidFill>
                <a:latin typeface="+mj-ea"/>
              </a:rPr>
              <a:t>　暑いときの作業（熱中症対策）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95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0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00651"/>
              </p:ext>
            </p:extLst>
          </p:nvPr>
        </p:nvGraphicFramePr>
        <p:xfrm>
          <a:off x="323527" y="1772816"/>
          <a:ext cx="849694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事項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チェック内容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チェック欄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対策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優先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</a:rPr>
                        <a:t>そうだ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</a:rPr>
                        <a:t>ちがう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体調管理・</a:t>
                      </a:r>
                      <a:endParaRPr kumimoji="1" lang="en-US" altLang="ja-JP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休養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日頃から体調に気を使い、作業時は定期的に日陰で休んでいる。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水分の補給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のどが渇いていなくても、定期的に水分を補給している。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タイトル 1"/>
          <p:cNvSpPr txBox="1">
            <a:spLocks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solidFill>
                  <a:prstClr val="white"/>
                </a:solidFill>
                <a:latin typeface="+mj-ea"/>
              </a:rPr>
              <a:t>Ⅴ</a:t>
            </a:r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　暑いときの作業（熱中症対策）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26" y="4170908"/>
            <a:ext cx="84969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リスクカルテ解説書：「農業生産工程管理（</a:t>
            </a:r>
            <a:r>
              <a:rPr lang="en-US" altLang="ja-JP" sz="1600" dirty="0">
                <a:latin typeface="+mj-ea"/>
                <a:ea typeface="+mj-ea"/>
              </a:rPr>
              <a:t>GAP</a:t>
            </a:r>
            <a:r>
              <a:rPr lang="ja-JP" altLang="en-US" sz="1600" dirty="0">
                <a:latin typeface="+mj-ea"/>
                <a:ea typeface="+mj-ea"/>
              </a:rPr>
              <a:t>）と農作業安全」</a:t>
            </a:r>
            <a:r>
              <a:rPr lang="en-US" altLang="ja-JP" sz="1600" dirty="0">
                <a:latin typeface="+mj-ea"/>
                <a:ea typeface="+mj-ea"/>
              </a:rPr>
              <a:t>p18</a:t>
            </a:r>
            <a:r>
              <a:rPr lang="ja-JP" altLang="en-US" sz="1600" dirty="0" err="1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健康管理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p66</a:t>
            </a:r>
            <a:r>
              <a:rPr lang="ja-JP" altLang="en-US" sz="1600" dirty="0" err="1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熱中症予防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p68</a:t>
            </a:r>
            <a:r>
              <a:rPr lang="ja-JP" altLang="en-US" sz="1600" dirty="0" err="1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熱中症対策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p70</a:t>
            </a:r>
            <a:r>
              <a:rPr lang="ja-JP" altLang="en-US" sz="1600" dirty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2133600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96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246650" y="2060848"/>
            <a:ext cx="860095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夏場、ビニールハウス内（死亡）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45658" y="2830290"/>
            <a:ext cx="41468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</a:t>
            </a:r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ビニールハウス内において、農薬</a:t>
            </a:r>
            <a:endParaRPr lang="en-US" altLang="ja-JP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　散布に従事していたが、</a:t>
            </a:r>
            <a:r>
              <a:rPr lang="en-US" altLang="ja-JP" sz="2000" dirty="0">
                <a:solidFill>
                  <a:prstClr val="black"/>
                </a:solidFill>
                <a:latin typeface="+mj-ea"/>
                <a:ea typeface="+mj-ea"/>
              </a:rPr>
              <a:t>15</a:t>
            </a:r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時過ぎ</a:t>
            </a:r>
            <a:endParaRPr lang="en-US" altLang="ja-JP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　に倒れているところを発見され、</a:t>
            </a:r>
            <a:r>
              <a:rPr lang="ja-JP" altLang="en-US" sz="2000" dirty="0" err="1">
                <a:solidFill>
                  <a:prstClr val="black"/>
                </a:solidFill>
                <a:latin typeface="+mj-ea"/>
                <a:ea typeface="+mj-ea"/>
              </a:rPr>
              <a:t>そ</a:t>
            </a:r>
            <a:endParaRPr lang="en-US" altLang="ja-JP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　の後死亡。</a:t>
            </a:r>
            <a:endParaRPr lang="en-US" altLang="ja-JP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　（平成</a:t>
            </a:r>
            <a:r>
              <a:rPr lang="en-US" altLang="ja-JP" sz="2000" dirty="0">
                <a:solidFill>
                  <a:prstClr val="black"/>
                </a:solidFill>
                <a:latin typeface="+mj-ea"/>
                <a:ea typeface="+mj-ea"/>
              </a:rPr>
              <a:t>22</a:t>
            </a:r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000" dirty="0">
                <a:solidFill>
                  <a:prstClr val="black"/>
                </a:solidFill>
                <a:latin typeface="+mj-ea"/>
                <a:ea typeface="+mj-ea"/>
              </a:rPr>
              <a:t>7</a:t>
            </a:r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000" dirty="0">
                <a:solidFill>
                  <a:prstClr val="black"/>
                </a:solidFill>
                <a:latin typeface="+mj-ea"/>
                <a:ea typeface="+mj-ea"/>
              </a:rPr>
              <a:t>15</a:t>
            </a:r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時頃、</a:t>
            </a:r>
            <a:r>
              <a:rPr lang="en-US" altLang="ja-JP" sz="2000" dirty="0">
                <a:solidFill>
                  <a:prstClr val="black"/>
                </a:solidFill>
                <a:latin typeface="+mj-ea"/>
                <a:ea typeface="+mj-ea"/>
              </a:rPr>
              <a:t>30</a:t>
            </a:r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歳代）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2578" y="5157192"/>
            <a:ext cx="865434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暑さに体が慣れていない梅雨明け直後に、農作業中の</a:t>
            </a:r>
            <a:r>
              <a:rPr lang="ja-JP" altLang="en-US" sz="2400" spc="10" dirty="0">
                <a:solidFill>
                  <a:prstClr val="black"/>
                </a:solidFill>
                <a:latin typeface="+mj-ea"/>
                <a:ea typeface="+mj-ea"/>
              </a:rPr>
              <a:t>熱中症事故が多発しています。この時期には特に注意が必要です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78" y="171797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日頃から体調に気を使い、作業時は定期的に日陰で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休んでいる。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574" y="2891845"/>
            <a:ext cx="40411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①ビニールハウス内において、野菜</a:t>
            </a:r>
            <a:endParaRPr lang="en-US" altLang="ja-JP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　のつる落としに従事していたが、</a:t>
            </a:r>
            <a:r>
              <a:rPr lang="en-US" altLang="ja-JP" sz="2000" dirty="0">
                <a:solidFill>
                  <a:prstClr val="black"/>
                </a:solidFill>
                <a:latin typeface="+mj-ea"/>
                <a:ea typeface="+mj-ea"/>
              </a:rPr>
              <a:t>13</a:t>
            </a:r>
          </a:p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　時過ぎに倒れているところを発見</a:t>
            </a:r>
            <a:endParaRPr lang="en-US" altLang="ja-JP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　され、その後死亡。</a:t>
            </a:r>
            <a:endParaRPr lang="en-US" altLang="ja-JP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　（平成</a:t>
            </a:r>
            <a:r>
              <a:rPr lang="en-US" altLang="ja-JP" sz="2000" dirty="0">
                <a:solidFill>
                  <a:prstClr val="black"/>
                </a:solidFill>
                <a:latin typeface="+mj-ea"/>
                <a:ea typeface="+mj-ea"/>
              </a:rPr>
              <a:t>22</a:t>
            </a:r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000" dirty="0">
                <a:solidFill>
                  <a:prstClr val="black"/>
                </a:solidFill>
                <a:latin typeface="+mj-ea"/>
                <a:ea typeface="+mj-ea"/>
              </a:rPr>
              <a:t>7</a:t>
            </a:r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000" dirty="0">
                <a:solidFill>
                  <a:prstClr val="black"/>
                </a:solidFill>
                <a:latin typeface="+mj-ea"/>
                <a:ea typeface="+mj-ea"/>
              </a:rPr>
              <a:t>13</a:t>
            </a:r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時頃、</a:t>
            </a:r>
            <a:r>
              <a:rPr lang="en-US" altLang="ja-JP" sz="2000" dirty="0">
                <a:solidFill>
                  <a:prstClr val="black"/>
                </a:solidFill>
                <a:latin typeface="+mj-ea"/>
                <a:ea typeface="+mj-ea"/>
              </a:rPr>
              <a:t>60</a:t>
            </a:r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歳代）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2578" y="1125904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　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のどが渇いていなくても、定期的に水分を補給して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い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る。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18864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112480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042473" y="4725144"/>
            <a:ext cx="691276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+mj-ea"/>
                <a:ea typeface="+mj-ea"/>
              </a:rPr>
              <a:t>厚生労働省「熱中症による死亡災害発生状況（平成</a:t>
            </a:r>
            <a:r>
              <a:rPr lang="en-US" altLang="ja-JP" sz="1600" dirty="0">
                <a:latin typeface="+mj-ea"/>
                <a:ea typeface="+mj-ea"/>
              </a:rPr>
              <a:t>22</a:t>
            </a:r>
            <a:r>
              <a:rPr lang="ja-JP" altLang="en-US" sz="1600" dirty="0">
                <a:latin typeface="+mj-ea"/>
                <a:ea typeface="+mj-ea"/>
              </a:rPr>
              <a:t>年）より</a:t>
            </a:r>
            <a:endParaRPr lang="ja-JP" altLang="ja-JP" sz="16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97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1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63105" y="2132856"/>
            <a:ext cx="861990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熱中症は予防できます。暑さを防ぐ対策を取り、休憩と水分補給をこまめにとることを心がけます。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82" y="3380995"/>
            <a:ext cx="6588732" cy="292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72578" y="171797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日頃から体調に気を使い、作業時は定期的に日陰で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休んでいる。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3105" y="171797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1125904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　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のどが渇いていなくても、定期的に水分を補給して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い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る。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3105" y="1125904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083364" y="6333834"/>
            <a:ext cx="691276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+mj-ea"/>
                <a:ea typeface="+mj-ea"/>
              </a:rPr>
              <a:t>農林水産省農作業安全対策</a:t>
            </a:r>
            <a:r>
              <a:rPr lang="en-US" altLang="ja-JP" sz="1600" dirty="0">
                <a:latin typeface="+mj-ea"/>
                <a:ea typeface="+mj-ea"/>
              </a:rPr>
              <a:t>HP</a:t>
            </a:r>
            <a:r>
              <a:rPr lang="ja-JP" altLang="ja-JP" sz="1600" dirty="0">
                <a:latin typeface="+mj-ea"/>
                <a:ea typeface="+mj-ea"/>
              </a:rPr>
              <a:t>「</a:t>
            </a:r>
            <a:r>
              <a:rPr lang="ja-JP" altLang="en-US" sz="1600" dirty="0">
                <a:latin typeface="+mj-ea"/>
                <a:ea typeface="+mj-ea"/>
              </a:rPr>
              <a:t>農作業中の熱中症に注意しましょう！</a:t>
            </a:r>
            <a:r>
              <a:rPr lang="ja-JP" altLang="ja-JP" sz="1600" dirty="0">
                <a:latin typeface="+mj-ea"/>
                <a:ea typeface="+mj-ea"/>
              </a:rPr>
              <a:t>」より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2133600" cy="365125"/>
          </a:xfrm>
        </p:spPr>
        <p:txBody>
          <a:bodyPr/>
          <a:lstStyle/>
          <a:p>
            <a:pPr algn="l"/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98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9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546</Words>
  <Application>Microsoft Office PowerPoint</Application>
  <PresentationFormat>画面に合わせる (4:3)</PresentationFormat>
  <Paragraphs>87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ＭＳ Ｐゴシック</vt:lpstr>
      <vt:lpstr>ＭＳ ゴシック</vt:lpstr>
      <vt:lpstr>Arial</vt:lpstr>
      <vt:lpstr>Calibri</vt:lpstr>
      <vt:lpstr>Office ​​テーマ</vt:lpstr>
      <vt:lpstr>Ⅴ　暑いときの作業（熱中症対策）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矢治 幸夫</cp:lastModifiedBy>
  <cp:revision>48</cp:revision>
  <cp:lastPrinted>2021-05-07T07:00:56Z</cp:lastPrinted>
  <dcterms:created xsi:type="dcterms:W3CDTF">2016-12-27T00:42:35Z</dcterms:created>
  <dcterms:modified xsi:type="dcterms:W3CDTF">2021-05-07T07:01:16Z</dcterms:modified>
</cp:coreProperties>
</file>