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5" saveSubsetFonts="1">
  <p:sldMasterIdLst>
    <p:sldMasterId id="2147483684" r:id="rId1"/>
    <p:sldMasterId id="2147483696" r:id="rId2"/>
  </p:sldMasterIdLst>
  <p:notesMasterIdLst>
    <p:notesMasterId r:id="rId27"/>
  </p:notesMasterIdLst>
  <p:handoutMasterIdLst>
    <p:handoutMasterId r:id="rId28"/>
  </p:handoutMasterIdLst>
  <p:sldIdLst>
    <p:sldId id="284" r:id="rId3"/>
    <p:sldId id="307" r:id="rId4"/>
    <p:sldId id="285" r:id="rId5"/>
    <p:sldId id="286" r:id="rId6"/>
    <p:sldId id="287" r:id="rId7"/>
    <p:sldId id="288" r:id="rId8"/>
    <p:sldId id="289" r:id="rId9"/>
    <p:sldId id="290" r:id="rId10"/>
    <p:sldId id="291" r:id="rId11"/>
    <p:sldId id="292" r:id="rId12"/>
    <p:sldId id="293" r:id="rId13"/>
    <p:sldId id="294" r:id="rId14"/>
    <p:sldId id="295" r:id="rId15"/>
    <p:sldId id="296" r:id="rId16"/>
    <p:sldId id="297" r:id="rId17"/>
    <p:sldId id="298" r:id="rId18"/>
    <p:sldId id="299" r:id="rId19"/>
    <p:sldId id="300" r:id="rId20"/>
    <p:sldId id="301" r:id="rId21"/>
    <p:sldId id="302" r:id="rId22"/>
    <p:sldId id="303" r:id="rId23"/>
    <p:sldId id="304" r:id="rId24"/>
    <p:sldId id="305" r:id="rId25"/>
    <p:sldId id="306" r:id="rId26"/>
  </p:sldIdLst>
  <p:sldSz cx="9144000" cy="6858000" type="screen4x3"/>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624" y="-216"/>
      </p:cViewPr>
      <p:guideLst>
        <p:guide orient="horz" pos="2160"/>
        <p:guide pos="2880"/>
      </p:guideLst>
    </p:cSldViewPr>
  </p:slideViewPr>
  <p:notesTextViewPr>
    <p:cViewPr>
      <p:scale>
        <a:sx n="1" d="1"/>
        <a:sy n="1" d="1"/>
      </p:scale>
      <p:origin x="0" y="0"/>
    </p:cViewPr>
  </p:notesTextViewPr>
  <p:notesViewPr>
    <p:cSldViewPr>
      <p:cViewPr varScale="1">
        <p:scale>
          <a:sx n="49" d="100"/>
          <a:sy n="49" d="100"/>
        </p:scale>
        <p:origin x="-2052" y="-9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4503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12EBA3AF-DBE7-4965-AB71-63583C6FC9DB}" type="datetimeFigureOut">
              <a:rPr kumimoji="1" lang="ja-JP" altLang="en-US" smtClean="0"/>
              <a:t>2021/5/7</a:t>
            </a:fld>
            <a:endParaRPr kumimoji="1" lang="ja-JP" altLang="en-US"/>
          </a:p>
        </p:txBody>
      </p:sp>
      <p:sp>
        <p:nvSpPr>
          <p:cNvPr id="4" name="スライド イメージ プレースホルダー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CC150C3-A66E-43D3-ADD4-A68C930746D6}" type="slidenum">
              <a:rPr kumimoji="1" lang="ja-JP" altLang="en-US" smtClean="0"/>
              <a:t>‹#›</a:t>
            </a:fld>
            <a:endParaRPr kumimoji="1" lang="ja-JP" altLang="en-US"/>
          </a:p>
        </p:txBody>
      </p:sp>
    </p:spTree>
    <p:extLst>
      <p:ext uri="{BB962C8B-B14F-4D97-AF65-F5344CB8AC3E}">
        <p14:creationId xmlns:p14="http://schemas.microsoft.com/office/powerpoint/2010/main" val="194522887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B9B57F2-9273-4410-BD03-350EDBFD68CC}" type="slidenum">
              <a:rPr lang="ja-JP" altLang="en-US" smtClean="0">
                <a:solidFill>
                  <a:prstClr val="black"/>
                </a:solidFill>
              </a:rPr>
              <a:pPr/>
              <a:t>25</a:t>
            </a:fld>
            <a:endParaRPr lang="ja-JP" altLang="en-US">
              <a:solidFill>
                <a:prstClr val="black"/>
              </a:solidFill>
            </a:endParaRPr>
          </a:p>
        </p:txBody>
      </p:sp>
    </p:spTree>
    <p:extLst>
      <p:ext uri="{BB962C8B-B14F-4D97-AF65-F5344CB8AC3E}">
        <p14:creationId xmlns:p14="http://schemas.microsoft.com/office/powerpoint/2010/main" val="504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A6E5E6-2D87-4845-A1BA-4535EF336B18}" type="slidenum">
              <a:rPr lang="ja-JP" altLang="en-US" smtClean="0">
                <a:solidFill>
                  <a:prstClr val="black"/>
                </a:solidFill>
              </a:rPr>
              <a:pPr/>
              <a:t>30</a:t>
            </a:fld>
            <a:endParaRPr lang="ja-JP" altLang="en-US">
              <a:solidFill>
                <a:prstClr val="black"/>
              </a:solidFill>
            </a:endParaRPr>
          </a:p>
        </p:txBody>
      </p:sp>
    </p:spTree>
    <p:extLst>
      <p:ext uri="{BB962C8B-B14F-4D97-AF65-F5344CB8AC3E}">
        <p14:creationId xmlns:p14="http://schemas.microsoft.com/office/powerpoint/2010/main" val="308767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A6E5E6-2D87-4845-A1BA-4535EF336B18}" type="slidenum">
              <a:rPr lang="ja-JP" altLang="en-US" smtClean="0">
                <a:solidFill>
                  <a:prstClr val="black"/>
                </a:solidFill>
              </a:rPr>
              <a:pPr/>
              <a:t>32</a:t>
            </a:fld>
            <a:endParaRPr lang="ja-JP" altLang="en-US">
              <a:solidFill>
                <a:prstClr val="black"/>
              </a:solidFill>
            </a:endParaRPr>
          </a:p>
        </p:txBody>
      </p:sp>
    </p:spTree>
    <p:extLst>
      <p:ext uri="{BB962C8B-B14F-4D97-AF65-F5344CB8AC3E}">
        <p14:creationId xmlns:p14="http://schemas.microsoft.com/office/powerpoint/2010/main" val="308767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A6E5E6-2D87-4845-A1BA-4535EF336B18}" type="slidenum">
              <a:rPr lang="ja-JP" altLang="en-US" smtClean="0">
                <a:solidFill>
                  <a:prstClr val="black"/>
                </a:solidFill>
              </a:rPr>
              <a:pPr/>
              <a:t>40</a:t>
            </a:fld>
            <a:endParaRPr lang="ja-JP" altLang="en-US">
              <a:solidFill>
                <a:prstClr val="black"/>
              </a:solidFill>
            </a:endParaRPr>
          </a:p>
        </p:txBody>
      </p:sp>
    </p:spTree>
    <p:extLst>
      <p:ext uri="{BB962C8B-B14F-4D97-AF65-F5344CB8AC3E}">
        <p14:creationId xmlns:p14="http://schemas.microsoft.com/office/powerpoint/2010/main" val="308767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E725B5E1-CC8C-4F14-9075-EB4B8E087624}" type="datetime1">
              <a:rPr lang="ja-JP" altLang="en-US" smtClean="0">
                <a:solidFill>
                  <a:prstClr val="black">
                    <a:tint val="75000"/>
                  </a:prstClr>
                </a:solidFill>
              </a:rPr>
              <a:t>2021/5/7</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194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56E2AF8-48DF-43BD-804F-542408C3741A}" type="datetime1">
              <a:rPr lang="ja-JP" altLang="en-US" smtClean="0">
                <a:solidFill>
                  <a:prstClr val="black">
                    <a:tint val="75000"/>
                  </a:prstClr>
                </a:solidFill>
              </a:rPr>
              <a:t>2021/5/7</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38612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392E4BC-4471-41D1-A841-8CC13F02EBE2}" type="datetime1">
              <a:rPr lang="ja-JP" altLang="en-US" smtClean="0">
                <a:solidFill>
                  <a:prstClr val="black">
                    <a:tint val="75000"/>
                  </a:prstClr>
                </a:solidFill>
              </a:rPr>
              <a:t>2021/5/7</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134910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323B646F-5D61-4A97-8DC1-FFD95743CFD2}" type="datetime1">
              <a:rPr lang="ja-JP" altLang="en-US" smtClean="0">
                <a:solidFill>
                  <a:prstClr val="black">
                    <a:tint val="75000"/>
                  </a:prstClr>
                </a:solidFill>
              </a:rPr>
              <a:t>2021/5/7</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44605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49D279D-07B4-4C6B-9881-289CB1B24EC4}" type="datetime1">
              <a:rPr lang="ja-JP" altLang="en-US" smtClean="0">
                <a:solidFill>
                  <a:prstClr val="black">
                    <a:tint val="75000"/>
                  </a:prstClr>
                </a:solidFill>
              </a:rPr>
              <a:t>2021/5/7</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1094396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6C357000-B6AC-4D7F-907A-C7A4CEC184CE}" type="datetime1">
              <a:rPr lang="ja-JP" altLang="en-US" smtClean="0">
                <a:solidFill>
                  <a:prstClr val="black">
                    <a:tint val="75000"/>
                  </a:prstClr>
                </a:solidFill>
              </a:rPr>
              <a:t>2021/5/7</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71052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7D956B8C-221B-4545-98D8-BB29A55987C5}" type="datetime1">
              <a:rPr lang="ja-JP" altLang="en-US" smtClean="0">
                <a:solidFill>
                  <a:prstClr val="black">
                    <a:tint val="75000"/>
                  </a:prstClr>
                </a:solidFill>
              </a:rPr>
              <a:t>2021/5/7</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011639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F2378373-7CE0-4D34-BC54-15A558DBE1BF}" type="datetime1">
              <a:rPr lang="ja-JP" altLang="en-US" smtClean="0">
                <a:solidFill>
                  <a:prstClr val="black">
                    <a:tint val="75000"/>
                  </a:prstClr>
                </a:solidFill>
              </a:rPr>
              <a:t>2021/5/7</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846001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C4457118-D7A0-497A-8F8F-196BD2CF5BBD}" type="datetime1">
              <a:rPr lang="ja-JP" altLang="en-US" smtClean="0">
                <a:solidFill>
                  <a:prstClr val="black">
                    <a:tint val="75000"/>
                  </a:prstClr>
                </a:solidFill>
              </a:rPr>
              <a:t>2021/5/7</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155229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8" name="日付プレースホルダー 7"/>
          <p:cNvSpPr>
            <a:spLocks noGrp="1"/>
          </p:cNvSpPr>
          <p:nvPr>
            <p:ph type="dt" sz="half" idx="10"/>
          </p:nvPr>
        </p:nvSpPr>
        <p:spPr/>
        <p:txBody>
          <a:bodyPr/>
          <a:lstStyle/>
          <a:p>
            <a:fld id="{8457EB24-52F5-4D21-B77D-661E99B712BA}" type="datetime1">
              <a:rPr lang="ja-JP" altLang="en-US" smtClean="0">
                <a:solidFill>
                  <a:prstClr val="black">
                    <a:tint val="75000"/>
                  </a:prstClr>
                </a:solidFill>
              </a:rPr>
              <a:t>2021/5/7</a:t>
            </a:fld>
            <a:endParaRPr lang="ja-JP" altLang="en-US">
              <a:solidFill>
                <a:prstClr val="black">
                  <a:tint val="75000"/>
                </a:prstClr>
              </a:solidFill>
            </a:endParaRPr>
          </a:p>
        </p:txBody>
      </p:sp>
      <p:sp>
        <p:nvSpPr>
          <p:cNvPr id="9" name="フッター プレースホルダー 8"/>
          <p:cNvSpPr>
            <a:spLocks noGrp="1"/>
          </p:cNvSpPr>
          <p:nvPr>
            <p:ph type="ftr" sz="quarter" idx="11"/>
          </p:nvPr>
        </p:nvSpPr>
        <p:spPr/>
        <p:txBody>
          <a:bodyPr/>
          <a:lstStyle/>
          <a:p>
            <a:endParaRPr lang="ja-JP" altLang="en-US">
              <a:solidFill>
                <a:prstClr val="black">
                  <a:tint val="75000"/>
                </a:prstClr>
              </a:solidFill>
            </a:endParaRPr>
          </a:p>
        </p:txBody>
      </p:sp>
      <p:sp>
        <p:nvSpPr>
          <p:cNvPr id="10" name="スライド番号プレースホルダー 9"/>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544277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C3EF79C-C054-4C24-BD6C-2F0C5F774C74}" type="datetime1">
              <a:rPr lang="ja-JP" altLang="en-US" smtClean="0">
                <a:solidFill>
                  <a:prstClr val="black">
                    <a:tint val="75000"/>
                  </a:prstClr>
                </a:solidFill>
              </a:rPr>
              <a:t>2021/5/7</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68929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43E63A1-A925-42F6-BDEB-02BEB7F6B94E}" type="datetime1">
              <a:rPr lang="ja-JP" altLang="en-US" smtClean="0">
                <a:solidFill>
                  <a:prstClr val="black">
                    <a:tint val="75000"/>
                  </a:prstClr>
                </a:solidFill>
              </a:rPr>
              <a:t>2021/5/7</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428845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0CB3615-E971-471A-B971-A4D7909A6715}" type="datetime1">
              <a:rPr lang="ja-JP" altLang="en-US" smtClean="0">
                <a:solidFill>
                  <a:prstClr val="black">
                    <a:tint val="75000"/>
                  </a:prstClr>
                </a:solidFill>
              </a:rPr>
              <a:t>2021/5/7</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349264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C3CA33E-7CC2-4568-89E9-11E85D9BB23C}" type="datetime1">
              <a:rPr lang="ja-JP" altLang="en-US" smtClean="0">
                <a:solidFill>
                  <a:prstClr val="black">
                    <a:tint val="75000"/>
                  </a:prstClr>
                </a:solidFill>
              </a:rPr>
              <a:t>2021/5/7</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174736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497EE62-7CE9-41CB-B36F-4D424D841ED5}" type="datetime1">
              <a:rPr lang="ja-JP" altLang="en-US" smtClean="0">
                <a:solidFill>
                  <a:prstClr val="black">
                    <a:tint val="75000"/>
                  </a:prstClr>
                </a:solidFill>
              </a:rPr>
              <a:t>2021/5/7</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20660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F62C3D29-5FAA-4D5A-BC24-44ABF0B2041A}" type="datetime1">
              <a:rPr lang="ja-JP" altLang="en-US" smtClean="0">
                <a:solidFill>
                  <a:prstClr val="black">
                    <a:tint val="75000"/>
                  </a:prstClr>
                </a:solidFill>
              </a:rPr>
              <a:t>2021/5/7</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18160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4A70F92B-952D-4DF1-8A38-9D99346740BC}" type="datetime1">
              <a:rPr lang="ja-JP" altLang="en-US" smtClean="0">
                <a:solidFill>
                  <a:prstClr val="black">
                    <a:tint val="75000"/>
                  </a:prstClr>
                </a:solidFill>
              </a:rPr>
              <a:t>2021/5/7</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48888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BB9D97DB-EE87-4A4A-B083-0DAA10B8F468}" type="datetime1">
              <a:rPr lang="ja-JP" altLang="en-US" smtClean="0">
                <a:solidFill>
                  <a:prstClr val="black">
                    <a:tint val="75000"/>
                  </a:prstClr>
                </a:solidFill>
              </a:rPr>
              <a:t>2021/5/7</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319268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1059112A-7485-464A-A52C-1C5CA0E2A150}" type="datetime1">
              <a:rPr lang="ja-JP" altLang="en-US" smtClean="0">
                <a:solidFill>
                  <a:prstClr val="black">
                    <a:tint val="75000"/>
                  </a:prstClr>
                </a:solidFill>
              </a:rPr>
              <a:t>2021/5/7</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03486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8112EE56-9831-4B10-968C-4AB59946C90F}" type="datetime1">
              <a:rPr lang="ja-JP" altLang="en-US" smtClean="0">
                <a:solidFill>
                  <a:prstClr val="black">
                    <a:tint val="75000"/>
                  </a:prstClr>
                </a:solidFill>
              </a:rPr>
              <a:t>2021/5/7</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a:xfrm>
            <a:off x="6553200" y="6375600"/>
            <a:ext cx="2133600" cy="365125"/>
          </a:xfrm>
        </p:spPr>
        <p:txBody>
          <a:bodyPr/>
          <a:lstStyle>
            <a:lvl1pPr>
              <a:defRPr sz="2000">
                <a:latin typeface="+mn-ea"/>
                <a:ea typeface="+mn-ea"/>
              </a:defRPr>
            </a:lvl1pPr>
          </a:lstStyle>
          <a:p>
            <a:fld id="{9984089F-EE72-47F3-B890-D5B652B6ACFC}" type="slidenum">
              <a:rPr lang="ja-JP" altLang="en-US" smtClean="0">
                <a:solidFill>
                  <a:prstClr val="black">
                    <a:tint val="75000"/>
                  </a:prstClr>
                </a:solidFill>
              </a:rPr>
              <a:t>‹#›</a:t>
            </a:fld>
            <a:endParaRPr lang="ja-JP" altLang="en-US" dirty="0">
              <a:solidFill>
                <a:prstClr val="black">
                  <a:tint val="75000"/>
                </a:prstClr>
              </a:solidFill>
            </a:endParaRPr>
          </a:p>
        </p:txBody>
      </p:sp>
    </p:spTree>
    <p:extLst>
      <p:ext uri="{BB962C8B-B14F-4D97-AF65-F5344CB8AC3E}">
        <p14:creationId xmlns:p14="http://schemas.microsoft.com/office/powerpoint/2010/main" val="183904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BAABE46B-391C-4FBE-BCA4-E92FBA200310}" type="datetime1">
              <a:rPr lang="ja-JP" altLang="en-US" smtClean="0">
                <a:solidFill>
                  <a:prstClr val="black">
                    <a:tint val="75000"/>
                  </a:prstClr>
                </a:solidFill>
              </a:rPr>
              <a:t>2021/5/7</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76121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F52A374-F302-49DB-8C35-F3D147D50C27}" type="datetime1">
              <a:rPr lang="ja-JP" altLang="en-US" smtClean="0">
                <a:solidFill>
                  <a:prstClr val="black">
                    <a:tint val="75000"/>
                  </a:prstClr>
                </a:solidFill>
              </a:rPr>
              <a:t>2021/5/7</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75867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B2007F-8E0D-425C-962B-F8F6513BB8D1}" type="datetime1">
              <a:rPr lang="ja-JP" altLang="en-US" smtClean="0">
                <a:solidFill>
                  <a:prstClr val="black">
                    <a:tint val="75000"/>
                  </a:prstClr>
                </a:solidFill>
              </a:rPr>
              <a:t>2021/5/7</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2000">
                <a:solidFill>
                  <a:schemeClr val="tx1">
                    <a:tint val="75000"/>
                  </a:schemeClr>
                </a:solidFill>
              </a:defRPr>
            </a:lvl1p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0333724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56DCC1-2DBC-4074-99AA-F46A20FCD012}" type="datetime1">
              <a:rPr lang="ja-JP" altLang="en-US" smtClean="0">
                <a:solidFill>
                  <a:prstClr val="black">
                    <a:tint val="75000"/>
                  </a:prstClr>
                </a:solidFill>
              </a:rPr>
              <a:t>2021/5/7</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2000">
                <a:solidFill>
                  <a:schemeClr val="tx1">
                    <a:tint val="75000"/>
                  </a:schemeClr>
                </a:solidFill>
              </a:defRPr>
            </a:lvl1p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8407627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18.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emf"/><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idx="4294967295"/>
          </p:nvPr>
        </p:nvSpPr>
        <p:spPr>
          <a:xfrm>
            <a:off x="10529" y="0"/>
            <a:ext cx="9144000" cy="584775"/>
          </a:xfrm>
          <a:solidFill>
            <a:schemeClr val="accent1">
              <a:lumMod val="75000"/>
            </a:schemeClr>
          </a:solidFill>
        </p:spPr>
        <p:txBody>
          <a:bodyPr wrap="square">
            <a:spAutoFit/>
          </a:bodyPr>
          <a:lstStyle/>
          <a:p>
            <a:pPr algn="l"/>
            <a:r>
              <a:rPr lang="en-US" altLang="ja-JP" sz="3200" dirty="0">
                <a:solidFill>
                  <a:schemeClr val="bg1"/>
                </a:solidFill>
                <a:latin typeface="+mj-ea"/>
              </a:rPr>
              <a:t>Ⅱ</a:t>
            </a:r>
            <a:r>
              <a:rPr lang="ja-JP" altLang="en-US" sz="3200" dirty="0">
                <a:solidFill>
                  <a:schemeClr val="bg1"/>
                </a:solidFill>
                <a:latin typeface="+mj-ea"/>
              </a:rPr>
              <a:t>　</a:t>
            </a:r>
            <a:r>
              <a:rPr kumimoji="1" lang="ja-JP" altLang="en-US" sz="3200" dirty="0">
                <a:solidFill>
                  <a:schemeClr val="bg1"/>
                </a:solidFill>
                <a:latin typeface="+mj-ea"/>
              </a:rPr>
              <a:t>刈払機</a:t>
            </a:r>
          </a:p>
        </p:txBody>
      </p:sp>
      <p:sp>
        <p:nvSpPr>
          <p:cNvPr id="3" name="角丸四角形 2"/>
          <p:cNvSpPr/>
          <p:nvPr/>
        </p:nvSpPr>
        <p:spPr>
          <a:xfrm>
            <a:off x="200570" y="850025"/>
            <a:ext cx="8763918" cy="54608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ja-JP" altLang="en-US" sz="3200" dirty="0">
                <a:solidFill>
                  <a:prstClr val="white"/>
                </a:solidFill>
              </a:rPr>
              <a:t>刈払機事故の４つの特徴</a:t>
            </a:r>
          </a:p>
        </p:txBody>
      </p:sp>
      <p:sp>
        <p:nvSpPr>
          <p:cNvPr id="5" name="角丸四角形 4"/>
          <p:cNvSpPr/>
          <p:nvPr/>
        </p:nvSpPr>
        <p:spPr>
          <a:xfrm>
            <a:off x="199734" y="1681024"/>
            <a:ext cx="8763919" cy="46298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dirty="0">
              <a:solidFill>
                <a:prstClr val="white"/>
              </a:solidFill>
            </a:endParaRPr>
          </a:p>
        </p:txBody>
      </p:sp>
      <p:sp>
        <p:nvSpPr>
          <p:cNvPr id="8" name="テキスト ボックス 7"/>
          <p:cNvSpPr txBox="1"/>
          <p:nvPr/>
        </p:nvSpPr>
        <p:spPr>
          <a:xfrm>
            <a:off x="669258" y="1982293"/>
            <a:ext cx="429926" cy="523220"/>
          </a:xfrm>
          <a:prstGeom prst="rect">
            <a:avLst/>
          </a:prstGeom>
          <a:solidFill>
            <a:schemeClr val="tx2">
              <a:lumMod val="40000"/>
              <a:lumOff val="60000"/>
            </a:schemeClr>
          </a:solidFill>
        </p:spPr>
        <p:txBody>
          <a:bodyPr wrap="none" rtlCol="0">
            <a:spAutoFit/>
          </a:bodyPr>
          <a:lstStyle/>
          <a:p>
            <a:r>
              <a:rPr lang="ja-JP" altLang="en-US" sz="2800" dirty="0">
                <a:solidFill>
                  <a:prstClr val="white"/>
                </a:solidFill>
              </a:rPr>
              <a:t>１</a:t>
            </a:r>
          </a:p>
        </p:txBody>
      </p:sp>
      <p:sp>
        <p:nvSpPr>
          <p:cNvPr id="11" name="テキスト ボックス 10"/>
          <p:cNvSpPr txBox="1"/>
          <p:nvPr/>
        </p:nvSpPr>
        <p:spPr>
          <a:xfrm>
            <a:off x="683568" y="2976372"/>
            <a:ext cx="429926" cy="523220"/>
          </a:xfrm>
          <a:prstGeom prst="rect">
            <a:avLst/>
          </a:prstGeom>
          <a:solidFill>
            <a:schemeClr val="tx2">
              <a:lumMod val="40000"/>
              <a:lumOff val="60000"/>
            </a:schemeClr>
          </a:solidFill>
        </p:spPr>
        <p:txBody>
          <a:bodyPr wrap="none" rtlCol="0">
            <a:spAutoFit/>
          </a:bodyPr>
          <a:lstStyle/>
          <a:p>
            <a:r>
              <a:rPr lang="ja-JP" altLang="en-US" sz="2800" dirty="0">
                <a:solidFill>
                  <a:prstClr val="white"/>
                </a:solidFill>
              </a:rPr>
              <a:t>２</a:t>
            </a:r>
          </a:p>
        </p:txBody>
      </p:sp>
      <p:sp>
        <p:nvSpPr>
          <p:cNvPr id="12" name="テキスト ボックス 11"/>
          <p:cNvSpPr txBox="1"/>
          <p:nvPr/>
        </p:nvSpPr>
        <p:spPr>
          <a:xfrm>
            <a:off x="668108" y="4070426"/>
            <a:ext cx="429926" cy="523220"/>
          </a:xfrm>
          <a:prstGeom prst="rect">
            <a:avLst/>
          </a:prstGeom>
          <a:solidFill>
            <a:schemeClr val="tx2">
              <a:lumMod val="40000"/>
              <a:lumOff val="60000"/>
            </a:schemeClr>
          </a:solidFill>
        </p:spPr>
        <p:txBody>
          <a:bodyPr wrap="none" rtlCol="0">
            <a:spAutoFit/>
          </a:bodyPr>
          <a:lstStyle/>
          <a:p>
            <a:r>
              <a:rPr lang="ja-JP" altLang="en-US" sz="2800" dirty="0">
                <a:solidFill>
                  <a:prstClr val="white"/>
                </a:solidFill>
              </a:rPr>
              <a:t>３</a:t>
            </a:r>
          </a:p>
        </p:txBody>
      </p:sp>
      <p:sp>
        <p:nvSpPr>
          <p:cNvPr id="13" name="テキスト ボックス 12"/>
          <p:cNvSpPr txBox="1"/>
          <p:nvPr/>
        </p:nvSpPr>
        <p:spPr>
          <a:xfrm>
            <a:off x="683568" y="5177067"/>
            <a:ext cx="429926" cy="523220"/>
          </a:xfrm>
          <a:prstGeom prst="rect">
            <a:avLst/>
          </a:prstGeom>
          <a:solidFill>
            <a:schemeClr val="tx2">
              <a:lumMod val="40000"/>
              <a:lumOff val="60000"/>
            </a:schemeClr>
          </a:solidFill>
        </p:spPr>
        <p:txBody>
          <a:bodyPr wrap="none" rtlCol="0">
            <a:spAutoFit/>
          </a:bodyPr>
          <a:lstStyle/>
          <a:p>
            <a:r>
              <a:rPr lang="ja-JP" altLang="en-US" sz="2800" dirty="0">
                <a:solidFill>
                  <a:prstClr val="white"/>
                </a:solidFill>
              </a:rPr>
              <a:t>４</a:t>
            </a:r>
          </a:p>
        </p:txBody>
      </p:sp>
      <p:sp>
        <p:nvSpPr>
          <p:cNvPr id="14" name="テキスト ボックス 13"/>
          <p:cNvSpPr txBox="1"/>
          <p:nvPr/>
        </p:nvSpPr>
        <p:spPr>
          <a:xfrm>
            <a:off x="1187624" y="1772039"/>
            <a:ext cx="7532831" cy="523220"/>
          </a:xfrm>
          <a:prstGeom prst="rect">
            <a:avLst/>
          </a:prstGeom>
          <a:noFill/>
        </p:spPr>
        <p:txBody>
          <a:bodyPr wrap="none" rtlCol="0">
            <a:spAutoFit/>
          </a:bodyPr>
          <a:lstStyle/>
          <a:p>
            <a:r>
              <a:rPr lang="ja-JP" altLang="en-US" sz="2800" dirty="0">
                <a:solidFill>
                  <a:prstClr val="black"/>
                </a:solidFill>
                <a:latin typeface="+mj-ea"/>
                <a:ea typeface="+mj-ea"/>
              </a:rPr>
              <a:t>斜面・法面での不安定な姿勢による事故（</a:t>
            </a:r>
            <a:r>
              <a:rPr lang="en-US" altLang="ja-JP" sz="2800" dirty="0">
                <a:solidFill>
                  <a:prstClr val="black"/>
                </a:solidFill>
                <a:latin typeface="+mj-ea"/>
                <a:ea typeface="+mj-ea"/>
              </a:rPr>
              <a:t>29.5%</a:t>
            </a:r>
            <a:r>
              <a:rPr lang="ja-JP" altLang="en-US" sz="2800" dirty="0">
                <a:solidFill>
                  <a:prstClr val="black"/>
                </a:solidFill>
                <a:latin typeface="+mj-ea"/>
                <a:ea typeface="+mj-ea"/>
              </a:rPr>
              <a:t>）</a:t>
            </a:r>
          </a:p>
        </p:txBody>
      </p:sp>
      <p:sp>
        <p:nvSpPr>
          <p:cNvPr id="9" name="テキスト ボックス 8"/>
          <p:cNvSpPr txBox="1"/>
          <p:nvPr/>
        </p:nvSpPr>
        <p:spPr>
          <a:xfrm>
            <a:off x="1188886" y="2307128"/>
            <a:ext cx="3098925" cy="584775"/>
          </a:xfrm>
          <a:prstGeom prst="rect">
            <a:avLst/>
          </a:prstGeom>
          <a:noFill/>
        </p:spPr>
        <p:txBody>
          <a:bodyPr wrap="none" rtlCol="0">
            <a:spAutoFit/>
          </a:bodyPr>
          <a:lstStyle/>
          <a:p>
            <a:r>
              <a:rPr lang="ja-JP" altLang="en-US" sz="1600" dirty="0">
                <a:solidFill>
                  <a:srgbClr val="4F81BD">
                    <a:lumMod val="75000"/>
                  </a:srgbClr>
                </a:solidFill>
              </a:rPr>
              <a:t>●傾斜地・法面は滑りやすい</a:t>
            </a:r>
            <a:endParaRPr lang="en-US" altLang="ja-JP" sz="1600" dirty="0">
              <a:solidFill>
                <a:srgbClr val="4F81BD">
                  <a:lumMod val="75000"/>
                </a:srgbClr>
              </a:solidFill>
            </a:endParaRPr>
          </a:p>
          <a:p>
            <a:r>
              <a:rPr lang="ja-JP" altLang="en-US" sz="1600" dirty="0">
                <a:solidFill>
                  <a:srgbClr val="FF0000"/>
                </a:solidFill>
              </a:rPr>
              <a:t>⇒</a:t>
            </a:r>
            <a:r>
              <a:rPr lang="ja-JP" altLang="en-US" sz="1600" dirty="0">
                <a:solidFill>
                  <a:srgbClr val="4F81BD">
                    <a:lumMod val="75000"/>
                  </a:srgbClr>
                </a:solidFill>
              </a:rPr>
              <a:t>小段の設置、スパイク靴の着用</a:t>
            </a:r>
          </a:p>
        </p:txBody>
      </p:sp>
      <p:sp>
        <p:nvSpPr>
          <p:cNvPr id="16" name="テキスト ボックス 15"/>
          <p:cNvSpPr txBox="1"/>
          <p:nvPr/>
        </p:nvSpPr>
        <p:spPr>
          <a:xfrm>
            <a:off x="1161547" y="2831068"/>
            <a:ext cx="6585457" cy="954107"/>
          </a:xfrm>
          <a:prstGeom prst="rect">
            <a:avLst/>
          </a:prstGeom>
          <a:noFill/>
        </p:spPr>
        <p:txBody>
          <a:bodyPr wrap="none" rtlCol="0">
            <a:spAutoFit/>
          </a:bodyPr>
          <a:lstStyle/>
          <a:p>
            <a:r>
              <a:rPr lang="ja-JP" altLang="en-US" sz="2800" dirty="0">
                <a:latin typeface="+mj-ea"/>
                <a:ea typeface="+mj-ea"/>
              </a:rPr>
              <a:t>回転刃による</a:t>
            </a:r>
            <a:r>
              <a:rPr lang="ja-JP" altLang="en-US" sz="2800" dirty="0">
                <a:solidFill>
                  <a:prstClr val="black"/>
                </a:solidFill>
                <a:latin typeface="+mj-ea"/>
                <a:ea typeface="+mj-ea"/>
              </a:rPr>
              <a:t>事故（接触、飛散物）（</a:t>
            </a:r>
            <a:r>
              <a:rPr lang="en-US" altLang="ja-JP" sz="2800" dirty="0">
                <a:solidFill>
                  <a:prstClr val="black"/>
                </a:solidFill>
                <a:latin typeface="+mj-ea"/>
                <a:ea typeface="+mj-ea"/>
              </a:rPr>
              <a:t>29.5%</a:t>
            </a:r>
            <a:r>
              <a:rPr lang="ja-JP" altLang="en-US" sz="2800" dirty="0">
                <a:solidFill>
                  <a:prstClr val="black"/>
                </a:solidFill>
                <a:latin typeface="+mj-ea"/>
                <a:ea typeface="+mj-ea"/>
              </a:rPr>
              <a:t>）</a:t>
            </a:r>
          </a:p>
          <a:p>
            <a:endParaRPr lang="ja-JP" altLang="en-US" sz="2800" dirty="0">
              <a:solidFill>
                <a:prstClr val="black"/>
              </a:solidFill>
              <a:latin typeface="+mj-ea"/>
              <a:ea typeface="+mj-ea"/>
            </a:endParaRPr>
          </a:p>
        </p:txBody>
      </p:sp>
      <p:sp>
        <p:nvSpPr>
          <p:cNvPr id="17" name="テキスト ボックス 16"/>
          <p:cNvSpPr txBox="1"/>
          <p:nvPr/>
        </p:nvSpPr>
        <p:spPr>
          <a:xfrm>
            <a:off x="1196479" y="3347143"/>
            <a:ext cx="3658374" cy="584775"/>
          </a:xfrm>
          <a:prstGeom prst="rect">
            <a:avLst/>
          </a:prstGeom>
          <a:noFill/>
        </p:spPr>
        <p:txBody>
          <a:bodyPr wrap="none" rtlCol="0">
            <a:spAutoFit/>
          </a:bodyPr>
          <a:lstStyle/>
          <a:p>
            <a:r>
              <a:rPr lang="ja-JP" altLang="en-US" sz="1600" dirty="0">
                <a:solidFill>
                  <a:srgbClr val="4F81BD">
                    <a:lumMod val="75000"/>
                  </a:srgbClr>
                </a:solidFill>
              </a:rPr>
              <a:t>●キックバックや小石、チップの飛散</a:t>
            </a:r>
            <a:endParaRPr lang="en-US" altLang="ja-JP" sz="1600" dirty="0">
              <a:solidFill>
                <a:srgbClr val="4F81BD">
                  <a:lumMod val="75000"/>
                </a:srgbClr>
              </a:solidFill>
            </a:endParaRPr>
          </a:p>
          <a:p>
            <a:r>
              <a:rPr lang="ja-JP" altLang="en-US" sz="1600" dirty="0">
                <a:solidFill>
                  <a:srgbClr val="FF0000"/>
                </a:solidFill>
              </a:rPr>
              <a:t>⇒</a:t>
            </a:r>
            <a:r>
              <a:rPr lang="ja-JP" altLang="en-US" sz="1600" dirty="0">
                <a:solidFill>
                  <a:srgbClr val="4F81BD">
                    <a:lumMod val="75000"/>
                  </a:srgbClr>
                </a:solidFill>
              </a:rPr>
              <a:t>防護の徹底、飛散物カバーを外さない</a:t>
            </a:r>
          </a:p>
        </p:txBody>
      </p:sp>
      <p:sp>
        <p:nvSpPr>
          <p:cNvPr id="18" name="テキスト ボックス 17"/>
          <p:cNvSpPr txBox="1"/>
          <p:nvPr/>
        </p:nvSpPr>
        <p:spPr>
          <a:xfrm>
            <a:off x="1177189" y="3941865"/>
            <a:ext cx="5541902" cy="954107"/>
          </a:xfrm>
          <a:prstGeom prst="rect">
            <a:avLst/>
          </a:prstGeom>
          <a:noFill/>
        </p:spPr>
        <p:txBody>
          <a:bodyPr wrap="none" rtlCol="0">
            <a:spAutoFit/>
          </a:bodyPr>
          <a:lstStyle/>
          <a:p>
            <a:r>
              <a:rPr lang="ja-JP" altLang="en-US" sz="2800" dirty="0">
                <a:solidFill>
                  <a:prstClr val="black"/>
                </a:solidFill>
                <a:latin typeface="+mj-ea"/>
                <a:ea typeface="+mj-ea"/>
              </a:rPr>
              <a:t>詰まりなどの除去時の事故（</a:t>
            </a:r>
            <a:r>
              <a:rPr lang="en-US" altLang="ja-JP" sz="2800" dirty="0">
                <a:solidFill>
                  <a:prstClr val="black"/>
                </a:solidFill>
                <a:latin typeface="+mj-ea"/>
                <a:ea typeface="+mj-ea"/>
              </a:rPr>
              <a:t>18.2%</a:t>
            </a:r>
            <a:r>
              <a:rPr lang="ja-JP" altLang="en-US" sz="2800" dirty="0">
                <a:solidFill>
                  <a:prstClr val="black"/>
                </a:solidFill>
                <a:latin typeface="+mj-ea"/>
                <a:ea typeface="+mj-ea"/>
              </a:rPr>
              <a:t>）</a:t>
            </a:r>
          </a:p>
          <a:p>
            <a:endParaRPr lang="ja-JP" altLang="en-US" sz="2800" dirty="0">
              <a:solidFill>
                <a:prstClr val="black"/>
              </a:solidFill>
              <a:latin typeface="+mj-ea"/>
              <a:ea typeface="+mj-ea"/>
            </a:endParaRPr>
          </a:p>
        </p:txBody>
      </p:sp>
      <p:sp>
        <p:nvSpPr>
          <p:cNvPr id="19" name="テキスト ボックス 18"/>
          <p:cNvSpPr txBox="1"/>
          <p:nvPr/>
        </p:nvSpPr>
        <p:spPr>
          <a:xfrm>
            <a:off x="1165062" y="5714370"/>
            <a:ext cx="3334567" cy="584775"/>
          </a:xfrm>
          <a:prstGeom prst="rect">
            <a:avLst/>
          </a:prstGeom>
          <a:noFill/>
        </p:spPr>
        <p:txBody>
          <a:bodyPr wrap="none" rtlCol="0">
            <a:spAutoFit/>
          </a:bodyPr>
          <a:lstStyle/>
          <a:p>
            <a:r>
              <a:rPr lang="ja-JP" altLang="en-US" sz="1600" dirty="0">
                <a:solidFill>
                  <a:srgbClr val="4F81BD">
                    <a:lumMod val="75000"/>
                  </a:srgbClr>
                </a:solidFill>
              </a:rPr>
              <a:t>●草むらの中に潜む杭や空き缶など</a:t>
            </a:r>
            <a:endParaRPr lang="en-US" altLang="ja-JP" sz="1600" dirty="0">
              <a:solidFill>
                <a:srgbClr val="4F81BD">
                  <a:lumMod val="75000"/>
                </a:srgbClr>
              </a:solidFill>
            </a:endParaRPr>
          </a:p>
          <a:p>
            <a:r>
              <a:rPr lang="ja-JP" altLang="en-US" sz="1600" dirty="0">
                <a:solidFill>
                  <a:srgbClr val="FF0000"/>
                </a:solidFill>
              </a:rPr>
              <a:t>⇒</a:t>
            </a:r>
            <a:r>
              <a:rPr lang="ja-JP" altLang="en-US" sz="1600" dirty="0">
                <a:solidFill>
                  <a:srgbClr val="4F81BD">
                    <a:lumMod val="75000"/>
                  </a:srgbClr>
                </a:solidFill>
              </a:rPr>
              <a:t>慣れた場所でも事前確認</a:t>
            </a:r>
          </a:p>
        </p:txBody>
      </p:sp>
      <p:sp>
        <p:nvSpPr>
          <p:cNvPr id="20" name="テキスト ボックス 19"/>
          <p:cNvSpPr txBox="1"/>
          <p:nvPr/>
        </p:nvSpPr>
        <p:spPr>
          <a:xfrm>
            <a:off x="1165062" y="5060332"/>
            <a:ext cx="5304657" cy="954107"/>
          </a:xfrm>
          <a:prstGeom prst="rect">
            <a:avLst/>
          </a:prstGeom>
          <a:noFill/>
        </p:spPr>
        <p:txBody>
          <a:bodyPr wrap="none" rtlCol="0">
            <a:spAutoFit/>
          </a:bodyPr>
          <a:lstStyle/>
          <a:p>
            <a:r>
              <a:rPr lang="ja-JP" altLang="en-US" sz="2800" dirty="0">
                <a:solidFill>
                  <a:prstClr val="black"/>
                </a:solidFill>
                <a:latin typeface="+mj-ea"/>
                <a:ea typeface="+mj-ea"/>
              </a:rPr>
              <a:t>周辺環境に起因する事故（</a:t>
            </a:r>
            <a:r>
              <a:rPr lang="en-US" altLang="ja-JP" sz="2800" dirty="0">
                <a:solidFill>
                  <a:prstClr val="black"/>
                </a:solidFill>
                <a:latin typeface="+mj-ea"/>
                <a:ea typeface="+mj-ea"/>
              </a:rPr>
              <a:t>15.9%</a:t>
            </a:r>
            <a:r>
              <a:rPr lang="ja-JP" altLang="en-US" sz="2800" dirty="0">
                <a:solidFill>
                  <a:prstClr val="black"/>
                </a:solidFill>
                <a:latin typeface="+mj-ea"/>
                <a:ea typeface="+mj-ea"/>
              </a:rPr>
              <a:t>）</a:t>
            </a:r>
          </a:p>
          <a:p>
            <a:endParaRPr lang="ja-JP" altLang="en-US" sz="2800" dirty="0">
              <a:solidFill>
                <a:prstClr val="black"/>
              </a:solidFill>
              <a:latin typeface="+mj-ea"/>
              <a:ea typeface="+mj-ea"/>
            </a:endParaRPr>
          </a:p>
        </p:txBody>
      </p:sp>
      <p:sp>
        <p:nvSpPr>
          <p:cNvPr id="21" name="テキスト ボックス 20"/>
          <p:cNvSpPr txBox="1"/>
          <p:nvPr/>
        </p:nvSpPr>
        <p:spPr>
          <a:xfrm>
            <a:off x="1188886" y="4475557"/>
            <a:ext cx="4232249" cy="584775"/>
          </a:xfrm>
          <a:prstGeom prst="rect">
            <a:avLst/>
          </a:prstGeom>
          <a:noFill/>
        </p:spPr>
        <p:txBody>
          <a:bodyPr wrap="none" rtlCol="0">
            <a:spAutoFit/>
          </a:bodyPr>
          <a:lstStyle/>
          <a:p>
            <a:r>
              <a:rPr lang="ja-JP" altLang="en-US" sz="1600" dirty="0">
                <a:solidFill>
                  <a:srgbClr val="4F81BD">
                    <a:lumMod val="75000"/>
                  </a:srgbClr>
                </a:solidFill>
              </a:rPr>
              <a:t>●回転を止めず、草の詰まりなどを除こうとして</a:t>
            </a:r>
            <a:endParaRPr lang="en-US" altLang="ja-JP" sz="1600" dirty="0">
              <a:solidFill>
                <a:srgbClr val="4F81BD">
                  <a:lumMod val="75000"/>
                </a:srgbClr>
              </a:solidFill>
            </a:endParaRPr>
          </a:p>
          <a:p>
            <a:r>
              <a:rPr lang="ja-JP" altLang="en-US" sz="1600" dirty="0">
                <a:solidFill>
                  <a:srgbClr val="FF0000"/>
                </a:solidFill>
              </a:rPr>
              <a:t>⇒</a:t>
            </a:r>
            <a:r>
              <a:rPr lang="ja-JP" altLang="en-US" sz="1600" dirty="0">
                <a:solidFill>
                  <a:srgbClr val="4F81BD">
                    <a:lumMod val="75000"/>
                  </a:srgbClr>
                </a:solidFill>
              </a:rPr>
              <a:t>確実にエンジンを切ってから</a:t>
            </a:r>
          </a:p>
        </p:txBody>
      </p:sp>
      <p:sp>
        <p:nvSpPr>
          <p:cNvPr id="23" name="正方形/長方形 22"/>
          <p:cNvSpPr/>
          <p:nvPr/>
        </p:nvSpPr>
        <p:spPr>
          <a:xfrm>
            <a:off x="1403648" y="6330806"/>
            <a:ext cx="6464936" cy="338554"/>
          </a:xfrm>
          <a:prstGeom prst="rect">
            <a:avLst/>
          </a:prstGeom>
          <a:solidFill>
            <a:schemeClr val="bg1">
              <a:lumMod val="85000"/>
            </a:schemeClr>
          </a:solidFill>
        </p:spPr>
        <p:txBody>
          <a:bodyPr wrap="square">
            <a:spAutoFit/>
          </a:bodyPr>
          <a:lstStyle/>
          <a:p>
            <a:r>
              <a:rPr lang="ja-JP" altLang="ja-JP" sz="1600" dirty="0">
                <a:latin typeface="+mj-ea"/>
                <a:ea typeface="+mj-ea"/>
              </a:rPr>
              <a:t>（一社）日本農村医学会編「こうして起こった農作業事故」（№</a:t>
            </a:r>
            <a:r>
              <a:rPr lang="en-US" altLang="ja-JP" sz="1600" dirty="0">
                <a:latin typeface="+mj-ea"/>
                <a:ea typeface="+mj-ea"/>
              </a:rPr>
              <a:t>Ⅳ</a:t>
            </a:r>
            <a:r>
              <a:rPr lang="ja-JP" altLang="ja-JP" sz="1600" dirty="0">
                <a:latin typeface="+mj-ea"/>
                <a:ea typeface="+mj-ea"/>
              </a:rPr>
              <a:t>）</a:t>
            </a:r>
            <a:r>
              <a:rPr lang="en-US" altLang="ja-JP" sz="1600" dirty="0">
                <a:latin typeface="+mj-ea"/>
                <a:ea typeface="+mj-ea"/>
              </a:rPr>
              <a:t>p41</a:t>
            </a:r>
            <a:r>
              <a:rPr lang="ja-JP" altLang="ja-JP" sz="1600" dirty="0">
                <a:latin typeface="+mj-ea"/>
                <a:ea typeface="+mj-ea"/>
              </a:rPr>
              <a:t>より</a:t>
            </a:r>
          </a:p>
        </p:txBody>
      </p:sp>
      <p:sp>
        <p:nvSpPr>
          <p:cNvPr id="4" name="スライド番号プレースホルダー 3"/>
          <p:cNvSpPr>
            <a:spLocks noGrp="1"/>
          </p:cNvSpPr>
          <p:nvPr>
            <p:ph type="sldNum" sz="quarter" idx="12"/>
          </p:nvPr>
        </p:nvSpPr>
        <p:spPr/>
        <p:txBody>
          <a:bodyPr/>
          <a:lstStyle/>
          <a:p>
            <a:r>
              <a:rPr lang="en-US" altLang="ja-JP" dirty="0">
                <a:solidFill>
                  <a:prstClr val="black">
                    <a:tint val="75000"/>
                  </a:prstClr>
                </a:solidFill>
              </a:rPr>
              <a:t>39</a:t>
            </a:r>
            <a:endParaRPr lang="ja-JP" altLang="en-US" dirty="0">
              <a:solidFill>
                <a:prstClr val="black">
                  <a:tint val="75000"/>
                </a:prstClr>
              </a:solidFill>
            </a:endParaRPr>
          </a:p>
        </p:txBody>
      </p:sp>
    </p:spTree>
    <p:extLst>
      <p:ext uri="{BB962C8B-B14F-4D97-AF65-F5344CB8AC3E}">
        <p14:creationId xmlns:p14="http://schemas.microsoft.com/office/powerpoint/2010/main" val="28428756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580" y="2492896"/>
            <a:ext cx="3369052"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テキスト ボックス 10"/>
          <p:cNvSpPr txBox="1"/>
          <p:nvPr/>
        </p:nvSpPr>
        <p:spPr>
          <a:xfrm>
            <a:off x="272580" y="1220559"/>
            <a:ext cx="8619899" cy="1200329"/>
          </a:xfrm>
          <a:prstGeom prst="rect">
            <a:avLst/>
          </a:prstGeom>
          <a:solidFill>
            <a:schemeClr val="bg1"/>
          </a:solidFill>
          <a:ln>
            <a:noFill/>
          </a:ln>
        </p:spPr>
        <p:txBody>
          <a:bodyPr wrap="square" rtlCol="0">
            <a:spAutoFit/>
          </a:bodyPr>
          <a:lstStyle/>
          <a:p>
            <a:r>
              <a:rPr lang="en-US" altLang="ja-JP" sz="2400" b="1" dirty="0">
                <a:solidFill>
                  <a:srgbClr val="FF0000"/>
                </a:solidFill>
                <a:latin typeface="ＭＳ Ｐゴシック"/>
              </a:rPr>
              <a:t>《</a:t>
            </a:r>
            <a:r>
              <a:rPr lang="ja-JP" altLang="en-US" sz="2400" b="1" dirty="0">
                <a:solidFill>
                  <a:srgbClr val="FF0000"/>
                </a:solidFill>
                <a:latin typeface="ＭＳ Ｐゴシック"/>
              </a:rPr>
              <a:t>改善のポイント</a:t>
            </a:r>
            <a:r>
              <a:rPr lang="en-US" altLang="ja-JP" sz="2400" b="1" dirty="0">
                <a:solidFill>
                  <a:srgbClr val="FF0000"/>
                </a:solidFill>
                <a:latin typeface="ＭＳ Ｐゴシック"/>
              </a:rPr>
              <a:t>》</a:t>
            </a:r>
          </a:p>
          <a:p>
            <a:r>
              <a:rPr lang="ja-JP" altLang="en-US" sz="2400" dirty="0">
                <a:solidFill>
                  <a:prstClr val="black"/>
                </a:solidFill>
                <a:latin typeface="ＭＳ Ｐゴシック"/>
              </a:rPr>
              <a:t>草刈りに適した条件で作業することで、安全も能率も高まります。</a:t>
            </a:r>
            <a:endParaRPr lang="en-US" altLang="ja-JP" sz="2400" dirty="0">
              <a:solidFill>
                <a:prstClr val="black"/>
              </a:solidFill>
              <a:latin typeface="ＭＳ Ｐゴシック"/>
            </a:endParaRPr>
          </a:p>
          <a:p>
            <a:r>
              <a:rPr lang="ja-JP" altLang="en-US" sz="2400" dirty="0">
                <a:solidFill>
                  <a:prstClr val="black"/>
                </a:solidFill>
                <a:latin typeface="ＭＳ Ｐゴシック"/>
              </a:rPr>
              <a:t>また、スパイク靴をはくなど、万全な準備が必要です。</a:t>
            </a:r>
          </a:p>
        </p:txBody>
      </p:sp>
      <p:sp>
        <p:nvSpPr>
          <p:cNvPr id="9" name="テキスト ボックス 8"/>
          <p:cNvSpPr txBox="1"/>
          <p:nvPr/>
        </p:nvSpPr>
        <p:spPr>
          <a:xfrm>
            <a:off x="3851919" y="2498120"/>
            <a:ext cx="5040559" cy="1938992"/>
          </a:xfrm>
          <a:prstGeom prst="rect">
            <a:avLst/>
          </a:prstGeom>
          <a:solidFill>
            <a:schemeClr val="bg1"/>
          </a:solidFill>
          <a:ln>
            <a:noFill/>
          </a:ln>
        </p:spPr>
        <p:txBody>
          <a:bodyPr wrap="square" rtlCol="0">
            <a:spAutoFit/>
          </a:bodyPr>
          <a:lstStyle/>
          <a:p>
            <a:r>
              <a:rPr lang="en-US" altLang="ja-JP" sz="2400" b="1" dirty="0">
                <a:solidFill>
                  <a:srgbClr val="FF0000"/>
                </a:solidFill>
                <a:latin typeface="+mj-ea"/>
                <a:ea typeface="+mj-ea"/>
              </a:rPr>
              <a:t>《</a:t>
            </a:r>
            <a:r>
              <a:rPr lang="ja-JP" altLang="en-US" sz="2400" b="1" dirty="0">
                <a:solidFill>
                  <a:srgbClr val="FF0000"/>
                </a:solidFill>
                <a:latin typeface="+mj-ea"/>
                <a:ea typeface="+mj-ea"/>
              </a:rPr>
              <a:t>追加のポイント</a:t>
            </a:r>
            <a:r>
              <a:rPr lang="en-US" altLang="ja-JP" sz="2400" b="1" dirty="0">
                <a:solidFill>
                  <a:srgbClr val="FF0000"/>
                </a:solidFill>
                <a:latin typeface="+mj-ea"/>
                <a:ea typeface="+mj-ea"/>
              </a:rPr>
              <a:t>》</a:t>
            </a:r>
          </a:p>
          <a:p>
            <a:pPr marL="174625" indent="-174625"/>
            <a:r>
              <a:rPr lang="ja-JP" altLang="en-US" sz="2400" dirty="0">
                <a:solidFill>
                  <a:prstClr val="black"/>
                </a:solidFill>
                <a:latin typeface="+mj-ea"/>
                <a:ea typeface="+mj-ea"/>
              </a:rPr>
              <a:t>①１日２時間、１連続作業は</a:t>
            </a:r>
            <a:r>
              <a:rPr lang="en-US" altLang="ja-JP" sz="2400" dirty="0">
                <a:solidFill>
                  <a:prstClr val="black"/>
                </a:solidFill>
                <a:latin typeface="+mj-ea"/>
                <a:ea typeface="+mj-ea"/>
              </a:rPr>
              <a:t>30</a:t>
            </a:r>
            <a:r>
              <a:rPr lang="ja-JP" altLang="en-US" sz="2400" dirty="0">
                <a:solidFill>
                  <a:prstClr val="black"/>
                </a:solidFill>
                <a:latin typeface="+mj-ea"/>
                <a:ea typeface="+mj-ea"/>
              </a:rPr>
              <a:t>分以内、５分間休憩します。（振動障害予防）</a:t>
            </a:r>
            <a:endParaRPr lang="en-US" altLang="ja-JP" sz="2400" dirty="0">
              <a:solidFill>
                <a:prstClr val="black"/>
              </a:solidFill>
              <a:latin typeface="+mj-ea"/>
              <a:ea typeface="+mj-ea"/>
            </a:endParaRPr>
          </a:p>
          <a:p>
            <a:pPr marL="174625" indent="-174625"/>
            <a:r>
              <a:rPr lang="ja-JP" altLang="en-US" sz="2400" dirty="0">
                <a:solidFill>
                  <a:prstClr val="black"/>
                </a:solidFill>
                <a:latin typeface="+mj-ea"/>
                <a:ea typeface="+mj-ea"/>
              </a:rPr>
              <a:t>②炎天下での作業は避け、休憩時間にはこまめに水分を補給します。</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5982" y="4477832"/>
            <a:ext cx="4639002" cy="1936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ALRIT\Alrit共有\02_農作業安全対策\２８農林水産省予算 安全総合対策\リスクカルテ\指導者研修用資料関係\02 安全講習テキスト 耕種分冊 Ⅱ\イラスト\刈払い機スパイク.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2657755"/>
            <a:ext cx="1020455" cy="972245"/>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p:cNvSpPr txBox="1"/>
          <p:nvPr/>
        </p:nvSpPr>
        <p:spPr>
          <a:xfrm>
            <a:off x="272578" y="170637"/>
            <a:ext cx="8619902" cy="954107"/>
          </a:xfrm>
          <a:prstGeom prst="rect">
            <a:avLst/>
          </a:prstGeom>
          <a:solidFill>
            <a:schemeClr val="bg1"/>
          </a:solidFill>
          <a:ln w="25400">
            <a:noFill/>
          </a:ln>
        </p:spPr>
        <p:txBody>
          <a:bodyPr wrap="square" rtlCol="0">
            <a:spAutoFit/>
          </a:bodyPr>
          <a:lstStyle/>
          <a:p>
            <a:r>
              <a:rPr lang="ja-JP" altLang="en-US" sz="2800" dirty="0">
                <a:solidFill>
                  <a:prstClr val="black"/>
                </a:solidFill>
                <a:latin typeface="ＭＳ Ｐゴシック"/>
              </a:rPr>
              <a:t>　　朝露や雨で作業面が濡れていると滑りやすくなるので</a:t>
            </a:r>
            <a:endParaRPr lang="en-US" altLang="ja-JP" sz="2800" dirty="0">
              <a:solidFill>
                <a:prstClr val="black"/>
              </a:solidFill>
              <a:latin typeface="ＭＳ Ｐゴシック"/>
            </a:endParaRPr>
          </a:p>
          <a:p>
            <a:r>
              <a:rPr lang="ja-JP" altLang="en-US" sz="2800" dirty="0">
                <a:solidFill>
                  <a:prstClr val="black"/>
                </a:solidFill>
                <a:latin typeface="ＭＳ Ｐゴシック"/>
              </a:rPr>
              <a:t>　　作業しない。</a:t>
            </a:r>
          </a:p>
        </p:txBody>
      </p:sp>
      <p:sp>
        <p:nvSpPr>
          <p:cNvPr id="13" name="テキスト ボックス 12"/>
          <p:cNvSpPr txBox="1"/>
          <p:nvPr/>
        </p:nvSpPr>
        <p:spPr>
          <a:xfrm>
            <a:off x="272578" y="170637"/>
            <a:ext cx="492443" cy="522000"/>
          </a:xfrm>
          <a:prstGeom prst="rect">
            <a:avLst/>
          </a:prstGeom>
          <a:solidFill>
            <a:schemeClr val="bg1"/>
          </a:solidFill>
          <a:ln w="25400">
            <a:solidFill>
              <a:srgbClr val="FF0000"/>
            </a:solidFill>
          </a:ln>
        </p:spPr>
        <p:txBody>
          <a:bodyPr wrap="square" rtlCol="0">
            <a:spAutoFit/>
          </a:bodyPr>
          <a:lstStyle/>
          <a:p>
            <a:r>
              <a:rPr lang="ja-JP" altLang="en-US" sz="2400" dirty="0">
                <a:solidFill>
                  <a:srgbClr val="FF0000"/>
                </a:solidFill>
              </a:rPr>
              <a:t>✔</a:t>
            </a:r>
          </a:p>
        </p:txBody>
      </p:sp>
      <p:sp>
        <p:nvSpPr>
          <p:cNvPr id="2" name="スライド番号プレースホルダー 1"/>
          <p:cNvSpPr>
            <a:spLocks noGrp="1"/>
          </p:cNvSpPr>
          <p:nvPr>
            <p:ph type="sldNum" sz="quarter" idx="12"/>
          </p:nvPr>
        </p:nvSpPr>
        <p:spPr>
          <a:xfrm>
            <a:off x="8484984" y="6413878"/>
            <a:ext cx="549880" cy="365125"/>
          </a:xfrm>
        </p:spPr>
        <p:txBody>
          <a:bodyPr/>
          <a:lstStyle/>
          <a:p>
            <a:pPr algn="l"/>
            <a:r>
              <a:rPr lang="en-US" altLang="ja-JP" dirty="0">
                <a:solidFill>
                  <a:prstClr val="black">
                    <a:tint val="75000"/>
                  </a:prstClr>
                </a:solidFill>
              </a:rPr>
              <a:t>48</a:t>
            </a:r>
            <a:endParaRPr lang="ja-JP" altLang="en-US" dirty="0">
              <a:solidFill>
                <a:prstClr val="black">
                  <a:tint val="75000"/>
                </a:prstClr>
              </a:solidFill>
            </a:endParaRPr>
          </a:p>
        </p:txBody>
      </p:sp>
    </p:spTree>
    <p:extLst>
      <p:ext uri="{BB962C8B-B14F-4D97-AF65-F5344CB8AC3E}">
        <p14:creationId xmlns:p14="http://schemas.microsoft.com/office/powerpoint/2010/main" val="22225710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0"/>
            <a:ext cx="9144000" cy="584775"/>
          </a:xfrm>
          <a:prstGeom prst="rect">
            <a:avLst/>
          </a:prstGeom>
          <a:solidFill>
            <a:schemeClr val="accent1">
              <a:lumMod val="75000"/>
            </a:schemeClr>
          </a:solidFill>
          <a:ln>
            <a:noFill/>
          </a:ln>
        </p:spPr>
        <p:txBody>
          <a:bodyPr wrap="square" rtlCol="0">
            <a:spAutoFit/>
          </a:bodyPr>
          <a:lstStyle/>
          <a:p>
            <a:r>
              <a:rPr lang="ja-JP" altLang="en-US" sz="3200" dirty="0">
                <a:solidFill>
                  <a:prstClr val="white"/>
                </a:solidFill>
                <a:latin typeface="ＭＳ Ｐゴシック"/>
              </a:rPr>
              <a:t>２．機械</a:t>
            </a:r>
          </a:p>
        </p:txBody>
      </p:sp>
      <p:sp>
        <p:nvSpPr>
          <p:cNvPr id="14" name="テキスト ボックス 13"/>
          <p:cNvSpPr txBox="1"/>
          <p:nvPr/>
        </p:nvSpPr>
        <p:spPr>
          <a:xfrm>
            <a:off x="179512" y="1732637"/>
            <a:ext cx="3096344" cy="1938992"/>
          </a:xfrm>
          <a:prstGeom prst="rect">
            <a:avLst/>
          </a:prstGeom>
          <a:noFill/>
        </p:spPr>
        <p:txBody>
          <a:bodyPr wrap="square" rtlCol="0">
            <a:spAutoFit/>
          </a:bodyPr>
          <a:lstStyle/>
          <a:p>
            <a:pPr marL="179388" indent="-179388"/>
            <a:r>
              <a:rPr lang="ja-JP" altLang="en-US" sz="2400" dirty="0">
                <a:solidFill>
                  <a:prstClr val="black"/>
                </a:solidFill>
                <a:latin typeface="ＭＳ Ｐゴシック"/>
              </a:rPr>
              <a:t>①飛散物防護カバー</a:t>
            </a:r>
            <a:endParaRPr lang="en-US" altLang="ja-JP" sz="2400" dirty="0">
              <a:solidFill>
                <a:prstClr val="black"/>
              </a:solidFill>
              <a:latin typeface="ＭＳ Ｐゴシック"/>
            </a:endParaRPr>
          </a:p>
          <a:p>
            <a:pPr marL="179388" indent="-179388"/>
            <a:endParaRPr lang="en-US" altLang="ja-JP" sz="2400" dirty="0">
              <a:solidFill>
                <a:prstClr val="black"/>
              </a:solidFill>
              <a:latin typeface="ＭＳ Ｐゴシック"/>
            </a:endParaRPr>
          </a:p>
          <a:p>
            <a:pPr marL="179388" indent="-179388"/>
            <a:r>
              <a:rPr lang="ja-JP" altLang="en-US" sz="2400" dirty="0">
                <a:solidFill>
                  <a:prstClr val="black"/>
                </a:solidFill>
                <a:latin typeface="ＭＳ Ｐゴシック"/>
              </a:rPr>
              <a:t>②トリガー式スロットル</a:t>
            </a:r>
            <a:endParaRPr lang="en-US" altLang="ja-JP" sz="2400" dirty="0">
              <a:solidFill>
                <a:prstClr val="black"/>
              </a:solidFill>
              <a:latin typeface="ＭＳ Ｐゴシック"/>
            </a:endParaRPr>
          </a:p>
          <a:p>
            <a:pPr marL="179388" indent="-179388"/>
            <a:endParaRPr lang="en-US" altLang="ja-JP" sz="2400" dirty="0">
              <a:solidFill>
                <a:prstClr val="black"/>
              </a:solidFill>
              <a:latin typeface="ＭＳ Ｐゴシック"/>
            </a:endParaRPr>
          </a:p>
          <a:p>
            <a:pPr marL="179388" indent="-179388"/>
            <a:r>
              <a:rPr lang="ja-JP" altLang="en-US" sz="2400" dirty="0">
                <a:solidFill>
                  <a:prstClr val="black"/>
                </a:solidFill>
                <a:latin typeface="ＭＳ Ｐゴシック"/>
              </a:rPr>
              <a:t>③チップソー</a:t>
            </a:r>
            <a:endParaRPr lang="en-US" altLang="ja-JP" sz="2400" dirty="0">
              <a:solidFill>
                <a:prstClr val="black"/>
              </a:solidFill>
              <a:latin typeface="ＭＳ Ｐゴシック"/>
            </a:endParaRPr>
          </a:p>
        </p:txBody>
      </p:sp>
      <p:pic>
        <p:nvPicPr>
          <p:cNvPr id="2050" name="Picture 2" descr="\\ALRIT\Alrit共有\02_農作業安全対策\２８農林水産省予算 安全総合対策\リスクカルテ\指導者研修用資料関係\02 安全講習テキスト 耕種分冊 Ⅱ\イラスト\刈払機チェックポイント.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1556792"/>
            <a:ext cx="5294642" cy="4752528"/>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769977" y="836712"/>
            <a:ext cx="7548861" cy="461665"/>
          </a:xfrm>
          <a:prstGeom prst="rect">
            <a:avLst/>
          </a:prstGeom>
          <a:solidFill>
            <a:schemeClr val="bg1"/>
          </a:solidFill>
          <a:ln>
            <a:solidFill>
              <a:schemeClr val="bg1"/>
            </a:solidFill>
          </a:ln>
        </p:spPr>
        <p:txBody>
          <a:bodyPr wrap="none" rtlCol="0">
            <a:spAutoFit/>
          </a:bodyPr>
          <a:lstStyle/>
          <a:p>
            <a:r>
              <a:rPr lang="ja-JP" altLang="en-US" sz="2400" dirty="0">
                <a:solidFill>
                  <a:prstClr val="black"/>
                </a:solidFill>
                <a:latin typeface="ＭＳ Ｐゴシック"/>
              </a:rPr>
              <a:t>下の絵を見ながら、チェックするポイントを整理しましょう。</a:t>
            </a:r>
          </a:p>
        </p:txBody>
      </p:sp>
      <p:sp>
        <p:nvSpPr>
          <p:cNvPr id="2" name="スライド番号プレースホルダー 1"/>
          <p:cNvSpPr>
            <a:spLocks noGrp="1"/>
          </p:cNvSpPr>
          <p:nvPr>
            <p:ph type="sldNum" sz="quarter" idx="12"/>
          </p:nvPr>
        </p:nvSpPr>
        <p:spPr/>
        <p:txBody>
          <a:bodyPr/>
          <a:lstStyle/>
          <a:p>
            <a:r>
              <a:rPr lang="en-US" altLang="ja-JP" dirty="0">
                <a:solidFill>
                  <a:prstClr val="black">
                    <a:tint val="75000"/>
                  </a:prstClr>
                </a:solidFill>
              </a:rPr>
              <a:t>49</a:t>
            </a:r>
            <a:endParaRPr lang="ja-JP" altLang="en-US" dirty="0">
              <a:solidFill>
                <a:prstClr val="black">
                  <a:tint val="75000"/>
                </a:prstClr>
              </a:solidFill>
            </a:endParaRPr>
          </a:p>
        </p:txBody>
      </p:sp>
    </p:spTree>
    <p:extLst>
      <p:ext uri="{BB962C8B-B14F-4D97-AF65-F5344CB8AC3E}">
        <p14:creationId xmlns:p14="http://schemas.microsoft.com/office/powerpoint/2010/main" val="1150942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p:cNvSpPr txBox="1">
            <a:spLocks/>
          </p:cNvSpPr>
          <p:nvPr/>
        </p:nvSpPr>
        <p:spPr>
          <a:xfrm>
            <a:off x="0" y="0"/>
            <a:ext cx="9144000" cy="584775"/>
          </a:xfrm>
          <a:prstGeom prst="rect">
            <a:avLst/>
          </a:prstGeom>
          <a:solidFill>
            <a:schemeClr val="accent1">
              <a:lumMod val="75000"/>
            </a:schemeClr>
          </a:solidFill>
        </p:spPr>
        <p:txBody>
          <a:bodyPr vert="horz" wrap="square" lIns="91440" tIns="45720" rIns="91440" bIns="45720" rtlCol="0" anchor="ctr">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200" dirty="0">
                <a:solidFill>
                  <a:prstClr val="white"/>
                </a:solidFill>
                <a:latin typeface="ＭＳ Ｐゴシック"/>
              </a:rPr>
              <a:t>２．機械</a:t>
            </a:r>
          </a:p>
        </p:txBody>
      </p:sp>
      <p:sp>
        <p:nvSpPr>
          <p:cNvPr id="8" name="テキスト ボックス 7"/>
          <p:cNvSpPr txBox="1"/>
          <p:nvPr/>
        </p:nvSpPr>
        <p:spPr>
          <a:xfrm>
            <a:off x="395536" y="4293096"/>
            <a:ext cx="8208912" cy="584775"/>
          </a:xfrm>
          <a:prstGeom prst="rect">
            <a:avLst/>
          </a:prstGeom>
          <a:solidFill>
            <a:schemeClr val="accent2">
              <a:lumMod val="20000"/>
              <a:lumOff val="80000"/>
            </a:schemeClr>
          </a:solidFill>
        </p:spPr>
        <p:txBody>
          <a:bodyPr wrap="square" rtlCol="0">
            <a:spAutoFit/>
          </a:bodyPr>
          <a:lstStyle/>
          <a:p>
            <a:r>
              <a:rPr lang="ja-JP" altLang="en-US" sz="1600" dirty="0">
                <a:latin typeface="+mj-ea"/>
                <a:ea typeface="+mj-ea"/>
              </a:rPr>
              <a:t>リスクカルテ解説書：「機械点検整備（予防整備）の励行」</a:t>
            </a:r>
            <a:r>
              <a:rPr lang="en-US" altLang="ja-JP" sz="1600" dirty="0">
                <a:latin typeface="+mj-ea"/>
                <a:ea typeface="+mj-ea"/>
              </a:rPr>
              <a:t>p54</a:t>
            </a:r>
            <a:r>
              <a:rPr lang="ja-JP" altLang="en-US" sz="1600" dirty="0" err="1">
                <a:latin typeface="+mj-ea"/>
                <a:ea typeface="+mj-ea"/>
              </a:rPr>
              <a:t>、</a:t>
            </a:r>
            <a:r>
              <a:rPr lang="ja-JP" altLang="en-US" sz="1600" dirty="0">
                <a:latin typeface="+mj-ea"/>
                <a:ea typeface="+mj-ea"/>
              </a:rPr>
              <a:t>「機械購入時の選択ポイント」</a:t>
            </a:r>
            <a:r>
              <a:rPr lang="en-US" altLang="ja-JP" sz="1600" dirty="0">
                <a:latin typeface="+mj-ea"/>
                <a:ea typeface="+mj-ea"/>
              </a:rPr>
              <a:t>p62</a:t>
            </a:r>
            <a:r>
              <a:rPr lang="ja-JP" altLang="en-US" sz="1600" dirty="0">
                <a:latin typeface="+mj-ea"/>
                <a:ea typeface="+mj-ea"/>
              </a:rPr>
              <a:t>　参照</a:t>
            </a:r>
            <a:endParaRPr kumimoji="1" lang="ja-JP" altLang="en-US" sz="1600" dirty="0">
              <a:latin typeface="+mj-ea"/>
              <a:ea typeface="+mj-ea"/>
            </a:endParaRPr>
          </a:p>
        </p:txBody>
      </p:sp>
      <p:graphicFrame>
        <p:nvGraphicFramePr>
          <p:cNvPr id="4" name="表 3"/>
          <p:cNvGraphicFramePr>
            <a:graphicFrameLocks noGrp="1"/>
          </p:cNvGraphicFramePr>
          <p:nvPr>
            <p:extLst>
              <p:ext uri="{D42A27DB-BD31-4B8C-83A1-F6EECF244321}">
                <p14:modId xmlns:p14="http://schemas.microsoft.com/office/powerpoint/2010/main" val="166947204"/>
              </p:ext>
            </p:extLst>
          </p:nvPr>
        </p:nvGraphicFramePr>
        <p:xfrm>
          <a:off x="424136" y="1628800"/>
          <a:ext cx="8229601" cy="2419880"/>
        </p:xfrm>
        <a:graphic>
          <a:graphicData uri="http://schemas.openxmlformats.org/drawingml/2006/table">
            <a:tbl>
              <a:tblPr/>
              <a:tblGrid>
                <a:gridCol w="1168478">
                  <a:extLst>
                    <a:ext uri="{9D8B030D-6E8A-4147-A177-3AD203B41FA5}">
                      <a16:colId xmlns:a16="http://schemas.microsoft.com/office/drawing/2014/main" val="20000"/>
                    </a:ext>
                  </a:extLst>
                </a:gridCol>
                <a:gridCol w="4611089">
                  <a:extLst>
                    <a:ext uri="{9D8B030D-6E8A-4147-A177-3AD203B41FA5}">
                      <a16:colId xmlns:a16="http://schemas.microsoft.com/office/drawing/2014/main" val="20001"/>
                    </a:ext>
                  </a:extLst>
                </a:gridCol>
                <a:gridCol w="816678">
                  <a:extLst>
                    <a:ext uri="{9D8B030D-6E8A-4147-A177-3AD203B41FA5}">
                      <a16:colId xmlns:a16="http://schemas.microsoft.com/office/drawing/2014/main" val="20002"/>
                    </a:ext>
                  </a:extLst>
                </a:gridCol>
                <a:gridCol w="816678">
                  <a:extLst>
                    <a:ext uri="{9D8B030D-6E8A-4147-A177-3AD203B41FA5}">
                      <a16:colId xmlns:a16="http://schemas.microsoft.com/office/drawing/2014/main" val="20003"/>
                    </a:ext>
                  </a:extLst>
                </a:gridCol>
                <a:gridCol w="816678">
                  <a:extLst>
                    <a:ext uri="{9D8B030D-6E8A-4147-A177-3AD203B41FA5}">
                      <a16:colId xmlns:a16="http://schemas.microsoft.com/office/drawing/2014/main" val="20004"/>
                    </a:ext>
                  </a:extLst>
                </a:gridCol>
              </a:tblGrid>
              <a:tr h="414623">
                <a:tc rowSpan="2">
                  <a:txBody>
                    <a:bodyPr/>
                    <a:lstStyle/>
                    <a:p>
                      <a:pPr algn="ctr" fontAlgn="ctr"/>
                      <a:r>
                        <a:rPr lang="ja-JP" altLang="en-US" sz="2000" b="0" i="0" u="none" strike="noStrike" dirty="0">
                          <a:solidFill>
                            <a:srgbClr val="FFFFFF"/>
                          </a:solidFill>
                          <a:effectLst/>
                          <a:latin typeface="ＭＳ Ｐゴシック"/>
                        </a:rPr>
                        <a:t>事項</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8DD5"/>
                    </a:solidFill>
                  </a:tcPr>
                </a:tc>
                <a:tc rowSpan="2">
                  <a:txBody>
                    <a:bodyPr/>
                    <a:lstStyle/>
                    <a:p>
                      <a:pPr algn="ctr" fontAlgn="ctr"/>
                      <a:r>
                        <a:rPr lang="ja-JP" altLang="en-US" sz="2000" b="0" i="0" u="none" strike="noStrike" dirty="0">
                          <a:solidFill>
                            <a:srgbClr val="FFFFFF"/>
                          </a:solidFill>
                          <a:effectLst/>
                          <a:latin typeface="ＭＳ Ｐゴシック"/>
                        </a:rPr>
                        <a:t>チェック内容</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8DD5"/>
                    </a:solidFill>
                  </a:tcPr>
                </a:tc>
                <a:tc gridSpan="2">
                  <a:txBody>
                    <a:bodyPr/>
                    <a:lstStyle/>
                    <a:p>
                      <a:pPr algn="ctr" fontAlgn="ctr"/>
                      <a:r>
                        <a:rPr lang="ja-JP" altLang="en-US" sz="2000" b="0" i="0" u="none" strike="noStrike" dirty="0">
                          <a:solidFill>
                            <a:srgbClr val="FFFFFF"/>
                          </a:solidFill>
                          <a:effectLst/>
                          <a:latin typeface="ＭＳ Ｐゴシック"/>
                        </a:rPr>
                        <a:t>チェック欄</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8DD5"/>
                    </a:solidFill>
                  </a:tcPr>
                </a:tc>
                <a:tc hMerge="1">
                  <a:txBody>
                    <a:bodyPr/>
                    <a:lstStyle/>
                    <a:p>
                      <a:endParaRPr kumimoji="1" lang="ja-JP" altLang="en-US"/>
                    </a:p>
                  </a:txBody>
                  <a:tcPr/>
                </a:tc>
                <a:tc rowSpan="2">
                  <a:txBody>
                    <a:bodyPr/>
                    <a:lstStyle/>
                    <a:p>
                      <a:pPr algn="ctr" fontAlgn="ctr"/>
                      <a:r>
                        <a:rPr lang="ja-JP" altLang="en-US" sz="2000" b="0" i="0" u="none" strike="noStrike" dirty="0">
                          <a:solidFill>
                            <a:srgbClr val="FFFFFF"/>
                          </a:solidFill>
                          <a:effectLst/>
                          <a:latin typeface="ＭＳ Ｐゴシック"/>
                        </a:rPr>
                        <a:t>対策</a:t>
                      </a:r>
                      <a:endParaRPr lang="en-US" altLang="ja-JP" sz="2000" b="0" i="0" u="none" strike="noStrike" dirty="0">
                        <a:solidFill>
                          <a:srgbClr val="FFFFFF"/>
                        </a:solidFill>
                        <a:effectLst/>
                        <a:latin typeface="ＭＳ Ｐゴシック"/>
                      </a:endParaRPr>
                    </a:p>
                    <a:p>
                      <a:pPr algn="ctr" fontAlgn="ctr"/>
                      <a:r>
                        <a:rPr lang="ja-JP" altLang="en-US" sz="2000" b="0" i="0" u="none" strike="noStrike" dirty="0">
                          <a:solidFill>
                            <a:srgbClr val="FFFFFF"/>
                          </a:solidFill>
                          <a:effectLst/>
                          <a:latin typeface="ＭＳ Ｐゴシック"/>
                        </a:rPr>
                        <a:t>優先</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8DD5"/>
                    </a:solidFill>
                  </a:tcPr>
                </a:tc>
                <a:extLst>
                  <a:ext uri="{0D108BD9-81ED-4DB2-BD59-A6C34878D82A}">
                    <a16:rowId xmlns:a16="http://schemas.microsoft.com/office/drawing/2014/main" val="10000"/>
                  </a:ext>
                </a:extLst>
              </a:tr>
              <a:tr h="233449">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2000" b="0" i="0" u="none" strike="noStrike" dirty="0">
                          <a:solidFill>
                            <a:srgbClr val="FFFFFF"/>
                          </a:solidFill>
                          <a:effectLst/>
                          <a:latin typeface="ＭＳ Ｐゴシック"/>
                        </a:rPr>
                        <a:t>そうだ</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8DD5"/>
                    </a:solidFill>
                  </a:tcPr>
                </a:tc>
                <a:tc>
                  <a:txBody>
                    <a:bodyPr/>
                    <a:lstStyle/>
                    <a:p>
                      <a:pPr algn="ctr" fontAlgn="ctr"/>
                      <a:r>
                        <a:rPr lang="ja-JP" altLang="en-US" sz="2000" b="0" i="0" u="none" strike="noStrike" dirty="0">
                          <a:solidFill>
                            <a:srgbClr val="FFFFFF"/>
                          </a:solidFill>
                          <a:effectLst/>
                          <a:latin typeface="ＭＳ Ｐゴシック"/>
                        </a:rPr>
                        <a:t>ちがう</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8DD5"/>
                    </a:solidFill>
                  </a:tcPr>
                </a:tc>
                <a:tc vMerge="1">
                  <a:txBody>
                    <a:bodyPr/>
                    <a:lstStyle/>
                    <a:p>
                      <a:endParaRPr kumimoji="1" lang="ja-JP" altLang="en-US"/>
                    </a:p>
                  </a:txBody>
                  <a:tcPr/>
                </a:tc>
                <a:extLst>
                  <a:ext uri="{0D108BD9-81ED-4DB2-BD59-A6C34878D82A}">
                    <a16:rowId xmlns:a16="http://schemas.microsoft.com/office/drawing/2014/main" val="10001"/>
                  </a:ext>
                </a:extLst>
              </a:tr>
              <a:tr h="845517">
                <a:tc>
                  <a:txBody>
                    <a:bodyPr/>
                    <a:lstStyle/>
                    <a:p>
                      <a:pPr algn="ctr" rtl="0" fontAlgn="ctr"/>
                      <a:r>
                        <a:rPr lang="ja-JP" altLang="en-US" sz="2000" b="0" i="0" u="none" strike="noStrike" dirty="0">
                          <a:solidFill>
                            <a:srgbClr val="000000"/>
                          </a:solidFill>
                          <a:effectLst/>
                          <a:latin typeface="Arial"/>
                        </a:rPr>
                        <a:t>安全装置</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rtl="0" fontAlgn="ctr"/>
                      <a:r>
                        <a:rPr lang="ja-JP" altLang="en-US" sz="2000" b="0" i="0" u="none" strike="noStrike" dirty="0">
                          <a:solidFill>
                            <a:srgbClr val="000000"/>
                          </a:solidFill>
                          <a:effectLst/>
                          <a:latin typeface="Arial"/>
                        </a:rPr>
                        <a:t>飛散物防護カバーなど、安全装置を装備して適切に使用している。</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2000" b="0" i="0" u="none" strike="noStrike">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2000" b="0" i="0" u="none" strike="noStrike">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2000" b="0" i="0" u="none" strike="noStrike">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2"/>
                  </a:ext>
                </a:extLst>
              </a:tr>
              <a:tr h="845517">
                <a:tc>
                  <a:txBody>
                    <a:bodyPr/>
                    <a:lstStyle/>
                    <a:p>
                      <a:pPr algn="ctr" rtl="0" fontAlgn="ctr"/>
                      <a:r>
                        <a:rPr lang="ja-JP" altLang="en-US" sz="2000" b="0" i="0" u="none" strike="noStrike" dirty="0">
                          <a:solidFill>
                            <a:srgbClr val="000000"/>
                          </a:solidFill>
                          <a:effectLst/>
                          <a:latin typeface="Arial"/>
                        </a:rPr>
                        <a:t>機器選択</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rtl="0" fontAlgn="ctr"/>
                      <a:r>
                        <a:rPr lang="ja-JP" altLang="en-US" sz="2000" b="0" i="0" u="none" strike="noStrike" dirty="0">
                          <a:solidFill>
                            <a:srgbClr val="000000"/>
                          </a:solidFill>
                          <a:effectLst/>
                          <a:latin typeface="Arial"/>
                        </a:rPr>
                        <a:t>チップソーの刃には、</a:t>
                      </a:r>
                      <a:r>
                        <a:rPr lang="en-US" altLang="ja-JP" sz="2000" b="0" i="0" u="none" strike="noStrike" dirty="0">
                          <a:solidFill>
                            <a:srgbClr val="000000"/>
                          </a:solidFill>
                          <a:effectLst/>
                          <a:latin typeface="Arial"/>
                        </a:rPr>
                        <a:t>JIS</a:t>
                      </a:r>
                      <a:r>
                        <a:rPr lang="ja-JP" altLang="en-US" sz="2000" b="0" i="0" u="none" strike="noStrike" dirty="0">
                          <a:solidFill>
                            <a:srgbClr val="000000"/>
                          </a:solidFill>
                          <a:effectLst/>
                          <a:latin typeface="Arial"/>
                        </a:rPr>
                        <a:t>マークが刻印してある商品を使っている。</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2000" b="0" i="0" u="none" strike="noStrike" dirty="0">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2000" b="0" i="0" u="none" strike="noStrike" dirty="0">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2000" b="0" i="0" u="none" strike="noStrike" dirty="0">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3"/>
                  </a:ext>
                </a:extLst>
              </a:tr>
            </a:tbl>
          </a:graphicData>
        </a:graphic>
      </p:graphicFrame>
      <p:sp>
        <p:nvSpPr>
          <p:cNvPr id="2" name="スライド番号プレースホルダー 1"/>
          <p:cNvSpPr>
            <a:spLocks noGrp="1"/>
          </p:cNvSpPr>
          <p:nvPr>
            <p:ph type="sldNum" sz="quarter" idx="12"/>
          </p:nvPr>
        </p:nvSpPr>
        <p:spPr>
          <a:xfrm>
            <a:off x="8378797" y="6381328"/>
            <a:ext cx="549880" cy="365125"/>
          </a:xfrm>
        </p:spPr>
        <p:txBody>
          <a:bodyPr/>
          <a:lstStyle/>
          <a:p>
            <a:pPr algn="l"/>
            <a:r>
              <a:rPr lang="en-US" altLang="ja-JP" dirty="0">
                <a:solidFill>
                  <a:prstClr val="black">
                    <a:tint val="75000"/>
                  </a:prstClr>
                </a:solidFill>
              </a:rPr>
              <a:t>50</a:t>
            </a:r>
            <a:endParaRPr lang="ja-JP" altLang="en-US" dirty="0">
              <a:solidFill>
                <a:prstClr val="black">
                  <a:tint val="75000"/>
                </a:prstClr>
              </a:solidFill>
            </a:endParaRPr>
          </a:p>
        </p:txBody>
      </p:sp>
    </p:spTree>
    <p:extLst>
      <p:ext uri="{BB962C8B-B14F-4D97-AF65-F5344CB8AC3E}">
        <p14:creationId xmlns:p14="http://schemas.microsoft.com/office/powerpoint/2010/main" val="2480264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p:cNvSpPr txBox="1"/>
          <p:nvPr/>
        </p:nvSpPr>
        <p:spPr>
          <a:xfrm>
            <a:off x="272578" y="1124743"/>
            <a:ext cx="3651350" cy="3416320"/>
          </a:xfrm>
          <a:prstGeom prst="rect">
            <a:avLst/>
          </a:prstGeom>
          <a:noFill/>
        </p:spPr>
        <p:txBody>
          <a:bodyPr wrap="square" rtlCol="0">
            <a:spAutoFit/>
          </a:bodyPr>
          <a:lstStyle/>
          <a:p>
            <a:r>
              <a:rPr lang="en-US" altLang="ja-JP" sz="2400" b="1" dirty="0">
                <a:solidFill>
                  <a:srgbClr val="FF0000"/>
                </a:solidFill>
                <a:latin typeface="+mj-ea"/>
                <a:ea typeface="+mj-ea"/>
              </a:rPr>
              <a:t>《</a:t>
            </a:r>
            <a:r>
              <a:rPr lang="ja-JP" altLang="en-US" sz="2400" b="1" dirty="0">
                <a:solidFill>
                  <a:srgbClr val="FF0000"/>
                </a:solidFill>
                <a:latin typeface="+mj-ea"/>
                <a:ea typeface="+mj-ea"/>
              </a:rPr>
              <a:t>事故事例</a:t>
            </a:r>
            <a:r>
              <a:rPr lang="en-US" altLang="ja-JP" sz="2400" b="1" dirty="0">
                <a:solidFill>
                  <a:srgbClr val="FF0000"/>
                </a:solidFill>
                <a:latin typeface="+mj-ea"/>
                <a:ea typeface="+mj-ea"/>
              </a:rPr>
              <a:t>》</a:t>
            </a:r>
          </a:p>
          <a:p>
            <a:r>
              <a:rPr lang="ja-JP" altLang="en-US" sz="2400" b="1" dirty="0">
                <a:solidFill>
                  <a:srgbClr val="FF0000"/>
                </a:solidFill>
                <a:latin typeface="+mj-ea"/>
                <a:ea typeface="+mj-ea"/>
              </a:rPr>
              <a:t>飛散物防護カバー、</a:t>
            </a:r>
            <a:endParaRPr lang="en-US" altLang="ja-JP" sz="2400" b="1" dirty="0">
              <a:solidFill>
                <a:srgbClr val="FF0000"/>
              </a:solidFill>
              <a:latin typeface="+mj-ea"/>
              <a:ea typeface="+mj-ea"/>
            </a:endParaRPr>
          </a:p>
          <a:p>
            <a:r>
              <a:rPr lang="ja-JP" altLang="en-US" sz="2400" b="1" dirty="0">
                <a:solidFill>
                  <a:srgbClr val="FF0000"/>
                </a:solidFill>
                <a:latin typeface="+mj-ea"/>
                <a:ea typeface="+mj-ea"/>
              </a:rPr>
              <a:t>身体防護（重傷）</a:t>
            </a:r>
          </a:p>
          <a:p>
            <a:r>
              <a:rPr lang="ja-JP" altLang="en-US" sz="2400" dirty="0">
                <a:solidFill>
                  <a:prstClr val="black"/>
                </a:solidFill>
                <a:latin typeface="+mj-ea"/>
                <a:ea typeface="+mj-ea"/>
              </a:rPr>
              <a:t>慣れた場所で短時間の草刈りを行おうとして、安全装置を装備しなかったため、チップソーが目に飛び込み、病院で異物摘出。（平成</a:t>
            </a:r>
            <a:r>
              <a:rPr lang="en-US" altLang="ja-JP" sz="2400" dirty="0">
                <a:solidFill>
                  <a:prstClr val="black"/>
                </a:solidFill>
                <a:latin typeface="+mj-ea"/>
                <a:ea typeface="+mj-ea"/>
              </a:rPr>
              <a:t>24</a:t>
            </a:r>
            <a:r>
              <a:rPr lang="ja-JP" altLang="en-US" sz="2400" dirty="0">
                <a:solidFill>
                  <a:prstClr val="black"/>
                </a:solidFill>
                <a:latin typeface="+mj-ea"/>
                <a:ea typeface="+mj-ea"/>
              </a:rPr>
              <a:t>年</a:t>
            </a:r>
            <a:r>
              <a:rPr lang="en-US" altLang="ja-JP" sz="2400" dirty="0">
                <a:solidFill>
                  <a:prstClr val="black"/>
                </a:solidFill>
                <a:latin typeface="+mj-ea"/>
                <a:ea typeface="+mj-ea"/>
              </a:rPr>
              <a:t>8</a:t>
            </a:r>
            <a:r>
              <a:rPr lang="ja-JP" altLang="en-US" sz="2400" dirty="0">
                <a:solidFill>
                  <a:prstClr val="black"/>
                </a:solidFill>
                <a:latin typeface="+mj-ea"/>
                <a:ea typeface="+mj-ea"/>
              </a:rPr>
              <a:t>月、女性・</a:t>
            </a:r>
            <a:r>
              <a:rPr lang="en-US" altLang="ja-JP" sz="2400" dirty="0">
                <a:solidFill>
                  <a:prstClr val="black"/>
                </a:solidFill>
                <a:latin typeface="+mj-ea"/>
                <a:ea typeface="+mj-ea"/>
              </a:rPr>
              <a:t>57</a:t>
            </a:r>
            <a:r>
              <a:rPr lang="ja-JP" altLang="en-US" sz="2400" dirty="0">
                <a:solidFill>
                  <a:prstClr val="black"/>
                </a:solidFill>
                <a:latin typeface="+mj-ea"/>
                <a:ea typeface="+mj-ea"/>
              </a:rPr>
              <a:t>歳）</a:t>
            </a:r>
          </a:p>
        </p:txBody>
      </p:sp>
      <p:sp>
        <p:nvSpPr>
          <p:cNvPr id="8" name="テキスト ボックス 7"/>
          <p:cNvSpPr txBox="1"/>
          <p:nvPr/>
        </p:nvSpPr>
        <p:spPr>
          <a:xfrm>
            <a:off x="322353" y="5406315"/>
            <a:ext cx="8530502" cy="830997"/>
          </a:xfrm>
          <a:prstGeom prst="rect">
            <a:avLst/>
          </a:prstGeom>
          <a:solidFill>
            <a:schemeClr val="bg1"/>
          </a:solidFill>
          <a:ln>
            <a:noFill/>
          </a:ln>
        </p:spPr>
        <p:txBody>
          <a:bodyPr wrap="square" rtlCol="0">
            <a:spAutoFit/>
          </a:bodyPr>
          <a:lstStyle/>
          <a:p>
            <a:r>
              <a:rPr lang="ja-JP" altLang="en-US" sz="2400" b="1" dirty="0">
                <a:solidFill>
                  <a:srgbClr val="FF0000"/>
                </a:solidFill>
                <a:latin typeface="ＭＳ Ｐゴシック"/>
              </a:rPr>
              <a:t>≪なぜ≫</a:t>
            </a:r>
            <a:r>
              <a:rPr lang="ja-JP" altLang="en-US" sz="2400" dirty="0">
                <a:solidFill>
                  <a:prstClr val="black"/>
                </a:solidFill>
                <a:latin typeface="ＭＳ Ｐゴシック"/>
              </a:rPr>
              <a:t>慣れた場所や短時間作業の時でも、安全の意識を忘れると、とても危険です。</a:t>
            </a:r>
          </a:p>
        </p:txBody>
      </p:sp>
      <p:sp>
        <p:nvSpPr>
          <p:cNvPr id="10" name="テキスト ボックス 9"/>
          <p:cNvSpPr txBox="1"/>
          <p:nvPr/>
        </p:nvSpPr>
        <p:spPr>
          <a:xfrm>
            <a:off x="272578" y="170637"/>
            <a:ext cx="8619902" cy="954107"/>
          </a:xfrm>
          <a:prstGeom prst="rect">
            <a:avLst/>
          </a:prstGeom>
          <a:solidFill>
            <a:schemeClr val="bg1"/>
          </a:solidFill>
          <a:ln w="25400">
            <a:noFill/>
          </a:ln>
        </p:spPr>
        <p:txBody>
          <a:bodyPr wrap="square" rtlCol="0">
            <a:spAutoFit/>
          </a:bodyPr>
          <a:lstStyle/>
          <a:p>
            <a:r>
              <a:rPr lang="ja-JP" altLang="en-US" sz="2800" dirty="0">
                <a:solidFill>
                  <a:prstClr val="black"/>
                </a:solidFill>
                <a:latin typeface="ＭＳ Ｐゴシック"/>
              </a:rPr>
              <a:t>　　飛散物防護カバーなど、安全装置を装備して適切に</a:t>
            </a:r>
            <a:endParaRPr lang="en-US" altLang="ja-JP" sz="2800" dirty="0">
              <a:solidFill>
                <a:prstClr val="black"/>
              </a:solidFill>
              <a:latin typeface="ＭＳ Ｐゴシック"/>
            </a:endParaRPr>
          </a:p>
          <a:p>
            <a:r>
              <a:rPr lang="ja-JP" altLang="en-US" sz="2800" dirty="0">
                <a:solidFill>
                  <a:prstClr val="black"/>
                </a:solidFill>
                <a:latin typeface="ＭＳ Ｐゴシック"/>
              </a:rPr>
              <a:t>　　使用している。</a:t>
            </a:r>
          </a:p>
        </p:txBody>
      </p:sp>
      <p:sp>
        <p:nvSpPr>
          <p:cNvPr id="11" name="テキスト ボックス 10"/>
          <p:cNvSpPr txBox="1"/>
          <p:nvPr/>
        </p:nvSpPr>
        <p:spPr>
          <a:xfrm>
            <a:off x="272578" y="188640"/>
            <a:ext cx="492443" cy="504000"/>
          </a:xfrm>
          <a:prstGeom prst="rect">
            <a:avLst/>
          </a:prstGeom>
          <a:solidFill>
            <a:schemeClr val="bg1"/>
          </a:solidFill>
          <a:ln w="25400">
            <a:solidFill>
              <a:srgbClr val="FF0000"/>
            </a:solidFill>
          </a:ln>
        </p:spPr>
        <p:txBody>
          <a:bodyPr wrap="square" rtlCol="0">
            <a:spAutoFit/>
          </a:bodyPr>
          <a:lstStyle/>
          <a:p>
            <a:r>
              <a:rPr lang="ja-JP" altLang="en-US" sz="2400" dirty="0">
                <a:solidFill>
                  <a:prstClr val="white">
                    <a:lumMod val="75000"/>
                  </a:prstClr>
                </a:solidFill>
              </a:rPr>
              <a:t>✔</a:t>
            </a:r>
          </a:p>
        </p:txBody>
      </p:sp>
      <p:sp>
        <p:nvSpPr>
          <p:cNvPr id="9" name="正方形/長方形 8"/>
          <p:cNvSpPr/>
          <p:nvPr/>
        </p:nvSpPr>
        <p:spPr>
          <a:xfrm>
            <a:off x="272578" y="4539140"/>
            <a:ext cx="3346608" cy="584775"/>
          </a:xfrm>
          <a:prstGeom prst="rect">
            <a:avLst/>
          </a:prstGeom>
          <a:solidFill>
            <a:schemeClr val="bg1">
              <a:lumMod val="85000"/>
            </a:schemeClr>
          </a:solidFill>
        </p:spPr>
        <p:txBody>
          <a:bodyPr wrap="square">
            <a:spAutoFit/>
          </a:bodyPr>
          <a:lstStyle/>
          <a:p>
            <a:r>
              <a:rPr lang="ja-JP" altLang="ja-JP" sz="1600" dirty="0">
                <a:latin typeface="+mj-ea"/>
                <a:ea typeface="+mj-ea"/>
              </a:rPr>
              <a:t>（一社）日本農村医学会編「こうして起こった農作業事故」（№</a:t>
            </a:r>
            <a:r>
              <a:rPr lang="en-US" altLang="ja-JP" sz="1600" dirty="0">
                <a:latin typeface="+mj-ea"/>
                <a:ea typeface="+mj-ea"/>
              </a:rPr>
              <a:t>Ⅰ</a:t>
            </a:r>
            <a:r>
              <a:rPr lang="ja-JP" altLang="ja-JP" sz="1600" dirty="0">
                <a:latin typeface="+mj-ea"/>
                <a:ea typeface="+mj-ea"/>
              </a:rPr>
              <a:t>）</a:t>
            </a:r>
            <a:r>
              <a:rPr lang="en-US" altLang="ja-JP" sz="1600" dirty="0">
                <a:latin typeface="+mj-ea"/>
                <a:ea typeface="+mj-ea"/>
              </a:rPr>
              <a:t>p36</a:t>
            </a:r>
            <a:r>
              <a:rPr lang="ja-JP" altLang="ja-JP" sz="1600" dirty="0">
                <a:latin typeface="+mj-ea"/>
                <a:ea typeface="+mj-ea"/>
              </a:rPr>
              <a:t>より</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1561" y="1436489"/>
            <a:ext cx="4781294" cy="3720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6984" y="1436489"/>
            <a:ext cx="2175872" cy="1632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p:cNvSpPr>
            <a:spLocks noGrp="1"/>
          </p:cNvSpPr>
          <p:nvPr>
            <p:ph type="sldNum" sz="quarter" idx="12"/>
          </p:nvPr>
        </p:nvSpPr>
        <p:spPr/>
        <p:txBody>
          <a:bodyPr/>
          <a:lstStyle/>
          <a:p>
            <a:r>
              <a:rPr lang="en-US" altLang="ja-JP" dirty="0">
                <a:solidFill>
                  <a:prstClr val="black">
                    <a:tint val="75000"/>
                  </a:prstClr>
                </a:solidFill>
              </a:rPr>
              <a:t>51</a:t>
            </a:r>
            <a:endParaRPr lang="ja-JP" altLang="en-US" dirty="0">
              <a:solidFill>
                <a:prstClr val="black">
                  <a:tint val="75000"/>
                </a:prstClr>
              </a:solidFill>
            </a:endParaRPr>
          </a:p>
        </p:txBody>
      </p:sp>
    </p:spTree>
    <p:extLst>
      <p:ext uri="{BB962C8B-B14F-4D97-AF65-F5344CB8AC3E}">
        <p14:creationId xmlns:p14="http://schemas.microsoft.com/office/powerpoint/2010/main" val="3798397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272578" y="1220559"/>
            <a:ext cx="8654343" cy="1200329"/>
          </a:xfrm>
          <a:prstGeom prst="rect">
            <a:avLst/>
          </a:prstGeom>
          <a:solidFill>
            <a:schemeClr val="bg1"/>
          </a:solidFill>
          <a:ln>
            <a:noFill/>
          </a:ln>
        </p:spPr>
        <p:txBody>
          <a:bodyPr wrap="square" rtlCol="0">
            <a:spAutoFit/>
          </a:bodyPr>
          <a:lstStyle/>
          <a:p>
            <a:r>
              <a:rPr lang="en-US" altLang="ja-JP" sz="2400" b="1" dirty="0">
                <a:solidFill>
                  <a:srgbClr val="FF0000"/>
                </a:solidFill>
                <a:latin typeface="ＭＳ Ｐゴシック"/>
              </a:rPr>
              <a:t>《</a:t>
            </a:r>
            <a:r>
              <a:rPr lang="ja-JP" altLang="en-US" sz="2400" b="1" dirty="0">
                <a:solidFill>
                  <a:srgbClr val="FF0000"/>
                </a:solidFill>
                <a:latin typeface="ＭＳ Ｐゴシック"/>
              </a:rPr>
              <a:t>改善のポイント</a:t>
            </a:r>
            <a:r>
              <a:rPr lang="en-US" altLang="ja-JP" sz="2400" b="1" dirty="0">
                <a:solidFill>
                  <a:srgbClr val="FF0000"/>
                </a:solidFill>
                <a:latin typeface="ＭＳ Ｐゴシック"/>
              </a:rPr>
              <a:t>》</a:t>
            </a:r>
          </a:p>
          <a:p>
            <a:r>
              <a:rPr lang="ja-JP" altLang="en-US" sz="2400" dirty="0">
                <a:solidFill>
                  <a:prstClr val="black"/>
                </a:solidFill>
                <a:latin typeface="ＭＳ Ｐゴシック"/>
              </a:rPr>
              <a:t>安全装置には、飛散物防護カバー、緊急離脱装置、停止スイッチ、トリガー式スロットルなどがあり、適切な使用が重要です。</a:t>
            </a:r>
            <a:endParaRPr lang="en-US" altLang="ja-JP" sz="2400" dirty="0">
              <a:solidFill>
                <a:prstClr val="black"/>
              </a:solidFill>
              <a:latin typeface="ＭＳ Ｐゴシック"/>
            </a:endParaRPr>
          </a:p>
        </p:txBody>
      </p:sp>
      <p:pic>
        <p:nvPicPr>
          <p:cNvPr id="7" name="Picture 2" descr="\\ALRIT\Alrit共有\02_農作業安全対策\２８農林水産省予算 安全総合対策\リスクカルテ\指導者研修用資料関係\02 安全講習テキスト 耕種分冊 Ⅱ\イラスト\刈払い機安全装備.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268" y="2492896"/>
            <a:ext cx="4104807" cy="4218829"/>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4602594" y="2492896"/>
            <a:ext cx="4327172" cy="1938992"/>
          </a:xfrm>
          <a:prstGeom prst="rect">
            <a:avLst/>
          </a:prstGeom>
          <a:solidFill>
            <a:schemeClr val="bg1"/>
          </a:solidFill>
          <a:ln>
            <a:noFill/>
          </a:ln>
        </p:spPr>
        <p:txBody>
          <a:bodyPr wrap="square" rtlCol="0">
            <a:spAutoFit/>
          </a:bodyPr>
          <a:lstStyle/>
          <a:p>
            <a:r>
              <a:rPr lang="en-US" altLang="ja-JP" sz="2400" b="1" dirty="0">
                <a:solidFill>
                  <a:srgbClr val="FF0000"/>
                </a:solidFill>
                <a:latin typeface="ＭＳ Ｐゴシック"/>
              </a:rPr>
              <a:t>《</a:t>
            </a:r>
            <a:r>
              <a:rPr lang="ja-JP" altLang="en-US" sz="2400" b="1" dirty="0">
                <a:solidFill>
                  <a:srgbClr val="FF0000"/>
                </a:solidFill>
                <a:latin typeface="ＭＳ Ｐゴシック"/>
              </a:rPr>
              <a:t>追加のポイント</a:t>
            </a:r>
            <a:r>
              <a:rPr lang="en-US" altLang="ja-JP" sz="2400" b="1" dirty="0">
                <a:solidFill>
                  <a:srgbClr val="FF0000"/>
                </a:solidFill>
                <a:latin typeface="ＭＳ Ｐゴシック"/>
              </a:rPr>
              <a:t>》</a:t>
            </a:r>
          </a:p>
          <a:p>
            <a:r>
              <a:rPr lang="ja-JP" altLang="en-US" sz="2400" dirty="0">
                <a:solidFill>
                  <a:prstClr val="black"/>
                </a:solidFill>
                <a:latin typeface="ＭＳ Ｐゴシック"/>
              </a:rPr>
              <a:t>刈払機の使用前に刈刃のヒビや固定を確認したり、定期的に機械の点検を実施することは、機械作業の基本です。</a:t>
            </a:r>
          </a:p>
        </p:txBody>
      </p:sp>
      <p:pic>
        <p:nvPicPr>
          <p:cNvPr id="1026" name="Picture 2" descr="\\ALRIT\Alrit共有\02_農作業安全対策\２８農林水産省予算 安全総合対策\リスクカルテ\指導者研修用資料関係\02 安全講習テキスト 耕種分冊 Ⅱ\イラスト\刈払い機刃の確認.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6517" y="4437112"/>
            <a:ext cx="1779326" cy="2307838"/>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p:cNvSpPr txBox="1"/>
          <p:nvPr/>
        </p:nvSpPr>
        <p:spPr>
          <a:xfrm>
            <a:off x="272578" y="170637"/>
            <a:ext cx="8619902" cy="954107"/>
          </a:xfrm>
          <a:prstGeom prst="rect">
            <a:avLst/>
          </a:prstGeom>
          <a:solidFill>
            <a:schemeClr val="bg1"/>
          </a:solidFill>
          <a:ln w="25400">
            <a:noFill/>
          </a:ln>
        </p:spPr>
        <p:txBody>
          <a:bodyPr wrap="square" rtlCol="0">
            <a:spAutoFit/>
          </a:bodyPr>
          <a:lstStyle/>
          <a:p>
            <a:r>
              <a:rPr lang="ja-JP" altLang="en-US" sz="2800" dirty="0">
                <a:solidFill>
                  <a:prstClr val="black"/>
                </a:solidFill>
                <a:latin typeface="ＭＳ Ｐゴシック"/>
              </a:rPr>
              <a:t>　　飛散物防護カバーなど、安全装置を装備して適切に</a:t>
            </a:r>
            <a:endParaRPr lang="en-US" altLang="ja-JP" sz="2800" dirty="0">
              <a:solidFill>
                <a:prstClr val="black"/>
              </a:solidFill>
              <a:latin typeface="ＭＳ Ｐゴシック"/>
            </a:endParaRPr>
          </a:p>
          <a:p>
            <a:r>
              <a:rPr lang="ja-JP" altLang="en-US" sz="2800" dirty="0">
                <a:solidFill>
                  <a:prstClr val="black"/>
                </a:solidFill>
                <a:latin typeface="ＭＳ Ｐゴシック"/>
              </a:rPr>
              <a:t>　　使用している。</a:t>
            </a:r>
          </a:p>
        </p:txBody>
      </p:sp>
      <p:sp>
        <p:nvSpPr>
          <p:cNvPr id="12" name="テキスト ボックス 11"/>
          <p:cNvSpPr txBox="1"/>
          <p:nvPr/>
        </p:nvSpPr>
        <p:spPr>
          <a:xfrm>
            <a:off x="272578" y="170637"/>
            <a:ext cx="492443" cy="522000"/>
          </a:xfrm>
          <a:prstGeom prst="rect">
            <a:avLst/>
          </a:prstGeom>
          <a:solidFill>
            <a:schemeClr val="bg1"/>
          </a:solidFill>
          <a:ln w="25400">
            <a:solidFill>
              <a:srgbClr val="FF0000"/>
            </a:solidFill>
          </a:ln>
        </p:spPr>
        <p:txBody>
          <a:bodyPr wrap="square" rtlCol="0">
            <a:spAutoFit/>
          </a:bodyPr>
          <a:lstStyle/>
          <a:p>
            <a:r>
              <a:rPr lang="ja-JP" altLang="en-US" sz="2400" dirty="0">
                <a:solidFill>
                  <a:srgbClr val="FF0000"/>
                </a:solidFill>
              </a:rPr>
              <a:t>✔</a:t>
            </a:r>
          </a:p>
        </p:txBody>
      </p:sp>
      <p:sp>
        <p:nvSpPr>
          <p:cNvPr id="2" name="スライド番号プレースホルダー 1"/>
          <p:cNvSpPr>
            <a:spLocks noGrp="1"/>
          </p:cNvSpPr>
          <p:nvPr>
            <p:ph type="sldNum" sz="quarter" idx="12"/>
          </p:nvPr>
        </p:nvSpPr>
        <p:spPr>
          <a:xfrm>
            <a:off x="8480030" y="6346600"/>
            <a:ext cx="477872" cy="365125"/>
          </a:xfrm>
        </p:spPr>
        <p:txBody>
          <a:bodyPr/>
          <a:lstStyle/>
          <a:p>
            <a:pPr algn="l"/>
            <a:r>
              <a:rPr lang="en-US" altLang="ja-JP" dirty="0">
                <a:solidFill>
                  <a:prstClr val="black">
                    <a:tint val="75000"/>
                  </a:prstClr>
                </a:solidFill>
              </a:rPr>
              <a:t>52</a:t>
            </a:r>
            <a:endParaRPr lang="ja-JP" altLang="en-US" dirty="0">
              <a:solidFill>
                <a:prstClr val="black">
                  <a:tint val="75000"/>
                </a:prstClr>
              </a:solidFill>
            </a:endParaRPr>
          </a:p>
        </p:txBody>
      </p:sp>
    </p:spTree>
    <p:extLst>
      <p:ext uri="{BB962C8B-B14F-4D97-AF65-F5344CB8AC3E}">
        <p14:creationId xmlns:p14="http://schemas.microsoft.com/office/powerpoint/2010/main" val="30134621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288049" y="5417244"/>
            <a:ext cx="8604431" cy="830997"/>
          </a:xfrm>
          <a:prstGeom prst="rect">
            <a:avLst/>
          </a:prstGeom>
          <a:solidFill>
            <a:schemeClr val="bg1"/>
          </a:solidFill>
          <a:ln>
            <a:noFill/>
          </a:ln>
        </p:spPr>
        <p:txBody>
          <a:bodyPr wrap="square" rtlCol="0">
            <a:spAutoFit/>
          </a:bodyPr>
          <a:lstStyle/>
          <a:p>
            <a:r>
              <a:rPr lang="ja-JP" altLang="en-US" sz="2400" b="1" dirty="0">
                <a:solidFill>
                  <a:srgbClr val="FF0000"/>
                </a:solidFill>
                <a:latin typeface="ＭＳ Ｐゴシック"/>
              </a:rPr>
              <a:t>≪なぜ≫</a:t>
            </a:r>
            <a:r>
              <a:rPr lang="ja-JP" altLang="en-US" sz="2400" dirty="0">
                <a:solidFill>
                  <a:prstClr val="black"/>
                </a:solidFill>
                <a:latin typeface="ＭＳ Ｐゴシック"/>
              </a:rPr>
              <a:t>刈刃には、硬い石などに当たっても衝撃で欠けにくい性能が要求されます（防護具装備は必ず身に付けましょう）。</a:t>
            </a:r>
          </a:p>
        </p:txBody>
      </p:sp>
      <p:sp>
        <p:nvSpPr>
          <p:cNvPr id="9" name="テキスト ボックス 8"/>
          <p:cNvSpPr txBox="1"/>
          <p:nvPr/>
        </p:nvSpPr>
        <p:spPr>
          <a:xfrm>
            <a:off x="272578" y="218257"/>
            <a:ext cx="8619902" cy="954107"/>
          </a:xfrm>
          <a:prstGeom prst="rect">
            <a:avLst/>
          </a:prstGeom>
          <a:solidFill>
            <a:schemeClr val="bg1"/>
          </a:solidFill>
          <a:ln w="25400">
            <a:noFill/>
          </a:ln>
        </p:spPr>
        <p:txBody>
          <a:bodyPr wrap="square" rtlCol="0">
            <a:spAutoFit/>
          </a:bodyPr>
          <a:lstStyle/>
          <a:p>
            <a:r>
              <a:rPr lang="ja-JP" altLang="en-US" sz="2800" dirty="0">
                <a:solidFill>
                  <a:prstClr val="black"/>
                </a:solidFill>
                <a:latin typeface="ＭＳ Ｐゴシック"/>
              </a:rPr>
              <a:t>　　チップソーの刃には、</a:t>
            </a:r>
            <a:r>
              <a:rPr lang="en-US" altLang="ja-JP" sz="2800" dirty="0">
                <a:solidFill>
                  <a:prstClr val="black"/>
                </a:solidFill>
                <a:latin typeface="ＭＳ Ｐゴシック"/>
              </a:rPr>
              <a:t>JIS</a:t>
            </a:r>
            <a:r>
              <a:rPr lang="ja-JP" altLang="en-US" sz="2800" dirty="0">
                <a:solidFill>
                  <a:prstClr val="black"/>
                </a:solidFill>
                <a:latin typeface="ＭＳ Ｐゴシック"/>
              </a:rPr>
              <a:t>マークの刻印してある商品を</a:t>
            </a:r>
            <a:endParaRPr lang="en-US" altLang="ja-JP" sz="2800" dirty="0">
              <a:solidFill>
                <a:prstClr val="black"/>
              </a:solidFill>
              <a:latin typeface="ＭＳ Ｐゴシック"/>
            </a:endParaRPr>
          </a:p>
          <a:p>
            <a:r>
              <a:rPr lang="ja-JP" altLang="en-US" sz="2800" dirty="0">
                <a:solidFill>
                  <a:prstClr val="black"/>
                </a:solidFill>
                <a:latin typeface="ＭＳ Ｐゴシック"/>
              </a:rPr>
              <a:t>　　使っている。</a:t>
            </a:r>
          </a:p>
        </p:txBody>
      </p:sp>
      <p:sp>
        <p:nvSpPr>
          <p:cNvPr id="13" name="テキスト ボックス 12"/>
          <p:cNvSpPr txBox="1"/>
          <p:nvPr/>
        </p:nvSpPr>
        <p:spPr>
          <a:xfrm>
            <a:off x="277867" y="1315160"/>
            <a:ext cx="3790077" cy="3785652"/>
          </a:xfrm>
          <a:prstGeom prst="rect">
            <a:avLst/>
          </a:prstGeom>
          <a:noFill/>
        </p:spPr>
        <p:txBody>
          <a:bodyPr wrap="square" rtlCol="0">
            <a:spAutoFit/>
          </a:bodyPr>
          <a:lstStyle/>
          <a:p>
            <a:r>
              <a:rPr lang="en-US" altLang="ja-JP" sz="2400" b="1" dirty="0">
                <a:solidFill>
                  <a:srgbClr val="FF0000"/>
                </a:solidFill>
                <a:latin typeface="+mj-ea"/>
                <a:ea typeface="+mj-ea"/>
              </a:rPr>
              <a:t>《</a:t>
            </a:r>
            <a:r>
              <a:rPr lang="ja-JP" altLang="en-US" sz="2400" b="1" dirty="0">
                <a:solidFill>
                  <a:srgbClr val="FF0000"/>
                </a:solidFill>
                <a:latin typeface="+mj-ea"/>
                <a:ea typeface="+mj-ea"/>
              </a:rPr>
              <a:t>事故事例</a:t>
            </a:r>
            <a:r>
              <a:rPr lang="en-US" altLang="ja-JP" sz="2400" b="1" dirty="0">
                <a:solidFill>
                  <a:srgbClr val="FF0000"/>
                </a:solidFill>
                <a:latin typeface="+mj-ea"/>
                <a:ea typeface="+mj-ea"/>
              </a:rPr>
              <a:t>》</a:t>
            </a:r>
          </a:p>
          <a:p>
            <a:r>
              <a:rPr lang="ja-JP" altLang="en-US" sz="2400" b="1" dirty="0">
                <a:solidFill>
                  <a:srgbClr val="FF0000"/>
                </a:solidFill>
                <a:latin typeface="+mj-ea"/>
                <a:ea typeface="+mj-ea"/>
              </a:rPr>
              <a:t>安い低品質の刈刃、</a:t>
            </a:r>
            <a:endParaRPr lang="en-US" altLang="ja-JP" sz="2400" b="1" dirty="0">
              <a:solidFill>
                <a:srgbClr val="FF0000"/>
              </a:solidFill>
              <a:latin typeface="+mj-ea"/>
              <a:ea typeface="+mj-ea"/>
            </a:endParaRPr>
          </a:p>
          <a:p>
            <a:r>
              <a:rPr lang="ja-JP" altLang="en-US" sz="2400" b="1" dirty="0">
                <a:solidFill>
                  <a:srgbClr val="FF0000"/>
                </a:solidFill>
                <a:latin typeface="+mj-ea"/>
                <a:ea typeface="+mj-ea"/>
              </a:rPr>
              <a:t>防護具無し（失明）</a:t>
            </a:r>
          </a:p>
          <a:p>
            <a:r>
              <a:rPr lang="ja-JP" altLang="en-US" sz="2400" dirty="0">
                <a:solidFill>
                  <a:prstClr val="black"/>
                </a:solidFill>
                <a:latin typeface="+mj-ea"/>
                <a:ea typeface="+mj-ea"/>
              </a:rPr>
              <a:t>刈り残した道路脇の草刈りで、短時間で終わると思い、ゴーグル無しで草刈りをした。右目にチップソーのチップが２個飛び込み、右目を失明。（平成</a:t>
            </a:r>
            <a:r>
              <a:rPr lang="en-US" altLang="ja-JP" sz="2400" dirty="0">
                <a:solidFill>
                  <a:prstClr val="black"/>
                </a:solidFill>
                <a:latin typeface="+mj-ea"/>
                <a:ea typeface="+mj-ea"/>
              </a:rPr>
              <a:t>21</a:t>
            </a:r>
            <a:r>
              <a:rPr lang="ja-JP" altLang="en-US" sz="2400" dirty="0">
                <a:solidFill>
                  <a:prstClr val="black"/>
                </a:solidFill>
                <a:latin typeface="+mj-ea"/>
                <a:ea typeface="+mj-ea"/>
              </a:rPr>
              <a:t>年</a:t>
            </a:r>
            <a:r>
              <a:rPr lang="en-US" altLang="ja-JP" sz="2400" dirty="0">
                <a:solidFill>
                  <a:prstClr val="black"/>
                </a:solidFill>
                <a:latin typeface="+mj-ea"/>
                <a:ea typeface="+mj-ea"/>
              </a:rPr>
              <a:t>6</a:t>
            </a:r>
            <a:r>
              <a:rPr lang="ja-JP" altLang="en-US" sz="2400" dirty="0">
                <a:solidFill>
                  <a:prstClr val="black"/>
                </a:solidFill>
                <a:latin typeface="+mj-ea"/>
                <a:ea typeface="+mj-ea"/>
              </a:rPr>
              <a:t>月 </a:t>
            </a:r>
            <a:r>
              <a:rPr lang="en-US" altLang="ja-JP" sz="2400" dirty="0">
                <a:solidFill>
                  <a:prstClr val="black"/>
                </a:solidFill>
                <a:latin typeface="+mj-ea"/>
                <a:ea typeface="+mj-ea"/>
              </a:rPr>
              <a:t>10</a:t>
            </a:r>
            <a:r>
              <a:rPr lang="ja-JP" altLang="en-US" sz="2400" dirty="0">
                <a:solidFill>
                  <a:prstClr val="black"/>
                </a:solidFill>
                <a:latin typeface="+mj-ea"/>
                <a:ea typeface="+mj-ea"/>
              </a:rPr>
              <a:t>時半頃、男性・</a:t>
            </a:r>
            <a:r>
              <a:rPr lang="en-US" altLang="ja-JP" sz="2400" dirty="0">
                <a:solidFill>
                  <a:prstClr val="black"/>
                </a:solidFill>
                <a:latin typeface="+mj-ea"/>
                <a:ea typeface="+mj-ea"/>
              </a:rPr>
              <a:t>67</a:t>
            </a:r>
            <a:r>
              <a:rPr lang="ja-JP" altLang="en-US" sz="2400" dirty="0">
                <a:solidFill>
                  <a:prstClr val="black"/>
                </a:solidFill>
                <a:latin typeface="+mj-ea"/>
                <a:ea typeface="+mj-ea"/>
              </a:rPr>
              <a:t>歳）</a:t>
            </a:r>
          </a:p>
        </p:txBody>
      </p:sp>
      <p:sp>
        <p:nvSpPr>
          <p:cNvPr id="14" name="テキスト ボックス 13"/>
          <p:cNvSpPr txBox="1"/>
          <p:nvPr/>
        </p:nvSpPr>
        <p:spPr>
          <a:xfrm>
            <a:off x="272578" y="188640"/>
            <a:ext cx="492443" cy="504000"/>
          </a:xfrm>
          <a:prstGeom prst="rect">
            <a:avLst/>
          </a:prstGeom>
          <a:solidFill>
            <a:schemeClr val="bg1"/>
          </a:solidFill>
          <a:ln w="25400">
            <a:solidFill>
              <a:srgbClr val="FF0000"/>
            </a:solidFill>
          </a:ln>
        </p:spPr>
        <p:txBody>
          <a:bodyPr wrap="square" rtlCol="0">
            <a:spAutoFit/>
          </a:bodyPr>
          <a:lstStyle/>
          <a:p>
            <a:r>
              <a:rPr lang="ja-JP" altLang="en-US" sz="2400" dirty="0">
                <a:solidFill>
                  <a:prstClr val="white">
                    <a:lumMod val="75000"/>
                  </a:prstClr>
                </a:solidFill>
              </a:rPr>
              <a:t>✔</a:t>
            </a:r>
          </a:p>
        </p:txBody>
      </p:sp>
      <p:sp>
        <p:nvSpPr>
          <p:cNvPr id="10" name="正方形/長方形 9"/>
          <p:cNvSpPr/>
          <p:nvPr/>
        </p:nvSpPr>
        <p:spPr>
          <a:xfrm>
            <a:off x="4746408" y="4784838"/>
            <a:ext cx="3524508" cy="584775"/>
          </a:xfrm>
          <a:prstGeom prst="rect">
            <a:avLst/>
          </a:prstGeom>
          <a:solidFill>
            <a:schemeClr val="bg1">
              <a:lumMod val="85000"/>
            </a:schemeClr>
          </a:solidFill>
        </p:spPr>
        <p:txBody>
          <a:bodyPr wrap="square">
            <a:spAutoFit/>
          </a:bodyPr>
          <a:lstStyle/>
          <a:p>
            <a:r>
              <a:rPr lang="ja-JP" altLang="ja-JP" sz="1600" dirty="0">
                <a:latin typeface="+mj-ea"/>
                <a:ea typeface="+mj-ea"/>
              </a:rPr>
              <a:t>（一社）日本農村医学会編「こうして起こった農作業事故」（№</a:t>
            </a:r>
            <a:r>
              <a:rPr lang="en-US" altLang="ja-JP" sz="1600" dirty="0">
                <a:latin typeface="+mj-ea"/>
                <a:ea typeface="+mj-ea"/>
              </a:rPr>
              <a:t>Ⅲ</a:t>
            </a:r>
            <a:r>
              <a:rPr lang="ja-JP" altLang="ja-JP" sz="1600" dirty="0">
                <a:latin typeface="+mj-ea"/>
                <a:ea typeface="+mj-ea"/>
              </a:rPr>
              <a:t>）</a:t>
            </a:r>
            <a:r>
              <a:rPr lang="en-US" altLang="ja-JP" sz="1600" dirty="0">
                <a:latin typeface="+mj-ea"/>
                <a:ea typeface="+mj-ea"/>
              </a:rPr>
              <a:t>p104</a:t>
            </a:r>
            <a:r>
              <a:rPr lang="ja-JP" altLang="ja-JP" sz="1600" dirty="0">
                <a:latin typeface="+mj-ea"/>
                <a:ea typeface="+mj-ea"/>
              </a:rPr>
              <a:t>より</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7722" y="1341513"/>
            <a:ext cx="4567237"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p:cNvSpPr>
            <a:spLocks noGrp="1"/>
          </p:cNvSpPr>
          <p:nvPr>
            <p:ph type="sldNum" sz="quarter" idx="12"/>
          </p:nvPr>
        </p:nvSpPr>
        <p:spPr>
          <a:xfrm>
            <a:off x="6552000" y="6356350"/>
            <a:ext cx="2133600" cy="365125"/>
          </a:xfrm>
        </p:spPr>
        <p:txBody>
          <a:bodyPr/>
          <a:lstStyle/>
          <a:p>
            <a:r>
              <a:rPr lang="en-US" altLang="ja-JP" dirty="0">
                <a:solidFill>
                  <a:prstClr val="black">
                    <a:tint val="75000"/>
                  </a:prstClr>
                </a:solidFill>
              </a:rPr>
              <a:t>53</a:t>
            </a:r>
            <a:endParaRPr lang="ja-JP" altLang="en-US" dirty="0">
              <a:solidFill>
                <a:prstClr val="black">
                  <a:tint val="75000"/>
                </a:prstClr>
              </a:solidFill>
            </a:endParaRPr>
          </a:p>
        </p:txBody>
      </p:sp>
    </p:spTree>
    <p:extLst>
      <p:ext uri="{BB962C8B-B14F-4D97-AF65-F5344CB8AC3E}">
        <p14:creationId xmlns:p14="http://schemas.microsoft.com/office/powerpoint/2010/main" val="26748387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146818" y="1226287"/>
            <a:ext cx="8871422" cy="1569660"/>
          </a:xfrm>
          <a:prstGeom prst="rect">
            <a:avLst/>
          </a:prstGeom>
          <a:solidFill>
            <a:schemeClr val="bg1"/>
          </a:solidFill>
          <a:ln>
            <a:noFill/>
          </a:ln>
        </p:spPr>
        <p:txBody>
          <a:bodyPr wrap="square" rtlCol="0">
            <a:spAutoFit/>
          </a:bodyPr>
          <a:lstStyle/>
          <a:p>
            <a:r>
              <a:rPr lang="en-US" altLang="ja-JP" sz="2400" b="1" dirty="0">
                <a:solidFill>
                  <a:srgbClr val="FF0000"/>
                </a:solidFill>
                <a:latin typeface="ＭＳ Ｐゴシック"/>
              </a:rPr>
              <a:t>《</a:t>
            </a:r>
            <a:r>
              <a:rPr lang="ja-JP" altLang="en-US" sz="2400" b="1" dirty="0">
                <a:solidFill>
                  <a:srgbClr val="FF0000"/>
                </a:solidFill>
                <a:latin typeface="ＭＳ Ｐゴシック"/>
              </a:rPr>
              <a:t>改善のポイント</a:t>
            </a:r>
            <a:r>
              <a:rPr lang="en-US" altLang="ja-JP" sz="2400" b="1" dirty="0">
                <a:solidFill>
                  <a:srgbClr val="FF0000"/>
                </a:solidFill>
                <a:latin typeface="ＭＳ Ｐゴシック"/>
              </a:rPr>
              <a:t>》</a:t>
            </a:r>
          </a:p>
          <a:p>
            <a:pPr marL="266700" indent="-266700"/>
            <a:r>
              <a:rPr lang="ja-JP" altLang="en-US" sz="2400" spc="-50" dirty="0">
                <a:solidFill>
                  <a:prstClr val="black"/>
                </a:solidFill>
                <a:latin typeface="ＭＳ Ｐゴシック"/>
              </a:rPr>
              <a:t>①安全鑑定を受け</a:t>
            </a:r>
            <a:r>
              <a:rPr lang="en-US" altLang="ja-JP" sz="2400" spc="-50" dirty="0">
                <a:solidFill>
                  <a:prstClr val="black"/>
                </a:solidFill>
                <a:latin typeface="ＭＳ Ｐゴシック"/>
              </a:rPr>
              <a:t>JIS</a:t>
            </a:r>
            <a:r>
              <a:rPr lang="ja-JP" altLang="en-US" sz="2400" spc="-50" dirty="0">
                <a:solidFill>
                  <a:prstClr val="black"/>
                </a:solidFill>
                <a:latin typeface="ＭＳ Ｐゴシック"/>
              </a:rPr>
              <a:t>マークが刻印された刈払機、刈刃を購入します。</a:t>
            </a:r>
            <a:endParaRPr lang="en-US" altLang="ja-JP" sz="2400" spc="-50" dirty="0">
              <a:solidFill>
                <a:prstClr val="black"/>
              </a:solidFill>
              <a:latin typeface="ＭＳ Ｐゴシック"/>
            </a:endParaRPr>
          </a:p>
          <a:p>
            <a:pPr marL="266700" indent="-266700"/>
            <a:r>
              <a:rPr lang="ja-JP" altLang="en-US" sz="2400" dirty="0">
                <a:solidFill>
                  <a:prstClr val="black"/>
                </a:solidFill>
                <a:latin typeface="ＭＳ Ｐゴシック"/>
              </a:rPr>
              <a:t>②壁際や構造物の近辺ではナイロンコード刃の刈払機を使用するなど、作業環境に応じて、適切な機器を使用します。</a:t>
            </a:r>
          </a:p>
        </p:txBody>
      </p:sp>
      <p:pic>
        <p:nvPicPr>
          <p:cNvPr id="7" name="Picture 3" descr="\\ALRIT\Alrit共有\02_農作業安全対策\２８農林水産省予算 安全総合対策\リスクカルテ\指導者研修用資料関係\02 安全講習テキスト 耕種分冊 Ⅱ\イラスト\刈払い機ナイロン刃.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3428" y="2851072"/>
            <a:ext cx="3265909" cy="3159268"/>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272578" y="218257"/>
            <a:ext cx="8619902" cy="954107"/>
          </a:xfrm>
          <a:prstGeom prst="rect">
            <a:avLst/>
          </a:prstGeom>
          <a:solidFill>
            <a:schemeClr val="bg1"/>
          </a:solidFill>
          <a:ln w="25400">
            <a:noFill/>
          </a:ln>
        </p:spPr>
        <p:txBody>
          <a:bodyPr wrap="square" rtlCol="0">
            <a:spAutoFit/>
          </a:bodyPr>
          <a:lstStyle/>
          <a:p>
            <a:r>
              <a:rPr lang="ja-JP" altLang="en-US" sz="2800" dirty="0">
                <a:solidFill>
                  <a:prstClr val="black"/>
                </a:solidFill>
                <a:latin typeface="ＭＳ Ｐゴシック"/>
              </a:rPr>
              <a:t>　　チップソーの刃には、</a:t>
            </a:r>
            <a:r>
              <a:rPr lang="en-US" altLang="ja-JP" sz="2800" dirty="0">
                <a:solidFill>
                  <a:prstClr val="black"/>
                </a:solidFill>
                <a:latin typeface="ＭＳ Ｐゴシック"/>
              </a:rPr>
              <a:t>JIS</a:t>
            </a:r>
            <a:r>
              <a:rPr lang="ja-JP" altLang="en-US" sz="2800" dirty="0">
                <a:solidFill>
                  <a:prstClr val="black"/>
                </a:solidFill>
                <a:latin typeface="ＭＳ Ｐゴシック"/>
              </a:rPr>
              <a:t>マークの刻印してある商品を</a:t>
            </a:r>
            <a:endParaRPr lang="en-US" altLang="ja-JP" sz="2800" dirty="0">
              <a:solidFill>
                <a:prstClr val="black"/>
              </a:solidFill>
              <a:latin typeface="ＭＳ Ｐゴシック"/>
            </a:endParaRPr>
          </a:p>
          <a:p>
            <a:r>
              <a:rPr lang="ja-JP" altLang="en-US" sz="2800" dirty="0">
                <a:solidFill>
                  <a:prstClr val="black"/>
                </a:solidFill>
                <a:latin typeface="ＭＳ Ｐゴシック"/>
              </a:rPr>
              <a:t>　　使っている。</a:t>
            </a:r>
          </a:p>
        </p:txBody>
      </p:sp>
      <p:sp>
        <p:nvSpPr>
          <p:cNvPr id="12" name="テキスト ボックス 11"/>
          <p:cNvSpPr txBox="1"/>
          <p:nvPr/>
        </p:nvSpPr>
        <p:spPr>
          <a:xfrm>
            <a:off x="272578" y="218257"/>
            <a:ext cx="492443" cy="522000"/>
          </a:xfrm>
          <a:prstGeom prst="rect">
            <a:avLst/>
          </a:prstGeom>
          <a:solidFill>
            <a:schemeClr val="bg1"/>
          </a:solidFill>
          <a:ln w="25400">
            <a:solidFill>
              <a:srgbClr val="FF0000"/>
            </a:solidFill>
          </a:ln>
        </p:spPr>
        <p:txBody>
          <a:bodyPr wrap="square" rtlCol="0">
            <a:spAutoFit/>
          </a:bodyPr>
          <a:lstStyle/>
          <a:p>
            <a:r>
              <a:rPr lang="ja-JP" altLang="en-US" sz="2400" dirty="0">
                <a:solidFill>
                  <a:srgbClr val="FF0000"/>
                </a:solidFill>
              </a:rPr>
              <a:t>✔</a:t>
            </a:r>
          </a:p>
        </p:txBody>
      </p:sp>
      <p:sp>
        <p:nvSpPr>
          <p:cNvPr id="9" name="正方形/長方形 8"/>
          <p:cNvSpPr/>
          <p:nvPr/>
        </p:nvSpPr>
        <p:spPr>
          <a:xfrm>
            <a:off x="604401" y="5994282"/>
            <a:ext cx="3995999" cy="584775"/>
          </a:xfrm>
          <a:prstGeom prst="rect">
            <a:avLst/>
          </a:prstGeom>
          <a:solidFill>
            <a:schemeClr val="bg1">
              <a:lumMod val="85000"/>
            </a:schemeClr>
          </a:solidFill>
        </p:spPr>
        <p:txBody>
          <a:bodyPr wrap="square">
            <a:spAutoFit/>
          </a:bodyPr>
          <a:lstStyle/>
          <a:p>
            <a:r>
              <a:rPr lang="ja-JP" altLang="ja-JP" sz="1600" dirty="0">
                <a:latin typeface="+mj-ea"/>
                <a:ea typeface="+mj-ea"/>
              </a:rPr>
              <a:t>（一社）日本農村医学会編「こうして起こった農作業事故」（№</a:t>
            </a:r>
            <a:r>
              <a:rPr lang="en-US" altLang="ja-JP" sz="1600" dirty="0">
                <a:latin typeface="+mj-ea"/>
                <a:ea typeface="+mj-ea"/>
              </a:rPr>
              <a:t>Ⅳ</a:t>
            </a:r>
            <a:r>
              <a:rPr lang="ja-JP" altLang="ja-JP" sz="1600" dirty="0">
                <a:latin typeface="+mj-ea"/>
                <a:ea typeface="+mj-ea"/>
              </a:rPr>
              <a:t>）</a:t>
            </a:r>
            <a:r>
              <a:rPr lang="en-US" altLang="ja-JP" sz="1600" dirty="0">
                <a:latin typeface="+mj-ea"/>
                <a:ea typeface="+mj-ea"/>
              </a:rPr>
              <a:t>p46</a:t>
            </a:r>
            <a:r>
              <a:rPr lang="ja-JP" altLang="ja-JP" sz="1600" dirty="0">
                <a:latin typeface="+mj-ea"/>
                <a:ea typeface="+mj-ea"/>
              </a:rPr>
              <a:t>より</a:t>
            </a:r>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003" y="2860955"/>
            <a:ext cx="4180295" cy="3135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スライド番号プレースホルダー 1"/>
          <p:cNvSpPr>
            <a:spLocks noGrp="1"/>
          </p:cNvSpPr>
          <p:nvPr>
            <p:ph type="sldNum" sz="quarter" idx="12"/>
          </p:nvPr>
        </p:nvSpPr>
        <p:spPr>
          <a:xfrm>
            <a:off x="8475712" y="6396494"/>
            <a:ext cx="549424" cy="365125"/>
          </a:xfrm>
        </p:spPr>
        <p:txBody>
          <a:bodyPr/>
          <a:lstStyle/>
          <a:p>
            <a:pPr algn="l"/>
            <a:r>
              <a:rPr lang="en-US" altLang="ja-JP" dirty="0">
                <a:solidFill>
                  <a:prstClr val="black">
                    <a:tint val="75000"/>
                  </a:prstClr>
                </a:solidFill>
              </a:rPr>
              <a:t>54</a:t>
            </a:r>
            <a:endParaRPr lang="ja-JP" altLang="en-US" dirty="0">
              <a:solidFill>
                <a:prstClr val="black">
                  <a:tint val="75000"/>
                </a:prstClr>
              </a:solidFill>
            </a:endParaRPr>
          </a:p>
        </p:txBody>
      </p:sp>
    </p:spTree>
    <p:extLst>
      <p:ext uri="{BB962C8B-B14F-4D97-AF65-F5344CB8AC3E}">
        <p14:creationId xmlns:p14="http://schemas.microsoft.com/office/powerpoint/2010/main" val="2698729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4462" y="0"/>
            <a:ext cx="9139538" cy="584775"/>
          </a:xfrm>
          <a:prstGeom prst="rect">
            <a:avLst/>
          </a:prstGeom>
          <a:solidFill>
            <a:schemeClr val="accent1">
              <a:lumMod val="75000"/>
            </a:schemeClr>
          </a:solidFill>
          <a:ln>
            <a:noFill/>
          </a:ln>
        </p:spPr>
        <p:txBody>
          <a:bodyPr wrap="square" rtlCol="0">
            <a:spAutoFit/>
          </a:bodyPr>
          <a:lstStyle/>
          <a:p>
            <a:r>
              <a:rPr lang="ja-JP" altLang="en-US" sz="3200" dirty="0">
                <a:solidFill>
                  <a:prstClr val="white"/>
                </a:solidFill>
                <a:latin typeface="ＭＳ Ｐゴシック"/>
              </a:rPr>
              <a:t>３．作業者</a:t>
            </a:r>
          </a:p>
        </p:txBody>
      </p:sp>
      <p:sp>
        <p:nvSpPr>
          <p:cNvPr id="14" name="テキスト ボックス 13"/>
          <p:cNvSpPr txBox="1"/>
          <p:nvPr/>
        </p:nvSpPr>
        <p:spPr>
          <a:xfrm>
            <a:off x="260220" y="1744433"/>
            <a:ext cx="2539774" cy="3046988"/>
          </a:xfrm>
          <a:prstGeom prst="rect">
            <a:avLst/>
          </a:prstGeom>
          <a:noFill/>
        </p:spPr>
        <p:txBody>
          <a:bodyPr wrap="square" rtlCol="0">
            <a:spAutoFit/>
          </a:bodyPr>
          <a:lstStyle/>
          <a:p>
            <a:pPr marL="179388" indent="-179388"/>
            <a:r>
              <a:rPr lang="ja-JP" altLang="en-US" sz="2400" dirty="0">
                <a:solidFill>
                  <a:prstClr val="black"/>
                </a:solidFill>
                <a:latin typeface="ＭＳ Ｐゴシック"/>
              </a:rPr>
              <a:t>①ヘルメット</a:t>
            </a:r>
            <a:endParaRPr lang="en-US" altLang="ja-JP" sz="2400" dirty="0">
              <a:solidFill>
                <a:prstClr val="black"/>
              </a:solidFill>
              <a:latin typeface="ＭＳ Ｐゴシック"/>
            </a:endParaRPr>
          </a:p>
          <a:p>
            <a:pPr marL="179388" indent="-179388"/>
            <a:endParaRPr lang="en-US" altLang="ja-JP" sz="2400" dirty="0">
              <a:solidFill>
                <a:prstClr val="black"/>
              </a:solidFill>
              <a:latin typeface="ＭＳ Ｐゴシック"/>
            </a:endParaRPr>
          </a:p>
          <a:p>
            <a:pPr marL="179388" indent="-179388"/>
            <a:r>
              <a:rPr lang="ja-JP" altLang="en-US" sz="2400" dirty="0">
                <a:solidFill>
                  <a:prstClr val="black"/>
                </a:solidFill>
                <a:latin typeface="ＭＳ Ｐゴシック"/>
              </a:rPr>
              <a:t>②ゴーグル・</a:t>
            </a:r>
            <a:endParaRPr lang="en-US" altLang="ja-JP" sz="2400" dirty="0">
              <a:solidFill>
                <a:prstClr val="black"/>
              </a:solidFill>
              <a:latin typeface="ＭＳ Ｐゴシック"/>
            </a:endParaRPr>
          </a:p>
          <a:p>
            <a:pPr marL="179388" indent="-179388"/>
            <a:r>
              <a:rPr lang="ja-JP" altLang="en-US" sz="2400" dirty="0">
                <a:solidFill>
                  <a:prstClr val="black"/>
                </a:solidFill>
                <a:latin typeface="ＭＳ Ｐゴシック"/>
              </a:rPr>
              <a:t>　フェイスガード</a:t>
            </a:r>
            <a:endParaRPr lang="en-US" altLang="ja-JP" sz="2400" dirty="0">
              <a:solidFill>
                <a:prstClr val="black"/>
              </a:solidFill>
              <a:latin typeface="ＭＳ Ｐゴシック"/>
            </a:endParaRPr>
          </a:p>
          <a:p>
            <a:pPr marL="179388" indent="-179388"/>
            <a:endParaRPr lang="en-US" altLang="ja-JP" sz="2400" dirty="0">
              <a:solidFill>
                <a:prstClr val="black"/>
              </a:solidFill>
              <a:latin typeface="ＭＳ Ｐゴシック"/>
            </a:endParaRPr>
          </a:p>
          <a:p>
            <a:pPr marL="179388" indent="-179388"/>
            <a:r>
              <a:rPr lang="ja-JP" altLang="en-US" sz="2400" dirty="0">
                <a:solidFill>
                  <a:prstClr val="black"/>
                </a:solidFill>
                <a:latin typeface="ＭＳ Ｐゴシック"/>
              </a:rPr>
              <a:t>③脛あて</a:t>
            </a:r>
            <a:endParaRPr lang="en-US" altLang="ja-JP" sz="2400" dirty="0">
              <a:solidFill>
                <a:prstClr val="black"/>
              </a:solidFill>
              <a:latin typeface="ＭＳ Ｐゴシック"/>
            </a:endParaRPr>
          </a:p>
          <a:p>
            <a:pPr marL="179388" indent="-179388"/>
            <a:endParaRPr lang="en-US" altLang="ja-JP" sz="2400" dirty="0">
              <a:solidFill>
                <a:prstClr val="black"/>
              </a:solidFill>
              <a:latin typeface="ＭＳ Ｐゴシック"/>
            </a:endParaRPr>
          </a:p>
          <a:p>
            <a:pPr marL="179388" indent="-179388"/>
            <a:r>
              <a:rPr lang="ja-JP" altLang="en-US" sz="2400" dirty="0">
                <a:solidFill>
                  <a:prstClr val="black"/>
                </a:solidFill>
                <a:latin typeface="ＭＳ Ｐゴシック"/>
              </a:rPr>
              <a:t>④防振手袋</a:t>
            </a:r>
            <a:endParaRPr lang="en-US" altLang="ja-JP" sz="2400" dirty="0">
              <a:solidFill>
                <a:prstClr val="black"/>
              </a:solidFill>
              <a:latin typeface="ＭＳ Ｐゴシック"/>
            </a:endParaRPr>
          </a:p>
        </p:txBody>
      </p:sp>
      <p:pic>
        <p:nvPicPr>
          <p:cNvPr id="2050" name="Picture 2" descr="\\ALRIT\Alrit共有\02_農作業安全対策\２８農林水産省予算 安全総合対策\リスクカルテ\指導者研修用資料関係\02 安全講習テキスト 耕種分冊 Ⅱ\イラスト\刈払機チェックポイント.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1556792"/>
            <a:ext cx="5294642" cy="4752528"/>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755576" y="836712"/>
            <a:ext cx="7548861" cy="461665"/>
          </a:xfrm>
          <a:prstGeom prst="rect">
            <a:avLst/>
          </a:prstGeom>
          <a:solidFill>
            <a:schemeClr val="bg1"/>
          </a:solidFill>
          <a:ln>
            <a:solidFill>
              <a:schemeClr val="bg1"/>
            </a:solidFill>
          </a:ln>
        </p:spPr>
        <p:txBody>
          <a:bodyPr wrap="none" rtlCol="0">
            <a:spAutoFit/>
          </a:bodyPr>
          <a:lstStyle/>
          <a:p>
            <a:r>
              <a:rPr lang="ja-JP" altLang="en-US" sz="2400" dirty="0">
                <a:solidFill>
                  <a:prstClr val="black"/>
                </a:solidFill>
                <a:latin typeface="ＭＳ Ｐゴシック"/>
              </a:rPr>
              <a:t>下の絵を見ながら、チェックするポイントを整理しましょう。</a:t>
            </a:r>
          </a:p>
        </p:txBody>
      </p:sp>
      <p:sp>
        <p:nvSpPr>
          <p:cNvPr id="2" name="スライド番号プレースホルダー 1"/>
          <p:cNvSpPr>
            <a:spLocks noGrp="1"/>
          </p:cNvSpPr>
          <p:nvPr>
            <p:ph type="sldNum" sz="quarter" idx="12"/>
          </p:nvPr>
        </p:nvSpPr>
        <p:spPr>
          <a:xfrm>
            <a:off x="6552000" y="6356350"/>
            <a:ext cx="2133600" cy="365125"/>
          </a:xfrm>
        </p:spPr>
        <p:txBody>
          <a:bodyPr/>
          <a:lstStyle/>
          <a:p>
            <a:r>
              <a:rPr lang="en-US" altLang="ja-JP" dirty="0">
                <a:solidFill>
                  <a:prstClr val="black">
                    <a:tint val="75000"/>
                  </a:prstClr>
                </a:solidFill>
              </a:rPr>
              <a:t>55</a:t>
            </a:r>
            <a:endParaRPr lang="ja-JP" altLang="en-US" dirty="0">
              <a:solidFill>
                <a:prstClr val="black">
                  <a:tint val="75000"/>
                </a:prstClr>
              </a:solidFill>
            </a:endParaRPr>
          </a:p>
        </p:txBody>
      </p:sp>
    </p:spTree>
    <p:extLst>
      <p:ext uri="{BB962C8B-B14F-4D97-AF65-F5344CB8AC3E}">
        <p14:creationId xmlns:p14="http://schemas.microsoft.com/office/powerpoint/2010/main" val="13468528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p:cNvSpPr txBox="1">
            <a:spLocks/>
          </p:cNvSpPr>
          <p:nvPr/>
        </p:nvSpPr>
        <p:spPr>
          <a:xfrm>
            <a:off x="0" y="-15368"/>
            <a:ext cx="9144000" cy="584775"/>
          </a:xfrm>
          <a:prstGeom prst="rect">
            <a:avLst/>
          </a:prstGeom>
          <a:solidFill>
            <a:schemeClr val="accent1">
              <a:lumMod val="75000"/>
            </a:schemeClr>
          </a:solidFill>
        </p:spPr>
        <p:txBody>
          <a:bodyPr vert="horz" wrap="square" lIns="91440" tIns="45720" rIns="91440" bIns="45720" rtlCol="0" anchor="ctr">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200" dirty="0">
                <a:solidFill>
                  <a:prstClr val="white"/>
                </a:solidFill>
                <a:latin typeface="ＭＳ Ｐゴシック"/>
              </a:rPr>
              <a:t>３．作業者</a:t>
            </a:r>
          </a:p>
        </p:txBody>
      </p:sp>
      <p:sp>
        <p:nvSpPr>
          <p:cNvPr id="8" name="テキスト ボックス 7"/>
          <p:cNvSpPr txBox="1"/>
          <p:nvPr/>
        </p:nvSpPr>
        <p:spPr>
          <a:xfrm>
            <a:off x="467544" y="4756515"/>
            <a:ext cx="8208912" cy="584775"/>
          </a:xfrm>
          <a:prstGeom prst="rect">
            <a:avLst/>
          </a:prstGeom>
          <a:solidFill>
            <a:schemeClr val="accent2">
              <a:lumMod val="20000"/>
              <a:lumOff val="80000"/>
            </a:schemeClr>
          </a:solidFill>
        </p:spPr>
        <p:txBody>
          <a:bodyPr wrap="square" rtlCol="0">
            <a:spAutoFit/>
          </a:bodyPr>
          <a:lstStyle/>
          <a:p>
            <a:r>
              <a:rPr lang="ja-JP" altLang="en-US" sz="1600" dirty="0">
                <a:latin typeface="+mj-ea"/>
                <a:ea typeface="+mj-ea"/>
              </a:rPr>
              <a:t>リスクカルテ解説書：「雇用者への指導」</a:t>
            </a:r>
            <a:r>
              <a:rPr lang="en-US" altLang="ja-JP" sz="1600" dirty="0">
                <a:latin typeface="+mj-ea"/>
                <a:ea typeface="+mj-ea"/>
              </a:rPr>
              <a:t>p34</a:t>
            </a:r>
            <a:r>
              <a:rPr lang="ja-JP" altLang="en-US" sz="1600" dirty="0" err="1">
                <a:latin typeface="+mj-ea"/>
                <a:ea typeface="+mj-ea"/>
              </a:rPr>
              <a:t>、</a:t>
            </a:r>
            <a:r>
              <a:rPr lang="ja-JP" altLang="en-US" sz="1600" dirty="0">
                <a:latin typeface="+mj-ea"/>
                <a:ea typeface="+mj-ea"/>
              </a:rPr>
              <a:t>「新規就農者への指導」</a:t>
            </a:r>
            <a:r>
              <a:rPr lang="en-US" altLang="ja-JP" sz="1600" dirty="0">
                <a:latin typeface="+mj-ea"/>
                <a:ea typeface="+mj-ea"/>
              </a:rPr>
              <a:t>p36</a:t>
            </a:r>
            <a:r>
              <a:rPr lang="ja-JP" altLang="en-US" sz="1600" dirty="0" err="1">
                <a:latin typeface="+mj-ea"/>
                <a:ea typeface="+mj-ea"/>
              </a:rPr>
              <a:t>、</a:t>
            </a:r>
            <a:r>
              <a:rPr lang="ja-JP" altLang="en-US" sz="1600" dirty="0">
                <a:latin typeface="+mj-ea"/>
                <a:ea typeface="+mj-ea"/>
              </a:rPr>
              <a:t>「</a:t>
            </a:r>
            <a:r>
              <a:rPr lang="ja-JP" altLang="ja-JP" sz="1600" dirty="0">
                <a:latin typeface="+mj-ea"/>
                <a:ea typeface="+mj-ea"/>
              </a:rPr>
              <a:t>ヒヤリ体験、事故を調査</a:t>
            </a:r>
            <a:r>
              <a:rPr lang="ja-JP" altLang="en-US" sz="1600" dirty="0">
                <a:latin typeface="+mj-ea"/>
                <a:ea typeface="+mj-ea"/>
              </a:rPr>
              <a:t>」</a:t>
            </a:r>
            <a:r>
              <a:rPr lang="en-US" altLang="ja-JP" sz="1600" dirty="0">
                <a:latin typeface="+mj-ea"/>
                <a:ea typeface="+mj-ea"/>
              </a:rPr>
              <a:t>p40</a:t>
            </a:r>
            <a:r>
              <a:rPr lang="ja-JP" altLang="en-US" sz="1600" dirty="0" err="1">
                <a:latin typeface="+mj-ea"/>
                <a:ea typeface="+mj-ea"/>
              </a:rPr>
              <a:t>、</a:t>
            </a:r>
            <a:r>
              <a:rPr lang="ja-JP" altLang="en-US" sz="1600" dirty="0">
                <a:latin typeface="+mj-ea"/>
                <a:ea typeface="+mj-ea"/>
              </a:rPr>
              <a:t>「安全な服装」</a:t>
            </a:r>
            <a:r>
              <a:rPr lang="en-US" altLang="ja-JP" sz="1600" dirty="0">
                <a:latin typeface="+mj-ea"/>
                <a:ea typeface="+mj-ea"/>
              </a:rPr>
              <a:t>p64</a:t>
            </a:r>
            <a:r>
              <a:rPr lang="ja-JP" altLang="en-US" sz="1600" dirty="0">
                <a:latin typeface="+mj-ea"/>
                <a:ea typeface="+mj-ea"/>
              </a:rPr>
              <a:t>　参照</a:t>
            </a:r>
            <a:endParaRPr kumimoji="1" lang="ja-JP" altLang="en-US" sz="1600" dirty="0">
              <a:latin typeface="+mj-ea"/>
              <a:ea typeface="+mj-ea"/>
            </a:endParaRPr>
          </a:p>
        </p:txBody>
      </p:sp>
      <p:graphicFrame>
        <p:nvGraphicFramePr>
          <p:cNvPr id="3" name="表 2"/>
          <p:cNvGraphicFramePr>
            <a:graphicFrameLocks noGrp="1"/>
          </p:cNvGraphicFramePr>
          <p:nvPr>
            <p:extLst>
              <p:ext uri="{D42A27DB-BD31-4B8C-83A1-F6EECF244321}">
                <p14:modId xmlns:p14="http://schemas.microsoft.com/office/powerpoint/2010/main" val="2532756477"/>
              </p:ext>
            </p:extLst>
          </p:nvPr>
        </p:nvGraphicFramePr>
        <p:xfrm>
          <a:off x="481952" y="1700808"/>
          <a:ext cx="8229601" cy="2788757"/>
        </p:xfrm>
        <a:graphic>
          <a:graphicData uri="http://schemas.openxmlformats.org/drawingml/2006/table">
            <a:tbl>
              <a:tblPr/>
              <a:tblGrid>
                <a:gridCol w="1168478">
                  <a:extLst>
                    <a:ext uri="{9D8B030D-6E8A-4147-A177-3AD203B41FA5}">
                      <a16:colId xmlns:a16="http://schemas.microsoft.com/office/drawing/2014/main" val="20000"/>
                    </a:ext>
                  </a:extLst>
                </a:gridCol>
                <a:gridCol w="4611089">
                  <a:extLst>
                    <a:ext uri="{9D8B030D-6E8A-4147-A177-3AD203B41FA5}">
                      <a16:colId xmlns:a16="http://schemas.microsoft.com/office/drawing/2014/main" val="20001"/>
                    </a:ext>
                  </a:extLst>
                </a:gridCol>
                <a:gridCol w="816678">
                  <a:extLst>
                    <a:ext uri="{9D8B030D-6E8A-4147-A177-3AD203B41FA5}">
                      <a16:colId xmlns:a16="http://schemas.microsoft.com/office/drawing/2014/main" val="20002"/>
                    </a:ext>
                  </a:extLst>
                </a:gridCol>
                <a:gridCol w="816678">
                  <a:extLst>
                    <a:ext uri="{9D8B030D-6E8A-4147-A177-3AD203B41FA5}">
                      <a16:colId xmlns:a16="http://schemas.microsoft.com/office/drawing/2014/main" val="20003"/>
                    </a:ext>
                  </a:extLst>
                </a:gridCol>
                <a:gridCol w="816678">
                  <a:extLst>
                    <a:ext uri="{9D8B030D-6E8A-4147-A177-3AD203B41FA5}">
                      <a16:colId xmlns:a16="http://schemas.microsoft.com/office/drawing/2014/main" val="20004"/>
                    </a:ext>
                  </a:extLst>
                </a:gridCol>
              </a:tblGrid>
              <a:tr h="405787">
                <a:tc rowSpan="2">
                  <a:txBody>
                    <a:bodyPr/>
                    <a:lstStyle/>
                    <a:p>
                      <a:pPr algn="ctr" fontAlgn="ctr"/>
                      <a:r>
                        <a:rPr lang="ja-JP" altLang="en-US" sz="2000" b="0" i="0" u="none" strike="noStrike" dirty="0">
                          <a:solidFill>
                            <a:srgbClr val="FFFFFF"/>
                          </a:solidFill>
                          <a:effectLst/>
                          <a:latin typeface="ＭＳ Ｐゴシック"/>
                        </a:rPr>
                        <a:t>事項</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8DD5"/>
                    </a:solidFill>
                  </a:tcPr>
                </a:tc>
                <a:tc rowSpan="2">
                  <a:txBody>
                    <a:bodyPr/>
                    <a:lstStyle/>
                    <a:p>
                      <a:pPr algn="ctr" fontAlgn="ctr"/>
                      <a:r>
                        <a:rPr lang="ja-JP" altLang="en-US" sz="2000" b="0" i="0" u="none" strike="noStrike" dirty="0">
                          <a:solidFill>
                            <a:srgbClr val="FFFFFF"/>
                          </a:solidFill>
                          <a:effectLst/>
                          <a:latin typeface="ＭＳ Ｐゴシック"/>
                        </a:rPr>
                        <a:t>チェック内容</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8DD5"/>
                    </a:solidFill>
                  </a:tcPr>
                </a:tc>
                <a:tc gridSpan="2">
                  <a:txBody>
                    <a:bodyPr/>
                    <a:lstStyle/>
                    <a:p>
                      <a:pPr algn="ctr" fontAlgn="ctr"/>
                      <a:r>
                        <a:rPr lang="ja-JP" altLang="en-US" sz="2000" b="0" i="0" u="none" strike="noStrike">
                          <a:solidFill>
                            <a:srgbClr val="FFFFFF"/>
                          </a:solidFill>
                          <a:effectLst/>
                          <a:latin typeface="ＭＳ Ｐゴシック"/>
                        </a:rPr>
                        <a:t>チェック欄</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8DD5"/>
                    </a:solidFill>
                  </a:tcPr>
                </a:tc>
                <a:tc hMerge="1">
                  <a:txBody>
                    <a:bodyPr/>
                    <a:lstStyle/>
                    <a:p>
                      <a:endParaRPr kumimoji="1" lang="ja-JP" altLang="en-US"/>
                    </a:p>
                  </a:txBody>
                  <a:tcPr/>
                </a:tc>
                <a:tc rowSpan="2">
                  <a:txBody>
                    <a:bodyPr/>
                    <a:lstStyle/>
                    <a:p>
                      <a:pPr algn="ctr" fontAlgn="ctr"/>
                      <a:r>
                        <a:rPr lang="ja-JP" altLang="en-US" sz="2000" b="0" i="0" u="none" strike="noStrike" dirty="0">
                          <a:solidFill>
                            <a:srgbClr val="FFFFFF"/>
                          </a:solidFill>
                          <a:effectLst/>
                          <a:latin typeface="ＭＳ Ｐゴシック"/>
                        </a:rPr>
                        <a:t>対策</a:t>
                      </a:r>
                      <a:endParaRPr lang="en-US" altLang="ja-JP" sz="2000" b="0" i="0" u="none" strike="noStrike" dirty="0">
                        <a:solidFill>
                          <a:srgbClr val="FFFFFF"/>
                        </a:solidFill>
                        <a:effectLst/>
                        <a:latin typeface="ＭＳ Ｐゴシック"/>
                      </a:endParaRPr>
                    </a:p>
                    <a:p>
                      <a:pPr algn="ctr" fontAlgn="ctr"/>
                      <a:r>
                        <a:rPr lang="ja-JP" altLang="en-US" sz="2000" b="0" i="0" u="none" strike="noStrike" dirty="0">
                          <a:solidFill>
                            <a:srgbClr val="FFFFFF"/>
                          </a:solidFill>
                          <a:effectLst/>
                          <a:latin typeface="ＭＳ Ｐゴシック"/>
                        </a:rPr>
                        <a:t>優先</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8DD5"/>
                    </a:solidFill>
                  </a:tcPr>
                </a:tc>
                <a:extLst>
                  <a:ext uri="{0D108BD9-81ED-4DB2-BD59-A6C34878D82A}">
                    <a16:rowId xmlns:a16="http://schemas.microsoft.com/office/drawing/2014/main" val="10000"/>
                  </a:ext>
                </a:extLst>
              </a:tr>
              <a:tr h="242285">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2000" b="0" i="0" u="none" strike="noStrike">
                          <a:solidFill>
                            <a:srgbClr val="FFFFFF"/>
                          </a:solidFill>
                          <a:effectLst/>
                          <a:latin typeface="ＭＳ Ｐゴシック"/>
                        </a:rPr>
                        <a:t>そうだ</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8DD5"/>
                    </a:solidFill>
                  </a:tcPr>
                </a:tc>
                <a:tc>
                  <a:txBody>
                    <a:bodyPr/>
                    <a:lstStyle/>
                    <a:p>
                      <a:pPr algn="ctr" fontAlgn="ctr"/>
                      <a:r>
                        <a:rPr lang="ja-JP" altLang="en-US" sz="2000" b="0" i="0" u="none" strike="noStrike">
                          <a:solidFill>
                            <a:srgbClr val="FFFFFF"/>
                          </a:solidFill>
                          <a:effectLst/>
                          <a:latin typeface="ＭＳ Ｐゴシック"/>
                        </a:rPr>
                        <a:t>ちがう</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8DD5"/>
                    </a:solidFill>
                  </a:tcPr>
                </a:tc>
                <a:tc vMerge="1">
                  <a:txBody>
                    <a:bodyPr/>
                    <a:lstStyle/>
                    <a:p>
                      <a:endParaRPr kumimoji="1" lang="ja-JP" altLang="en-US"/>
                    </a:p>
                  </a:txBody>
                  <a:tcPr/>
                </a:tc>
                <a:extLst>
                  <a:ext uri="{0D108BD9-81ED-4DB2-BD59-A6C34878D82A}">
                    <a16:rowId xmlns:a16="http://schemas.microsoft.com/office/drawing/2014/main" val="10001"/>
                  </a:ext>
                </a:extLst>
              </a:tr>
              <a:tr h="827499">
                <a:tc>
                  <a:txBody>
                    <a:bodyPr/>
                    <a:lstStyle/>
                    <a:p>
                      <a:pPr algn="ctr" rtl="0" fontAlgn="ctr"/>
                      <a:r>
                        <a:rPr lang="ja-JP" altLang="en-US" sz="2000" b="0" i="0" u="none" strike="noStrike" dirty="0">
                          <a:solidFill>
                            <a:srgbClr val="000000"/>
                          </a:solidFill>
                          <a:effectLst/>
                          <a:latin typeface="Arial"/>
                        </a:rPr>
                        <a:t>危険認識</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rtl="0" fontAlgn="ctr"/>
                      <a:r>
                        <a:rPr lang="ja-JP" altLang="en-US" sz="2000" b="0" i="0" u="none" strike="noStrike" dirty="0">
                          <a:solidFill>
                            <a:srgbClr val="000000"/>
                          </a:solidFill>
                          <a:effectLst/>
                          <a:latin typeface="Arial"/>
                        </a:rPr>
                        <a:t>刈払機による作業の危険性を、具体的に認識している。</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2000" b="0" i="0" u="none" strike="noStrike">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2000" b="0" i="0" u="none" strike="noStrike">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2000" b="0" i="0" u="none" strike="noStrike">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2"/>
                  </a:ext>
                </a:extLst>
              </a:tr>
              <a:tr h="827499">
                <a:tc>
                  <a:txBody>
                    <a:bodyPr/>
                    <a:lstStyle/>
                    <a:p>
                      <a:pPr algn="ctr" rtl="0" fontAlgn="ctr"/>
                      <a:r>
                        <a:rPr lang="ja-JP" altLang="en-US" sz="2000" b="0" i="0" u="none" strike="noStrike" dirty="0">
                          <a:solidFill>
                            <a:srgbClr val="000000"/>
                          </a:solidFill>
                          <a:effectLst/>
                          <a:latin typeface="Arial"/>
                        </a:rPr>
                        <a:t>初心者</a:t>
                      </a:r>
                      <a:endParaRPr lang="en-US" altLang="ja-JP" sz="2000" b="0" i="0" u="none" strike="noStrike" dirty="0">
                        <a:solidFill>
                          <a:srgbClr val="000000"/>
                        </a:solidFill>
                        <a:effectLst/>
                        <a:latin typeface="Arial"/>
                      </a:endParaRPr>
                    </a:p>
                    <a:p>
                      <a:pPr algn="ctr" rtl="0" fontAlgn="ctr"/>
                      <a:r>
                        <a:rPr lang="ja-JP" altLang="en-US" sz="2000" b="0" i="0" u="none" strike="noStrike" dirty="0">
                          <a:solidFill>
                            <a:srgbClr val="000000"/>
                          </a:solidFill>
                          <a:effectLst/>
                          <a:latin typeface="Arial"/>
                        </a:rPr>
                        <a:t>講習</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rtl="0" fontAlgn="ctr"/>
                      <a:r>
                        <a:rPr lang="ja-JP" altLang="en-US" sz="2000" b="0" i="0" u="none" strike="noStrike" dirty="0">
                          <a:solidFill>
                            <a:srgbClr val="000000"/>
                          </a:solidFill>
                          <a:effectLst/>
                          <a:latin typeface="Arial"/>
                        </a:rPr>
                        <a:t>初心者に対して、危険認識の教育を行い、実地指導している。</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2000" b="0" i="0" u="none" strike="noStrike" dirty="0">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2000" b="0" i="0" u="none" strike="noStrike" dirty="0">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2000" b="0" i="0" u="none" strike="noStrike" dirty="0">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3"/>
                  </a:ext>
                </a:extLst>
              </a:tr>
              <a:tr h="413749">
                <a:tc>
                  <a:txBody>
                    <a:bodyPr/>
                    <a:lstStyle/>
                    <a:p>
                      <a:pPr algn="ctr" rtl="0" fontAlgn="ctr"/>
                      <a:r>
                        <a:rPr lang="ja-JP" altLang="en-US" sz="2000" b="0" i="0" u="none" strike="noStrike">
                          <a:solidFill>
                            <a:srgbClr val="000000"/>
                          </a:solidFill>
                          <a:effectLst/>
                          <a:latin typeface="Arial"/>
                        </a:rPr>
                        <a:t>保護具</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rtl="0" fontAlgn="ctr"/>
                      <a:r>
                        <a:rPr lang="ja-JP" altLang="en-US" sz="2000" b="0" i="0" u="none" strike="noStrike" dirty="0">
                          <a:solidFill>
                            <a:srgbClr val="000000"/>
                          </a:solidFill>
                          <a:effectLst/>
                          <a:latin typeface="Arial"/>
                        </a:rPr>
                        <a:t>保護具を着用している。</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1100" b="0" i="0" u="none" strike="noStrike">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1100" b="0" i="0" u="none" strike="noStrike" dirty="0">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1100" b="0" i="0" u="none" strike="noStrike" dirty="0">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4"/>
                  </a:ext>
                </a:extLst>
              </a:tr>
            </a:tbl>
          </a:graphicData>
        </a:graphic>
      </p:graphicFrame>
      <p:sp>
        <p:nvSpPr>
          <p:cNvPr id="2" name="スライド番号プレースホルダー 1"/>
          <p:cNvSpPr>
            <a:spLocks noGrp="1"/>
          </p:cNvSpPr>
          <p:nvPr>
            <p:ph type="sldNum" sz="quarter" idx="12"/>
          </p:nvPr>
        </p:nvSpPr>
        <p:spPr>
          <a:xfrm>
            <a:off x="8437520" y="6381328"/>
            <a:ext cx="477872" cy="365125"/>
          </a:xfrm>
        </p:spPr>
        <p:txBody>
          <a:bodyPr/>
          <a:lstStyle/>
          <a:p>
            <a:pPr algn="l"/>
            <a:r>
              <a:rPr lang="en-US" altLang="ja-JP" dirty="0">
                <a:solidFill>
                  <a:prstClr val="black">
                    <a:tint val="75000"/>
                  </a:prstClr>
                </a:solidFill>
              </a:rPr>
              <a:t>56</a:t>
            </a:r>
            <a:endParaRPr lang="ja-JP" altLang="en-US" dirty="0">
              <a:solidFill>
                <a:prstClr val="black">
                  <a:tint val="75000"/>
                </a:prstClr>
              </a:solidFill>
            </a:endParaRPr>
          </a:p>
        </p:txBody>
      </p:sp>
    </p:spTree>
    <p:extLst>
      <p:ext uri="{BB962C8B-B14F-4D97-AF65-F5344CB8AC3E}">
        <p14:creationId xmlns:p14="http://schemas.microsoft.com/office/powerpoint/2010/main" val="1247698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p:cNvSpPr txBox="1"/>
          <p:nvPr/>
        </p:nvSpPr>
        <p:spPr>
          <a:xfrm>
            <a:off x="205034" y="1246637"/>
            <a:ext cx="3939382" cy="4524315"/>
          </a:xfrm>
          <a:prstGeom prst="rect">
            <a:avLst/>
          </a:prstGeom>
          <a:noFill/>
        </p:spPr>
        <p:txBody>
          <a:bodyPr wrap="square" rtlCol="0">
            <a:spAutoFit/>
          </a:bodyPr>
          <a:lstStyle/>
          <a:p>
            <a:r>
              <a:rPr lang="en-US" altLang="ja-JP" sz="2400" b="1" dirty="0">
                <a:solidFill>
                  <a:srgbClr val="FF0000"/>
                </a:solidFill>
                <a:latin typeface="+mj-ea"/>
                <a:ea typeface="+mj-ea"/>
              </a:rPr>
              <a:t>《</a:t>
            </a:r>
            <a:r>
              <a:rPr lang="ja-JP" altLang="en-US" sz="2400" b="1" dirty="0">
                <a:solidFill>
                  <a:srgbClr val="FF0000"/>
                </a:solidFill>
                <a:latin typeface="+mj-ea"/>
                <a:ea typeface="+mj-ea"/>
              </a:rPr>
              <a:t>事故事例</a:t>
            </a:r>
            <a:r>
              <a:rPr lang="en-US" altLang="ja-JP" sz="2400" b="1" dirty="0">
                <a:solidFill>
                  <a:srgbClr val="FF0000"/>
                </a:solidFill>
                <a:latin typeface="+mj-ea"/>
                <a:ea typeface="+mj-ea"/>
              </a:rPr>
              <a:t>》</a:t>
            </a:r>
          </a:p>
          <a:p>
            <a:r>
              <a:rPr lang="ja-JP" altLang="en-US" sz="2400" b="1" dirty="0">
                <a:solidFill>
                  <a:srgbClr val="FF0000"/>
                </a:solidFill>
                <a:latin typeface="+mj-ea"/>
                <a:ea typeface="+mj-ea"/>
              </a:rPr>
              <a:t>キックバック、作業方法</a:t>
            </a:r>
            <a:endParaRPr lang="en-US" altLang="ja-JP" sz="2400" b="1" dirty="0">
              <a:solidFill>
                <a:srgbClr val="FF0000"/>
              </a:solidFill>
              <a:latin typeface="+mj-ea"/>
              <a:ea typeface="+mj-ea"/>
            </a:endParaRPr>
          </a:p>
          <a:p>
            <a:r>
              <a:rPr lang="ja-JP" altLang="en-US" sz="2400" b="1" dirty="0">
                <a:solidFill>
                  <a:srgbClr val="FF0000"/>
                </a:solidFill>
                <a:latin typeface="+mj-ea"/>
                <a:ea typeface="+mj-ea"/>
              </a:rPr>
              <a:t>（左足小指関節粉砕骨折と切創）</a:t>
            </a:r>
          </a:p>
          <a:p>
            <a:r>
              <a:rPr lang="ja-JP" altLang="en-US" sz="2400" dirty="0">
                <a:solidFill>
                  <a:prstClr val="black"/>
                </a:solidFill>
                <a:latin typeface="+mj-ea"/>
                <a:ea typeface="+mj-ea"/>
              </a:rPr>
              <a:t>背負い式刈払機で水田畦畔の草刈り作業中、進入路の脇に盛り土があり、そこに刈刃が当たった瞬間、キックバックを起こし、左足を切った。入院</a:t>
            </a:r>
            <a:r>
              <a:rPr lang="en-US" altLang="ja-JP" sz="2400" dirty="0">
                <a:solidFill>
                  <a:prstClr val="black"/>
                </a:solidFill>
                <a:latin typeface="+mj-ea"/>
                <a:ea typeface="+mj-ea"/>
              </a:rPr>
              <a:t>24</a:t>
            </a:r>
            <a:r>
              <a:rPr lang="ja-JP" altLang="en-US" sz="2400" dirty="0">
                <a:solidFill>
                  <a:prstClr val="black"/>
                </a:solidFill>
                <a:latin typeface="+mj-ea"/>
                <a:ea typeface="+mj-ea"/>
              </a:rPr>
              <a:t>日</a:t>
            </a:r>
            <a:endParaRPr lang="en-US" altLang="ja-JP" sz="2400" dirty="0">
              <a:solidFill>
                <a:prstClr val="black"/>
              </a:solidFill>
              <a:latin typeface="+mj-ea"/>
              <a:ea typeface="+mj-ea"/>
            </a:endParaRPr>
          </a:p>
          <a:p>
            <a:r>
              <a:rPr lang="ja-JP" altLang="en-US" sz="2400" dirty="0">
                <a:solidFill>
                  <a:prstClr val="black"/>
                </a:solidFill>
                <a:latin typeface="+mj-ea"/>
                <a:ea typeface="+mj-ea"/>
              </a:rPr>
              <a:t>（</a:t>
            </a:r>
            <a:r>
              <a:rPr lang="en-US" altLang="ja-JP" sz="2400" dirty="0">
                <a:solidFill>
                  <a:prstClr val="black"/>
                </a:solidFill>
                <a:latin typeface="+mj-ea"/>
                <a:ea typeface="+mj-ea"/>
              </a:rPr>
              <a:t>6</a:t>
            </a:r>
            <a:r>
              <a:rPr lang="ja-JP" altLang="en-US" sz="2400" dirty="0">
                <a:solidFill>
                  <a:prstClr val="black"/>
                </a:solidFill>
                <a:latin typeface="+mj-ea"/>
                <a:ea typeface="+mj-ea"/>
              </a:rPr>
              <a:t>月中旬 </a:t>
            </a:r>
            <a:r>
              <a:rPr lang="en-US" altLang="ja-JP" sz="2400" dirty="0">
                <a:solidFill>
                  <a:prstClr val="black"/>
                </a:solidFill>
                <a:latin typeface="+mj-ea"/>
                <a:ea typeface="+mj-ea"/>
              </a:rPr>
              <a:t>13</a:t>
            </a:r>
            <a:r>
              <a:rPr lang="ja-JP" altLang="en-US" sz="2400" dirty="0">
                <a:solidFill>
                  <a:prstClr val="black"/>
                </a:solidFill>
                <a:latin typeface="+mj-ea"/>
                <a:ea typeface="+mj-ea"/>
              </a:rPr>
              <a:t>時</a:t>
            </a:r>
            <a:r>
              <a:rPr lang="en-US" altLang="ja-JP" sz="2400" dirty="0">
                <a:solidFill>
                  <a:prstClr val="black"/>
                </a:solidFill>
                <a:latin typeface="+mj-ea"/>
                <a:ea typeface="+mj-ea"/>
              </a:rPr>
              <a:t>10</a:t>
            </a:r>
            <a:r>
              <a:rPr lang="ja-JP" altLang="en-US" sz="2400" dirty="0">
                <a:solidFill>
                  <a:prstClr val="black"/>
                </a:solidFill>
                <a:latin typeface="+mj-ea"/>
                <a:ea typeface="+mj-ea"/>
              </a:rPr>
              <a:t>分頃、男性・</a:t>
            </a:r>
            <a:r>
              <a:rPr lang="en-US" altLang="ja-JP" sz="2400" dirty="0">
                <a:solidFill>
                  <a:prstClr val="black"/>
                </a:solidFill>
                <a:latin typeface="+mj-ea"/>
                <a:ea typeface="+mj-ea"/>
              </a:rPr>
              <a:t>50</a:t>
            </a:r>
            <a:r>
              <a:rPr lang="ja-JP" altLang="en-US" sz="2400" dirty="0">
                <a:solidFill>
                  <a:prstClr val="black"/>
                </a:solidFill>
                <a:latin typeface="+mj-ea"/>
                <a:ea typeface="+mj-ea"/>
              </a:rPr>
              <a:t>代）</a:t>
            </a:r>
          </a:p>
        </p:txBody>
      </p:sp>
      <p:sp>
        <p:nvSpPr>
          <p:cNvPr id="9" name="テキスト ボックス 8"/>
          <p:cNvSpPr txBox="1"/>
          <p:nvPr/>
        </p:nvSpPr>
        <p:spPr>
          <a:xfrm>
            <a:off x="289848" y="5895915"/>
            <a:ext cx="8602632" cy="830997"/>
          </a:xfrm>
          <a:prstGeom prst="rect">
            <a:avLst/>
          </a:prstGeom>
          <a:solidFill>
            <a:schemeClr val="bg1"/>
          </a:solidFill>
          <a:ln>
            <a:noFill/>
          </a:ln>
        </p:spPr>
        <p:txBody>
          <a:bodyPr wrap="square" rtlCol="0">
            <a:spAutoFit/>
          </a:bodyPr>
          <a:lstStyle/>
          <a:p>
            <a:r>
              <a:rPr lang="ja-JP" altLang="en-US" sz="2400" b="1" dirty="0">
                <a:solidFill>
                  <a:srgbClr val="FF0000"/>
                </a:solidFill>
                <a:latin typeface="ＭＳ Ｐゴシック"/>
              </a:rPr>
              <a:t>≪なぜ≫</a:t>
            </a:r>
            <a:r>
              <a:rPr lang="ja-JP" altLang="en-US" sz="2400" dirty="0">
                <a:solidFill>
                  <a:prstClr val="black"/>
                </a:solidFill>
                <a:latin typeface="ＭＳ Ｐゴシック"/>
              </a:rPr>
              <a:t>刈払機には、定められた作業方向があり、逆方向や不安定な状態での作業は危険です。</a:t>
            </a:r>
          </a:p>
        </p:txBody>
      </p:sp>
      <p:sp>
        <p:nvSpPr>
          <p:cNvPr id="11" name="テキスト ボックス 10"/>
          <p:cNvSpPr txBox="1"/>
          <p:nvPr/>
        </p:nvSpPr>
        <p:spPr>
          <a:xfrm>
            <a:off x="272578" y="169476"/>
            <a:ext cx="8619902" cy="954107"/>
          </a:xfrm>
          <a:prstGeom prst="rect">
            <a:avLst/>
          </a:prstGeom>
          <a:solidFill>
            <a:schemeClr val="bg1"/>
          </a:solidFill>
          <a:ln w="25400">
            <a:noFill/>
          </a:ln>
        </p:spPr>
        <p:txBody>
          <a:bodyPr wrap="square" rtlCol="0">
            <a:spAutoFit/>
          </a:bodyPr>
          <a:lstStyle/>
          <a:p>
            <a:r>
              <a:rPr lang="ja-JP" altLang="en-US" sz="2800" dirty="0">
                <a:solidFill>
                  <a:prstClr val="black"/>
                </a:solidFill>
                <a:latin typeface="ＭＳ Ｐゴシック"/>
              </a:rPr>
              <a:t>　　刈払機による作業の危険性を、具体的に認識して</a:t>
            </a:r>
            <a:r>
              <a:rPr lang="ja-JP" altLang="en-US" sz="2800" dirty="0" err="1">
                <a:solidFill>
                  <a:prstClr val="black"/>
                </a:solidFill>
                <a:latin typeface="ＭＳ Ｐゴシック"/>
              </a:rPr>
              <a:t>い</a:t>
            </a:r>
            <a:endParaRPr lang="en-US" altLang="ja-JP" sz="2800" dirty="0">
              <a:solidFill>
                <a:prstClr val="black"/>
              </a:solidFill>
              <a:latin typeface="ＭＳ Ｐゴシック"/>
            </a:endParaRPr>
          </a:p>
          <a:p>
            <a:r>
              <a:rPr lang="ja-JP" altLang="en-US" sz="2800" dirty="0">
                <a:solidFill>
                  <a:prstClr val="black"/>
                </a:solidFill>
                <a:latin typeface="ＭＳ Ｐゴシック"/>
              </a:rPr>
              <a:t>　　る。</a:t>
            </a:r>
          </a:p>
        </p:txBody>
      </p:sp>
      <p:sp>
        <p:nvSpPr>
          <p:cNvPr id="12" name="テキスト ボックス 11"/>
          <p:cNvSpPr txBox="1"/>
          <p:nvPr/>
        </p:nvSpPr>
        <p:spPr>
          <a:xfrm>
            <a:off x="272578" y="188640"/>
            <a:ext cx="492443" cy="504000"/>
          </a:xfrm>
          <a:prstGeom prst="rect">
            <a:avLst/>
          </a:prstGeom>
          <a:solidFill>
            <a:schemeClr val="bg1"/>
          </a:solidFill>
          <a:ln w="25400">
            <a:solidFill>
              <a:srgbClr val="FF0000"/>
            </a:solidFill>
          </a:ln>
        </p:spPr>
        <p:txBody>
          <a:bodyPr wrap="square" rtlCol="0">
            <a:spAutoFit/>
          </a:bodyPr>
          <a:lstStyle/>
          <a:p>
            <a:r>
              <a:rPr lang="ja-JP" altLang="en-US" sz="2400" dirty="0">
                <a:solidFill>
                  <a:prstClr val="white">
                    <a:lumMod val="75000"/>
                  </a:prstClr>
                </a:solidFill>
              </a:rPr>
              <a:t>✔</a:t>
            </a:r>
          </a:p>
        </p:txBody>
      </p:sp>
      <p:sp>
        <p:nvSpPr>
          <p:cNvPr id="8" name="正方形/長方形 7"/>
          <p:cNvSpPr/>
          <p:nvPr/>
        </p:nvSpPr>
        <p:spPr>
          <a:xfrm>
            <a:off x="4824175" y="4556698"/>
            <a:ext cx="3524508" cy="584775"/>
          </a:xfrm>
          <a:prstGeom prst="rect">
            <a:avLst/>
          </a:prstGeom>
          <a:solidFill>
            <a:schemeClr val="bg1">
              <a:lumMod val="85000"/>
            </a:schemeClr>
          </a:solidFill>
        </p:spPr>
        <p:txBody>
          <a:bodyPr wrap="square">
            <a:spAutoFit/>
          </a:bodyPr>
          <a:lstStyle/>
          <a:p>
            <a:pPr lvl="0">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農研機構 </a:t>
            </a:r>
            <a:r>
              <a:rPr kumimoji="1" lang="ja-JP" altLang="en-US" sz="1600" dirty="0">
                <a:solidFill>
                  <a:prstClr val="black"/>
                </a:solidFill>
                <a:latin typeface="ＭＳ Ｐゴシック" panose="020B0600070205080204" pitchFamily="50" charset="-128"/>
                <a:ea typeface="ＭＳ Ｐゴシック" panose="020B0600070205080204" pitchFamily="50" charset="-128"/>
              </a:rPr>
              <a:t>農作業安全情報センター</a:t>
            </a:r>
            <a:endParaRPr kumimoji="1" lang="en-US" altLang="ja-JP" sz="1600" dirty="0">
              <a:solidFill>
                <a:prstClr val="black"/>
              </a:solidFill>
              <a:latin typeface="ＭＳ Ｐゴシック" panose="020B0600070205080204" pitchFamily="50" charset="-128"/>
              <a:ea typeface="ＭＳ Ｐゴシック" panose="020B0600070205080204" pitchFamily="50" charset="-128"/>
            </a:endParaRPr>
          </a:p>
          <a:p>
            <a:pPr lvl="0">
              <a:defRPr/>
            </a:pPr>
            <a:r>
              <a:rPr kumimoji="1" lang="ja-JP"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「事故</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事例検索</a:t>
            </a:r>
            <a:r>
              <a:rPr kumimoji="1" lang="ja-JP"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lang="en-US" altLang="ja-JP" sz="1600" dirty="0">
                <a:solidFill>
                  <a:prstClr val="black"/>
                </a:solidFill>
                <a:latin typeface="ＭＳ Ｐゴシック" panose="020B0600070205080204" pitchFamily="50" charset="-128"/>
              </a:rPr>
              <a:t>40</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水田作</a:t>
            </a:r>
            <a:r>
              <a:rPr kumimoji="1" lang="ja-JP"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より</a:t>
            </a:r>
          </a:p>
        </p:txBody>
      </p:sp>
      <p:sp>
        <p:nvSpPr>
          <p:cNvPr id="2" name="スライド番号プレースホルダー 1"/>
          <p:cNvSpPr>
            <a:spLocks noGrp="1"/>
          </p:cNvSpPr>
          <p:nvPr>
            <p:ph type="sldNum" sz="quarter" idx="12"/>
          </p:nvPr>
        </p:nvSpPr>
        <p:spPr>
          <a:xfrm>
            <a:off x="6552000" y="6356350"/>
            <a:ext cx="2133600" cy="365125"/>
          </a:xfrm>
        </p:spPr>
        <p:txBody>
          <a:bodyPr/>
          <a:lstStyle/>
          <a:p>
            <a:r>
              <a:rPr lang="en-US" altLang="ja-JP" dirty="0">
                <a:solidFill>
                  <a:prstClr val="black">
                    <a:tint val="75000"/>
                  </a:prstClr>
                </a:solidFill>
              </a:rPr>
              <a:t>57</a:t>
            </a:r>
            <a:endParaRPr lang="ja-JP" altLang="en-US" dirty="0">
              <a:solidFill>
                <a:prstClr val="black">
                  <a:tint val="75000"/>
                </a:prstClr>
              </a:solidFill>
            </a:endParaRPr>
          </a:p>
        </p:txBody>
      </p:sp>
      <p:pic>
        <p:nvPicPr>
          <p:cNvPr id="5" name="図 4">
            <a:extLst>
              <a:ext uri="{FF2B5EF4-FFF2-40B4-BE49-F238E27FC236}">
                <a16:creationId xmlns:a16="http://schemas.microsoft.com/office/drawing/2014/main" id="{33B6F1F8-2F09-4066-A656-F51E7D9B49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6220" y="1246637"/>
            <a:ext cx="4572000" cy="3238500"/>
          </a:xfrm>
          <a:prstGeom prst="rect">
            <a:avLst/>
          </a:prstGeom>
        </p:spPr>
      </p:pic>
      <p:sp>
        <p:nvSpPr>
          <p:cNvPr id="7" name="吹き出し: 四角形 6">
            <a:extLst>
              <a:ext uri="{FF2B5EF4-FFF2-40B4-BE49-F238E27FC236}">
                <a16:creationId xmlns:a16="http://schemas.microsoft.com/office/drawing/2014/main" id="{6208DA8A-D506-42AB-843F-7B84DA79B45F}"/>
              </a:ext>
            </a:extLst>
          </p:cNvPr>
          <p:cNvSpPr/>
          <p:nvPr/>
        </p:nvSpPr>
        <p:spPr>
          <a:xfrm>
            <a:off x="7539886" y="3849370"/>
            <a:ext cx="799012" cy="336348"/>
          </a:xfrm>
          <a:prstGeom prst="wedgeRectCallout">
            <a:avLst>
              <a:gd name="adj1" fmla="val -68291"/>
              <a:gd name="adj2" fmla="val 8526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F1242B15-E122-48D3-B52D-EB0710AF685F}"/>
              </a:ext>
            </a:extLst>
          </p:cNvPr>
          <p:cNvSpPr txBox="1"/>
          <p:nvPr/>
        </p:nvSpPr>
        <p:spPr>
          <a:xfrm>
            <a:off x="7618800" y="3873762"/>
            <a:ext cx="697868" cy="307777"/>
          </a:xfrm>
          <a:prstGeom prst="rect">
            <a:avLst/>
          </a:prstGeom>
          <a:solidFill>
            <a:schemeClr val="bg1"/>
          </a:solidFill>
        </p:spPr>
        <p:txBody>
          <a:bodyPr wrap="square" rtlCol="0">
            <a:spAutoFit/>
          </a:bodyPr>
          <a:lstStyle/>
          <a:p>
            <a:r>
              <a:rPr lang="ja-JP" altLang="en-US" sz="1400" b="1" dirty="0"/>
              <a:t>刈刃</a:t>
            </a:r>
            <a:endParaRPr kumimoji="1" lang="ja-JP" altLang="en-US" sz="1400" b="1" dirty="0"/>
          </a:p>
        </p:txBody>
      </p:sp>
    </p:spTree>
    <p:extLst>
      <p:ext uri="{BB962C8B-B14F-4D97-AF65-F5344CB8AC3E}">
        <p14:creationId xmlns:p14="http://schemas.microsoft.com/office/powerpoint/2010/main" val="3346751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8388424" y="6309320"/>
            <a:ext cx="504056" cy="365125"/>
          </a:xfrm>
        </p:spPr>
        <p:txBody>
          <a:bodyPr/>
          <a:lstStyle/>
          <a:p>
            <a:pPr algn="l"/>
            <a:r>
              <a:rPr lang="en-US" altLang="ja-JP" dirty="0">
                <a:solidFill>
                  <a:prstClr val="black">
                    <a:tint val="75000"/>
                  </a:prstClr>
                </a:solidFill>
              </a:rPr>
              <a:t>40</a:t>
            </a:r>
            <a:endParaRPr lang="ja-JP" altLang="en-US" dirty="0">
              <a:solidFill>
                <a:prstClr val="black">
                  <a:tint val="75000"/>
                </a:prstClr>
              </a:solidFill>
            </a:endParaRPr>
          </a:p>
        </p:txBody>
      </p:sp>
    </p:spTree>
    <p:extLst>
      <p:ext uri="{BB962C8B-B14F-4D97-AF65-F5344CB8AC3E}">
        <p14:creationId xmlns:p14="http://schemas.microsoft.com/office/powerpoint/2010/main" val="32369682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272578" y="1170427"/>
            <a:ext cx="8619902" cy="2308324"/>
          </a:xfrm>
          <a:prstGeom prst="rect">
            <a:avLst/>
          </a:prstGeom>
          <a:solidFill>
            <a:schemeClr val="bg1"/>
          </a:solidFill>
          <a:ln>
            <a:noFill/>
          </a:ln>
        </p:spPr>
        <p:txBody>
          <a:bodyPr wrap="square" rtlCol="0">
            <a:spAutoFit/>
          </a:bodyPr>
          <a:lstStyle/>
          <a:p>
            <a:r>
              <a:rPr lang="en-US" altLang="ja-JP" sz="2400" b="1" dirty="0">
                <a:solidFill>
                  <a:srgbClr val="FF0000"/>
                </a:solidFill>
                <a:latin typeface="ＭＳ Ｐゴシック"/>
              </a:rPr>
              <a:t>《</a:t>
            </a:r>
            <a:r>
              <a:rPr lang="ja-JP" altLang="en-US" sz="2400" b="1" dirty="0">
                <a:solidFill>
                  <a:srgbClr val="FF0000"/>
                </a:solidFill>
                <a:latin typeface="ＭＳ Ｐゴシック"/>
              </a:rPr>
              <a:t>改善のポイント</a:t>
            </a:r>
            <a:r>
              <a:rPr lang="en-US" altLang="ja-JP" sz="2400" b="1" dirty="0">
                <a:solidFill>
                  <a:srgbClr val="FF0000"/>
                </a:solidFill>
                <a:latin typeface="ＭＳ Ｐゴシック"/>
              </a:rPr>
              <a:t>》</a:t>
            </a:r>
          </a:p>
          <a:p>
            <a:pPr marL="265113" indent="-265113"/>
            <a:r>
              <a:rPr lang="ja-JP" altLang="en-US" sz="2400" dirty="0">
                <a:solidFill>
                  <a:prstClr val="black"/>
                </a:solidFill>
                <a:latin typeface="ＭＳ Ｐゴシック"/>
              </a:rPr>
              <a:t>①刈払機の多くは、刈刃が上から見て反時計回りに回転しており、下左図の網掛け位置で刈り取ることが基本で、右から左にのみ払うように刈り取ります。いわゆる往復刈りはやめましょう。</a:t>
            </a:r>
            <a:endParaRPr lang="en-US" altLang="ja-JP" sz="2400" dirty="0">
              <a:solidFill>
                <a:prstClr val="black"/>
              </a:solidFill>
              <a:latin typeface="ＭＳ Ｐゴシック"/>
            </a:endParaRPr>
          </a:p>
          <a:p>
            <a:pPr marL="265113" indent="-265113"/>
            <a:r>
              <a:rPr lang="ja-JP" altLang="en-US" sz="2400" dirty="0">
                <a:solidFill>
                  <a:prstClr val="black"/>
                </a:solidFill>
                <a:latin typeface="ＭＳ Ｐゴシック"/>
              </a:rPr>
              <a:t>②逆方向で刈る</a:t>
            </a:r>
            <a:r>
              <a:rPr lang="ja-JP" altLang="en-US" sz="2400">
                <a:solidFill>
                  <a:prstClr val="black"/>
                </a:solidFill>
                <a:latin typeface="ＭＳ Ｐゴシック"/>
              </a:rPr>
              <a:t>と、刈刃が地面</a:t>
            </a:r>
            <a:r>
              <a:rPr lang="ja-JP" altLang="en-US" sz="2400" dirty="0">
                <a:solidFill>
                  <a:prstClr val="black"/>
                </a:solidFill>
                <a:latin typeface="ＭＳ Ｐゴシック"/>
              </a:rPr>
              <a:t>や木などに当たって自分に跳ね返ってくるキックバック</a:t>
            </a:r>
            <a:r>
              <a:rPr lang="ja-JP" altLang="en-US" sz="2400">
                <a:solidFill>
                  <a:prstClr val="black"/>
                </a:solidFill>
                <a:latin typeface="ＭＳ Ｐゴシック"/>
              </a:rPr>
              <a:t>を起こすこと</a:t>
            </a:r>
            <a:r>
              <a:rPr lang="ja-JP" altLang="en-US" sz="2400" dirty="0">
                <a:solidFill>
                  <a:prstClr val="black"/>
                </a:solidFill>
                <a:latin typeface="ＭＳ Ｐゴシック"/>
              </a:rPr>
              <a:t>があり危険です。</a:t>
            </a:r>
            <a:endParaRPr lang="en-US" altLang="ja-JP" sz="2400" dirty="0">
              <a:solidFill>
                <a:prstClr val="black"/>
              </a:solidFill>
              <a:latin typeface="ＭＳ Ｐゴシック"/>
            </a:endParaRPr>
          </a:p>
        </p:txBody>
      </p:sp>
      <p:pic>
        <p:nvPicPr>
          <p:cNvPr id="12" name="Picture 3"/>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272578" y="3525595"/>
            <a:ext cx="3341552" cy="3005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テキスト ボックス 7"/>
          <p:cNvSpPr txBox="1"/>
          <p:nvPr/>
        </p:nvSpPr>
        <p:spPr>
          <a:xfrm>
            <a:off x="272578" y="169476"/>
            <a:ext cx="8619902" cy="954107"/>
          </a:xfrm>
          <a:prstGeom prst="rect">
            <a:avLst/>
          </a:prstGeom>
          <a:solidFill>
            <a:schemeClr val="bg1"/>
          </a:solidFill>
          <a:ln w="25400">
            <a:noFill/>
          </a:ln>
        </p:spPr>
        <p:txBody>
          <a:bodyPr wrap="square" rtlCol="0">
            <a:spAutoFit/>
          </a:bodyPr>
          <a:lstStyle/>
          <a:p>
            <a:r>
              <a:rPr lang="ja-JP" altLang="en-US" sz="2800" dirty="0">
                <a:solidFill>
                  <a:prstClr val="black"/>
                </a:solidFill>
                <a:latin typeface="ＭＳ Ｐゴシック"/>
              </a:rPr>
              <a:t>　　刈払機による作業の危険性を、具体的に認識して</a:t>
            </a:r>
            <a:r>
              <a:rPr lang="ja-JP" altLang="en-US" sz="2800" dirty="0" err="1">
                <a:solidFill>
                  <a:prstClr val="black"/>
                </a:solidFill>
                <a:latin typeface="ＭＳ Ｐゴシック"/>
              </a:rPr>
              <a:t>い</a:t>
            </a:r>
            <a:endParaRPr lang="en-US" altLang="ja-JP" sz="2800" dirty="0">
              <a:solidFill>
                <a:prstClr val="black"/>
              </a:solidFill>
              <a:latin typeface="ＭＳ Ｐゴシック"/>
            </a:endParaRPr>
          </a:p>
          <a:p>
            <a:r>
              <a:rPr lang="ja-JP" altLang="en-US" sz="2800" dirty="0">
                <a:solidFill>
                  <a:prstClr val="black"/>
                </a:solidFill>
                <a:latin typeface="ＭＳ Ｐゴシック"/>
              </a:rPr>
              <a:t>　　る。</a:t>
            </a:r>
          </a:p>
        </p:txBody>
      </p:sp>
      <p:sp>
        <p:nvSpPr>
          <p:cNvPr id="9" name="テキスト ボックス 8"/>
          <p:cNvSpPr txBox="1"/>
          <p:nvPr/>
        </p:nvSpPr>
        <p:spPr>
          <a:xfrm>
            <a:off x="272578" y="169476"/>
            <a:ext cx="492443" cy="522000"/>
          </a:xfrm>
          <a:prstGeom prst="rect">
            <a:avLst/>
          </a:prstGeom>
          <a:solidFill>
            <a:schemeClr val="bg1"/>
          </a:solidFill>
          <a:ln w="25400">
            <a:solidFill>
              <a:srgbClr val="FF0000"/>
            </a:solidFill>
          </a:ln>
        </p:spPr>
        <p:txBody>
          <a:bodyPr wrap="square" rtlCol="0">
            <a:spAutoFit/>
          </a:bodyPr>
          <a:lstStyle/>
          <a:p>
            <a:r>
              <a:rPr lang="ja-JP" altLang="en-US" sz="2400" dirty="0">
                <a:solidFill>
                  <a:srgbClr val="FF0000"/>
                </a:solidFill>
              </a:rPr>
              <a:t>✔</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1372" y="3541154"/>
            <a:ext cx="5171108" cy="2702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p:cNvSpPr>
            <a:spLocks noGrp="1"/>
          </p:cNvSpPr>
          <p:nvPr>
            <p:ph type="sldNum" sz="quarter" idx="12"/>
          </p:nvPr>
        </p:nvSpPr>
        <p:spPr>
          <a:xfrm>
            <a:off x="8594120" y="6323399"/>
            <a:ext cx="549880" cy="365125"/>
          </a:xfrm>
        </p:spPr>
        <p:txBody>
          <a:bodyPr/>
          <a:lstStyle/>
          <a:p>
            <a:pPr algn="l"/>
            <a:r>
              <a:rPr lang="en-US" altLang="ja-JP" dirty="0">
                <a:solidFill>
                  <a:prstClr val="black">
                    <a:tint val="75000"/>
                  </a:prstClr>
                </a:solidFill>
              </a:rPr>
              <a:t>58</a:t>
            </a:r>
            <a:endParaRPr lang="ja-JP" altLang="en-US" dirty="0">
              <a:solidFill>
                <a:prstClr val="black">
                  <a:tint val="75000"/>
                </a:prstClr>
              </a:solidFill>
            </a:endParaRPr>
          </a:p>
        </p:txBody>
      </p:sp>
    </p:spTree>
    <p:extLst>
      <p:ext uri="{BB962C8B-B14F-4D97-AF65-F5344CB8AC3E}">
        <p14:creationId xmlns:p14="http://schemas.microsoft.com/office/powerpoint/2010/main" val="3758086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p:cNvSpPr txBox="1"/>
          <p:nvPr/>
        </p:nvSpPr>
        <p:spPr>
          <a:xfrm>
            <a:off x="255355" y="1340768"/>
            <a:ext cx="4069888" cy="2677656"/>
          </a:xfrm>
          <a:prstGeom prst="rect">
            <a:avLst/>
          </a:prstGeom>
          <a:noFill/>
        </p:spPr>
        <p:txBody>
          <a:bodyPr wrap="square" rtlCol="0">
            <a:spAutoFit/>
          </a:bodyPr>
          <a:lstStyle/>
          <a:p>
            <a:r>
              <a:rPr lang="en-US" altLang="ja-JP" sz="2400" b="1" dirty="0">
                <a:solidFill>
                  <a:srgbClr val="FF0000"/>
                </a:solidFill>
                <a:latin typeface="+mj-ea"/>
                <a:ea typeface="+mj-ea"/>
              </a:rPr>
              <a:t>《</a:t>
            </a:r>
            <a:r>
              <a:rPr lang="ja-JP" altLang="en-US" sz="2400" b="1" dirty="0">
                <a:solidFill>
                  <a:srgbClr val="FF0000"/>
                </a:solidFill>
                <a:latin typeface="+mj-ea"/>
                <a:ea typeface="+mj-ea"/>
              </a:rPr>
              <a:t>事故事例</a:t>
            </a:r>
            <a:r>
              <a:rPr lang="en-US" altLang="ja-JP" sz="2400" b="1" dirty="0">
                <a:solidFill>
                  <a:srgbClr val="FF0000"/>
                </a:solidFill>
                <a:latin typeface="+mj-ea"/>
                <a:ea typeface="+mj-ea"/>
              </a:rPr>
              <a:t>》</a:t>
            </a:r>
          </a:p>
          <a:p>
            <a:r>
              <a:rPr lang="ja-JP" altLang="en-US" sz="2400" b="1" dirty="0">
                <a:solidFill>
                  <a:srgbClr val="FF0000"/>
                </a:solidFill>
                <a:latin typeface="+mj-ea"/>
                <a:ea typeface="+mj-ea"/>
              </a:rPr>
              <a:t>初心者、作業方法（軽症）</a:t>
            </a:r>
          </a:p>
          <a:p>
            <a:r>
              <a:rPr lang="ja-JP" altLang="en-US" sz="2400" dirty="0">
                <a:solidFill>
                  <a:prstClr val="black"/>
                </a:solidFill>
                <a:latin typeface="+mj-ea"/>
                <a:ea typeface="+mj-ea"/>
              </a:rPr>
              <a:t>法面で、刈払機で草刈り中、回転刃が土の塊ではねて、左足中指を切った。</a:t>
            </a:r>
          </a:p>
          <a:p>
            <a:r>
              <a:rPr lang="ja-JP" altLang="en-US" sz="2400" dirty="0">
                <a:solidFill>
                  <a:prstClr val="black"/>
                </a:solidFill>
                <a:latin typeface="+mj-ea"/>
                <a:ea typeface="+mj-ea"/>
              </a:rPr>
              <a:t>（平成</a:t>
            </a:r>
            <a:r>
              <a:rPr lang="en-US" altLang="ja-JP" sz="2400" dirty="0">
                <a:solidFill>
                  <a:prstClr val="black"/>
                </a:solidFill>
                <a:latin typeface="+mj-ea"/>
                <a:ea typeface="+mj-ea"/>
              </a:rPr>
              <a:t>24</a:t>
            </a:r>
            <a:r>
              <a:rPr lang="ja-JP" altLang="en-US" sz="2400" dirty="0">
                <a:solidFill>
                  <a:prstClr val="black"/>
                </a:solidFill>
                <a:latin typeface="+mj-ea"/>
                <a:ea typeface="+mj-ea"/>
              </a:rPr>
              <a:t>年</a:t>
            </a:r>
            <a:r>
              <a:rPr lang="en-US" altLang="ja-JP" sz="2400" dirty="0">
                <a:solidFill>
                  <a:prstClr val="black"/>
                </a:solidFill>
                <a:latin typeface="+mj-ea"/>
                <a:ea typeface="+mj-ea"/>
              </a:rPr>
              <a:t>8</a:t>
            </a:r>
            <a:r>
              <a:rPr lang="ja-JP" altLang="en-US" sz="2400" dirty="0">
                <a:solidFill>
                  <a:prstClr val="black"/>
                </a:solidFill>
                <a:latin typeface="+mj-ea"/>
                <a:ea typeface="+mj-ea"/>
              </a:rPr>
              <a:t>月 </a:t>
            </a:r>
            <a:r>
              <a:rPr lang="en-US" altLang="ja-JP" sz="2400" dirty="0">
                <a:solidFill>
                  <a:prstClr val="black"/>
                </a:solidFill>
                <a:latin typeface="+mj-ea"/>
                <a:ea typeface="+mj-ea"/>
              </a:rPr>
              <a:t>10</a:t>
            </a:r>
            <a:r>
              <a:rPr lang="ja-JP" altLang="en-US" sz="2400" dirty="0">
                <a:solidFill>
                  <a:prstClr val="black"/>
                </a:solidFill>
                <a:latin typeface="+mj-ea"/>
                <a:ea typeface="+mj-ea"/>
              </a:rPr>
              <a:t>時頃、男性・</a:t>
            </a:r>
            <a:r>
              <a:rPr lang="en-US" altLang="ja-JP" sz="2400" dirty="0">
                <a:solidFill>
                  <a:prstClr val="black"/>
                </a:solidFill>
                <a:latin typeface="+mj-ea"/>
                <a:ea typeface="+mj-ea"/>
              </a:rPr>
              <a:t>19</a:t>
            </a:r>
            <a:r>
              <a:rPr lang="ja-JP" altLang="en-US" sz="2400" dirty="0">
                <a:solidFill>
                  <a:prstClr val="black"/>
                </a:solidFill>
                <a:latin typeface="+mj-ea"/>
                <a:ea typeface="+mj-ea"/>
              </a:rPr>
              <a:t>歳）</a:t>
            </a:r>
          </a:p>
        </p:txBody>
      </p:sp>
      <p:sp>
        <p:nvSpPr>
          <p:cNvPr id="9" name="テキスト ボックス 8"/>
          <p:cNvSpPr txBox="1"/>
          <p:nvPr/>
        </p:nvSpPr>
        <p:spPr>
          <a:xfrm>
            <a:off x="275250" y="5013176"/>
            <a:ext cx="8617230" cy="1200329"/>
          </a:xfrm>
          <a:prstGeom prst="rect">
            <a:avLst/>
          </a:prstGeom>
          <a:solidFill>
            <a:schemeClr val="bg1"/>
          </a:solidFill>
          <a:ln>
            <a:noFill/>
          </a:ln>
        </p:spPr>
        <p:txBody>
          <a:bodyPr wrap="square" rtlCol="0">
            <a:spAutoFit/>
          </a:bodyPr>
          <a:lstStyle/>
          <a:p>
            <a:r>
              <a:rPr lang="ja-JP" altLang="en-US" sz="2400" b="1" dirty="0">
                <a:solidFill>
                  <a:srgbClr val="FF0000"/>
                </a:solidFill>
                <a:latin typeface="ＭＳ Ｐゴシック"/>
              </a:rPr>
              <a:t>≪なぜ≫</a:t>
            </a:r>
            <a:r>
              <a:rPr lang="ja-JP" altLang="en-US" sz="2400" dirty="0">
                <a:solidFill>
                  <a:prstClr val="black"/>
                </a:solidFill>
                <a:latin typeface="ＭＳ Ｐゴシック"/>
              </a:rPr>
              <a:t>大規模化が進む中で、農業初心者の雇用も珍しくなくなりました。農作業に潜むリスクを正確に伝え、農業機械の正しい使い方を教育することは、雇用者の重要な義務です。</a:t>
            </a:r>
          </a:p>
        </p:txBody>
      </p:sp>
      <p:sp>
        <p:nvSpPr>
          <p:cNvPr id="11" name="テキスト ボックス 10"/>
          <p:cNvSpPr txBox="1"/>
          <p:nvPr/>
        </p:nvSpPr>
        <p:spPr>
          <a:xfrm>
            <a:off x="272578" y="170637"/>
            <a:ext cx="8403878" cy="954107"/>
          </a:xfrm>
          <a:prstGeom prst="rect">
            <a:avLst/>
          </a:prstGeom>
          <a:solidFill>
            <a:schemeClr val="bg1"/>
          </a:solidFill>
          <a:ln w="25400">
            <a:noFill/>
          </a:ln>
        </p:spPr>
        <p:txBody>
          <a:bodyPr wrap="square" rtlCol="0">
            <a:spAutoFit/>
          </a:bodyPr>
          <a:lstStyle/>
          <a:p>
            <a:r>
              <a:rPr lang="ja-JP" altLang="en-US" sz="2800" dirty="0">
                <a:solidFill>
                  <a:prstClr val="black"/>
                </a:solidFill>
                <a:latin typeface="ＭＳ Ｐゴシック"/>
              </a:rPr>
              <a:t>　　初心者に対して、危険認識の教育を行い、実地指導</a:t>
            </a:r>
            <a:endParaRPr lang="en-US" altLang="ja-JP" sz="2800" dirty="0">
              <a:solidFill>
                <a:prstClr val="black"/>
              </a:solidFill>
              <a:latin typeface="ＭＳ Ｐゴシック"/>
            </a:endParaRPr>
          </a:p>
          <a:p>
            <a:r>
              <a:rPr lang="ja-JP" altLang="en-US" sz="2800" dirty="0">
                <a:solidFill>
                  <a:prstClr val="black"/>
                </a:solidFill>
                <a:latin typeface="ＭＳ Ｐゴシック"/>
              </a:rPr>
              <a:t>　　している。</a:t>
            </a:r>
          </a:p>
        </p:txBody>
      </p:sp>
      <p:sp>
        <p:nvSpPr>
          <p:cNvPr id="12" name="テキスト ボックス 11"/>
          <p:cNvSpPr txBox="1"/>
          <p:nvPr/>
        </p:nvSpPr>
        <p:spPr>
          <a:xfrm>
            <a:off x="272578" y="188640"/>
            <a:ext cx="492443" cy="504000"/>
          </a:xfrm>
          <a:prstGeom prst="rect">
            <a:avLst/>
          </a:prstGeom>
          <a:solidFill>
            <a:schemeClr val="bg1"/>
          </a:solidFill>
          <a:ln w="25400">
            <a:solidFill>
              <a:srgbClr val="FF0000"/>
            </a:solidFill>
          </a:ln>
        </p:spPr>
        <p:txBody>
          <a:bodyPr wrap="square" rtlCol="0">
            <a:spAutoFit/>
          </a:bodyPr>
          <a:lstStyle/>
          <a:p>
            <a:r>
              <a:rPr lang="ja-JP" altLang="en-US" sz="2400" dirty="0">
                <a:solidFill>
                  <a:prstClr val="white">
                    <a:lumMod val="75000"/>
                  </a:prstClr>
                </a:solidFill>
              </a:rPr>
              <a:t>✔</a:t>
            </a:r>
          </a:p>
        </p:txBody>
      </p:sp>
      <p:sp>
        <p:nvSpPr>
          <p:cNvPr id="8" name="正方形/長方形 7"/>
          <p:cNvSpPr/>
          <p:nvPr/>
        </p:nvSpPr>
        <p:spPr>
          <a:xfrm>
            <a:off x="399187" y="4125164"/>
            <a:ext cx="3559123" cy="584775"/>
          </a:xfrm>
          <a:prstGeom prst="rect">
            <a:avLst/>
          </a:prstGeom>
          <a:solidFill>
            <a:schemeClr val="bg1">
              <a:lumMod val="85000"/>
            </a:schemeClr>
          </a:solidFill>
        </p:spPr>
        <p:txBody>
          <a:bodyPr wrap="square">
            <a:spAutoFit/>
          </a:bodyPr>
          <a:lstStyle/>
          <a:p>
            <a:r>
              <a:rPr lang="ja-JP" altLang="ja-JP" sz="1600" dirty="0">
                <a:latin typeface="+mj-ea"/>
                <a:ea typeface="+mj-ea"/>
              </a:rPr>
              <a:t>（一社）日本農村医学会編「こうして起こった農作業事故」（№</a:t>
            </a:r>
            <a:r>
              <a:rPr lang="en-US" altLang="ja-JP" sz="1600" dirty="0">
                <a:latin typeface="+mj-ea"/>
                <a:ea typeface="+mj-ea"/>
              </a:rPr>
              <a:t>Ⅲ</a:t>
            </a:r>
            <a:r>
              <a:rPr lang="ja-JP" altLang="ja-JP" sz="1600" dirty="0">
                <a:latin typeface="+mj-ea"/>
                <a:ea typeface="+mj-ea"/>
              </a:rPr>
              <a:t>）</a:t>
            </a:r>
            <a:r>
              <a:rPr lang="en-US" altLang="ja-JP" sz="1600" dirty="0">
                <a:latin typeface="+mj-ea"/>
                <a:ea typeface="+mj-ea"/>
              </a:rPr>
              <a:t>p105</a:t>
            </a:r>
            <a:r>
              <a:rPr lang="ja-JP" altLang="ja-JP" sz="1600" dirty="0">
                <a:latin typeface="+mj-ea"/>
                <a:ea typeface="+mj-ea"/>
              </a:rPr>
              <a:t>より</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25243" y="1488742"/>
            <a:ext cx="4567237"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p:cNvSpPr>
            <a:spLocks noGrp="1"/>
          </p:cNvSpPr>
          <p:nvPr>
            <p:ph type="sldNum" sz="quarter" idx="12"/>
          </p:nvPr>
        </p:nvSpPr>
        <p:spPr>
          <a:xfrm>
            <a:off x="6552000" y="6356350"/>
            <a:ext cx="2133600" cy="365125"/>
          </a:xfrm>
        </p:spPr>
        <p:txBody>
          <a:bodyPr/>
          <a:lstStyle/>
          <a:p>
            <a:r>
              <a:rPr lang="en-US" altLang="ja-JP" dirty="0">
                <a:solidFill>
                  <a:prstClr val="black">
                    <a:tint val="75000"/>
                  </a:prstClr>
                </a:solidFill>
              </a:rPr>
              <a:t>59</a:t>
            </a:r>
            <a:endParaRPr lang="ja-JP" altLang="en-US" dirty="0">
              <a:solidFill>
                <a:prstClr val="black">
                  <a:tint val="75000"/>
                </a:prstClr>
              </a:solidFill>
            </a:endParaRPr>
          </a:p>
        </p:txBody>
      </p:sp>
    </p:spTree>
    <p:extLst>
      <p:ext uri="{BB962C8B-B14F-4D97-AF65-F5344CB8AC3E}">
        <p14:creationId xmlns:p14="http://schemas.microsoft.com/office/powerpoint/2010/main" val="544982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272578" y="1201976"/>
            <a:ext cx="8619902" cy="1938992"/>
          </a:xfrm>
          <a:prstGeom prst="rect">
            <a:avLst/>
          </a:prstGeom>
          <a:solidFill>
            <a:schemeClr val="bg1"/>
          </a:solidFill>
          <a:ln>
            <a:noFill/>
          </a:ln>
        </p:spPr>
        <p:txBody>
          <a:bodyPr wrap="square" rtlCol="0">
            <a:spAutoFit/>
          </a:bodyPr>
          <a:lstStyle/>
          <a:p>
            <a:r>
              <a:rPr lang="en-US" altLang="ja-JP" sz="2400" b="1" dirty="0">
                <a:solidFill>
                  <a:srgbClr val="FF0000"/>
                </a:solidFill>
                <a:latin typeface="+mj-ea"/>
                <a:ea typeface="+mj-ea"/>
              </a:rPr>
              <a:t>《</a:t>
            </a:r>
            <a:r>
              <a:rPr lang="ja-JP" altLang="en-US" sz="2400" b="1" dirty="0">
                <a:solidFill>
                  <a:srgbClr val="FF0000"/>
                </a:solidFill>
                <a:latin typeface="+mj-ea"/>
                <a:ea typeface="+mj-ea"/>
              </a:rPr>
              <a:t>改善のポイント</a:t>
            </a:r>
            <a:r>
              <a:rPr lang="en-US" altLang="ja-JP" sz="2400" b="1" dirty="0">
                <a:solidFill>
                  <a:srgbClr val="FF0000"/>
                </a:solidFill>
                <a:latin typeface="+mj-ea"/>
                <a:ea typeface="+mj-ea"/>
              </a:rPr>
              <a:t>》</a:t>
            </a:r>
          </a:p>
          <a:p>
            <a:r>
              <a:rPr lang="ja-JP" altLang="en-US" sz="2400">
                <a:solidFill>
                  <a:prstClr val="black"/>
                </a:solidFill>
                <a:latin typeface="+mj-ea"/>
                <a:ea typeface="+mj-ea"/>
              </a:rPr>
              <a:t>刈刃は</a:t>
            </a:r>
            <a:r>
              <a:rPr lang="ja-JP" altLang="en-US" sz="2400" dirty="0">
                <a:solidFill>
                  <a:prstClr val="black"/>
                </a:solidFill>
                <a:latin typeface="+mj-ea"/>
                <a:ea typeface="+mj-ea"/>
              </a:rPr>
              <a:t>５</a:t>
            </a:r>
            <a:r>
              <a:rPr lang="ja-JP" altLang="en-US" sz="2400">
                <a:solidFill>
                  <a:prstClr val="black"/>
                </a:solidFill>
                <a:latin typeface="+mj-ea"/>
                <a:ea typeface="+mj-ea"/>
              </a:rPr>
              <a:t>～</a:t>
            </a:r>
            <a:r>
              <a:rPr lang="en-US" altLang="ja-JP" sz="2400" dirty="0">
                <a:solidFill>
                  <a:prstClr val="black"/>
                </a:solidFill>
                <a:latin typeface="+mj-ea"/>
                <a:ea typeface="+mj-ea"/>
              </a:rPr>
              <a:t>10</a:t>
            </a:r>
            <a:r>
              <a:rPr lang="ja-JP" altLang="en-US" sz="2400" dirty="0">
                <a:solidFill>
                  <a:prstClr val="black"/>
                </a:solidFill>
                <a:latin typeface="+mj-ea"/>
                <a:ea typeface="+mj-ea"/>
              </a:rPr>
              <a:t>度前方に傾斜させ、斜面を刈る場合は右側を高い側にして、低い側に振り下ろすなど、基本的な刈払機の操作方法を教えます。また、刈刃の完全停止やキックバックへの注意など、作業に潜む危険についても十分伝えます。</a:t>
            </a:r>
            <a:endParaRPr lang="en-US" altLang="ja-JP" sz="2400" dirty="0">
              <a:solidFill>
                <a:prstClr val="black"/>
              </a:solidFill>
              <a:latin typeface="+mj-ea"/>
              <a:ea typeface="+mj-ea"/>
            </a:endParaRPr>
          </a:p>
        </p:txBody>
      </p:sp>
      <p:pic>
        <p:nvPicPr>
          <p:cNvPr id="9" name="Picture 2" descr="\\ALRIT\Alrit共有\02_農作業安全対策\２８農林水産省予算 安全総合対策\リスクカルテ\指導者研修用資料関係\02 安全講習テキスト 耕種分冊 Ⅱ\イラスト\刈払機緊急停止装置.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5532" y="3212976"/>
            <a:ext cx="3144940" cy="316835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ALRIT\Alrit共有\02_農作業安全対策\２８農林水産省予算 安全総合対策\リスクカルテ\指導者研修用資料関係\02 安全講習テキスト 耕種分冊 Ⅱ\イラスト\刈払機作業.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578" y="3212976"/>
            <a:ext cx="5293586" cy="3168352"/>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272578" y="170637"/>
            <a:ext cx="8619902" cy="954107"/>
          </a:xfrm>
          <a:prstGeom prst="rect">
            <a:avLst/>
          </a:prstGeom>
          <a:solidFill>
            <a:schemeClr val="bg1"/>
          </a:solidFill>
          <a:ln w="25400">
            <a:noFill/>
          </a:ln>
        </p:spPr>
        <p:txBody>
          <a:bodyPr wrap="square" rtlCol="0">
            <a:spAutoFit/>
          </a:bodyPr>
          <a:lstStyle/>
          <a:p>
            <a:r>
              <a:rPr lang="ja-JP" altLang="en-US" sz="2800" dirty="0">
                <a:solidFill>
                  <a:prstClr val="black"/>
                </a:solidFill>
                <a:latin typeface="ＭＳ Ｐゴシック"/>
              </a:rPr>
              <a:t>　　初心者に対して、危険認識の教育を行い、実地指導</a:t>
            </a:r>
            <a:endParaRPr lang="en-US" altLang="ja-JP" sz="2800" dirty="0">
              <a:solidFill>
                <a:prstClr val="black"/>
              </a:solidFill>
              <a:latin typeface="ＭＳ Ｐゴシック"/>
            </a:endParaRPr>
          </a:p>
          <a:p>
            <a:r>
              <a:rPr lang="ja-JP" altLang="en-US" sz="2800" dirty="0">
                <a:solidFill>
                  <a:prstClr val="black"/>
                </a:solidFill>
                <a:latin typeface="ＭＳ Ｐゴシック"/>
              </a:rPr>
              <a:t>　　している。</a:t>
            </a:r>
          </a:p>
        </p:txBody>
      </p:sp>
      <p:sp>
        <p:nvSpPr>
          <p:cNvPr id="10" name="テキスト ボックス 9"/>
          <p:cNvSpPr txBox="1"/>
          <p:nvPr/>
        </p:nvSpPr>
        <p:spPr>
          <a:xfrm>
            <a:off x="272578" y="170637"/>
            <a:ext cx="492443" cy="522000"/>
          </a:xfrm>
          <a:prstGeom prst="rect">
            <a:avLst/>
          </a:prstGeom>
          <a:solidFill>
            <a:schemeClr val="bg1"/>
          </a:solidFill>
          <a:ln w="25400">
            <a:solidFill>
              <a:srgbClr val="FF0000"/>
            </a:solidFill>
          </a:ln>
        </p:spPr>
        <p:txBody>
          <a:bodyPr wrap="square" rtlCol="0">
            <a:spAutoFit/>
          </a:bodyPr>
          <a:lstStyle/>
          <a:p>
            <a:r>
              <a:rPr lang="ja-JP" altLang="en-US" sz="2400" dirty="0">
                <a:solidFill>
                  <a:srgbClr val="FF0000"/>
                </a:solidFill>
              </a:rPr>
              <a:t>✔</a:t>
            </a:r>
          </a:p>
        </p:txBody>
      </p:sp>
      <p:sp>
        <p:nvSpPr>
          <p:cNvPr id="2" name="スライド番号プレースホルダー 1"/>
          <p:cNvSpPr>
            <a:spLocks noGrp="1"/>
          </p:cNvSpPr>
          <p:nvPr>
            <p:ph type="sldNum" sz="quarter" idx="12"/>
          </p:nvPr>
        </p:nvSpPr>
        <p:spPr>
          <a:xfrm>
            <a:off x="8545532" y="6418127"/>
            <a:ext cx="549880" cy="365125"/>
          </a:xfrm>
        </p:spPr>
        <p:txBody>
          <a:bodyPr/>
          <a:lstStyle/>
          <a:p>
            <a:pPr algn="l"/>
            <a:r>
              <a:rPr lang="en-US" altLang="ja-JP" dirty="0">
                <a:solidFill>
                  <a:prstClr val="black">
                    <a:tint val="75000"/>
                  </a:prstClr>
                </a:solidFill>
              </a:rPr>
              <a:t>60</a:t>
            </a:r>
            <a:endParaRPr lang="ja-JP" altLang="en-US" dirty="0">
              <a:solidFill>
                <a:prstClr val="black">
                  <a:tint val="75000"/>
                </a:prstClr>
              </a:solidFill>
            </a:endParaRPr>
          </a:p>
        </p:txBody>
      </p:sp>
    </p:spTree>
    <p:extLst>
      <p:ext uri="{BB962C8B-B14F-4D97-AF65-F5344CB8AC3E}">
        <p14:creationId xmlns:p14="http://schemas.microsoft.com/office/powerpoint/2010/main" val="20848575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p:cNvSpPr txBox="1"/>
          <p:nvPr/>
        </p:nvSpPr>
        <p:spPr>
          <a:xfrm>
            <a:off x="272799" y="1111766"/>
            <a:ext cx="3600621" cy="3046988"/>
          </a:xfrm>
          <a:prstGeom prst="rect">
            <a:avLst/>
          </a:prstGeom>
          <a:noFill/>
        </p:spPr>
        <p:txBody>
          <a:bodyPr wrap="square" rtlCol="0">
            <a:spAutoFit/>
          </a:bodyPr>
          <a:lstStyle/>
          <a:p>
            <a:r>
              <a:rPr lang="en-US" altLang="ja-JP" sz="2400" b="1" dirty="0">
                <a:solidFill>
                  <a:srgbClr val="FF0000"/>
                </a:solidFill>
                <a:latin typeface="+mj-ea"/>
                <a:ea typeface="+mj-ea"/>
              </a:rPr>
              <a:t>《</a:t>
            </a:r>
            <a:r>
              <a:rPr lang="ja-JP" altLang="en-US" sz="2400" b="1" dirty="0">
                <a:solidFill>
                  <a:srgbClr val="FF0000"/>
                </a:solidFill>
                <a:latin typeface="+mj-ea"/>
                <a:ea typeface="+mj-ea"/>
              </a:rPr>
              <a:t>事故事例</a:t>
            </a:r>
            <a:r>
              <a:rPr lang="en-US" altLang="ja-JP" sz="2400" b="1" dirty="0">
                <a:solidFill>
                  <a:srgbClr val="FF0000"/>
                </a:solidFill>
                <a:latin typeface="+mj-ea"/>
                <a:ea typeface="+mj-ea"/>
              </a:rPr>
              <a:t>》</a:t>
            </a:r>
          </a:p>
          <a:p>
            <a:r>
              <a:rPr lang="ja-JP" altLang="en-US" sz="2400" b="1" dirty="0">
                <a:solidFill>
                  <a:srgbClr val="FF0000"/>
                </a:solidFill>
                <a:latin typeface="+mj-ea"/>
                <a:ea typeface="+mj-ea"/>
              </a:rPr>
              <a:t>防護具（軽傷）</a:t>
            </a:r>
          </a:p>
          <a:p>
            <a:r>
              <a:rPr lang="ja-JP" altLang="en-US" sz="2400" dirty="0">
                <a:solidFill>
                  <a:prstClr val="black"/>
                </a:solidFill>
                <a:latin typeface="+mj-ea"/>
                <a:ea typeface="+mj-ea"/>
              </a:rPr>
              <a:t>刈払機で排水路の法面を草刈り中、隠れていた異物に刈刃が当たり、チップが欠け散って右手首に貫入。（平成</a:t>
            </a:r>
            <a:r>
              <a:rPr lang="en-US" altLang="ja-JP" sz="2400" dirty="0">
                <a:solidFill>
                  <a:prstClr val="black"/>
                </a:solidFill>
                <a:latin typeface="+mj-ea"/>
                <a:ea typeface="+mj-ea"/>
              </a:rPr>
              <a:t>25</a:t>
            </a:r>
            <a:r>
              <a:rPr lang="ja-JP" altLang="en-US" sz="2400" dirty="0">
                <a:solidFill>
                  <a:prstClr val="black"/>
                </a:solidFill>
                <a:latin typeface="+mj-ea"/>
                <a:ea typeface="+mj-ea"/>
              </a:rPr>
              <a:t>年</a:t>
            </a:r>
            <a:r>
              <a:rPr lang="en-US" altLang="ja-JP" sz="2400" dirty="0">
                <a:solidFill>
                  <a:prstClr val="black"/>
                </a:solidFill>
                <a:latin typeface="+mj-ea"/>
                <a:ea typeface="+mj-ea"/>
              </a:rPr>
              <a:t>8</a:t>
            </a:r>
            <a:r>
              <a:rPr lang="ja-JP" altLang="en-US" sz="2400" dirty="0">
                <a:solidFill>
                  <a:prstClr val="black"/>
                </a:solidFill>
                <a:latin typeface="+mj-ea"/>
                <a:ea typeface="+mj-ea"/>
              </a:rPr>
              <a:t>月、排水路法面、男性・</a:t>
            </a:r>
            <a:r>
              <a:rPr lang="en-US" altLang="ja-JP" sz="2400" dirty="0">
                <a:solidFill>
                  <a:prstClr val="black"/>
                </a:solidFill>
                <a:latin typeface="+mj-ea"/>
                <a:ea typeface="+mj-ea"/>
              </a:rPr>
              <a:t>54</a:t>
            </a:r>
            <a:r>
              <a:rPr lang="ja-JP" altLang="en-US" sz="2400" dirty="0">
                <a:solidFill>
                  <a:prstClr val="black"/>
                </a:solidFill>
                <a:latin typeface="+mj-ea"/>
                <a:ea typeface="+mj-ea"/>
              </a:rPr>
              <a:t>歳）</a:t>
            </a:r>
          </a:p>
        </p:txBody>
      </p:sp>
      <p:sp>
        <p:nvSpPr>
          <p:cNvPr id="16" name="テキスト ボックス 15"/>
          <p:cNvSpPr txBox="1"/>
          <p:nvPr/>
        </p:nvSpPr>
        <p:spPr>
          <a:xfrm>
            <a:off x="255578" y="5007345"/>
            <a:ext cx="8654343" cy="1200329"/>
          </a:xfrm>
          <a:prstGeom prst="rect">
            <a:avLst/>
          </a:prstGeom>
          <a:solidFill>
            <a:schemeClr val="bg1"/>
          </a:solidFill>
          <a:ln>
            <a:noFill/>
          </a:ln>
        </p:spPr>
        <p:txBody>
          <a:bodyPr wrap="square" rtlCol="0">
            <a:spAutoFit/>
          </a:bodyPr>
          <a:lstStyle/>
          <a:p>
            <a:r>
              <a:rPr lang="ja-JP" altLang="en-US" sz="2400" b="1" dirty="0">
                <a:solidFill>
                  <a:srgbClr val="FF0000"/>
                </a:solidFill>
                <a:latin typeface="ＭＳ Ｐゴシック"/>
              </a:rPr>
              <a:t>≪なぜ≫</a:t>
            </a:r>
            <a:r>
              <a:rPr lang="ja-JP" altLang="en-US" sz="2400" dirty="0">
                <a:solidFill>
                  <a:prstClr val="black"/>
                </a:solidFill>
                <a:latin typeface="ＭＳ Ｐゴシック"/>
              </a:rPr>
              <a:t>草刈り作業では、草に隠れて見えない小石や空き缶、さらには刈刃のチップなど、予期せぬ飛散物が周囲の人や自分に向かって飛んでくる可能性があります。</a:t>
            </a:r>
          </a:p>
        </p:txBody>
      </p:sp>
      <p:sp>
        <p:nvSpPr>
          <p:cNvPr id="9" name="テキスト ボックス 8"/>
          <p:cNvSpPr txBox="1"/>
          <p:nvPr/>
        </p:nvSpPr>
        <p:spPr>
          <a:xfrm>
            <a:off x="272578" y="266452"/>
            <a:ext cx="8619902" cy="523220"/>
          </a:xfrm>
          <a:prstGeom prst="rect">
            <a:avLst/>
          </a:prstGeom>
          <a:solidFill>
            <a:schemeClr val="bg1"/>
          </a:solidFill>
          <a:ln w="25400">
            <a:noFill/>
          </a:ln>
        </p:spPr>
        <p:txBody>
          <a:bodyPr wrap="square" rtlCol="0">
            <a:spAutoFit/>
          </a:bodyPr>
          <a:lstStyle/>
          <a:p>
            <a:r>
              <a:rPr lang="ja-JP" altLang="en-US" sz="2800" dirty="0">
                <a:solidFill>
                  <a:prstClr val="black"/>
                </a:solidFill>
                <a:latin typeface="ＭＳ Ｐゴシック"/>
              </a:rPr>
              <a:t>　　保護具を着用している。</a:t>
            </a:r>
          </a:p>
        </p:txBody>
      </p:sp>
      <p:sp>
        <p:nvSpPr>
          <p:cNvPr id="8" name="テキスト ボックス 7"/>
          <p:cNvSpPr txBox="1"/>
          <p:nvPr/>
        </p:nvSpPr>
        <p:spPr>
          <a:xfrm>
            <a:off x="272578" y="266451"/>
            <a:ext cx="492443" cy="504000"/>
          </a:xfrm>
          <a:prstGeom prst="rect">
            <a:avLst/>
          </a:prstGeom>
          <a:solidFill>
            <a:schemeClr val="bg1"/>
          </a:solidFill>
          <a:ln w="25400">
            <a:solidFill>
              <a:srgbClr val="FF0000"/>
            </a:solidFill>
          </a:ln>
        </p:spPr>
        <p:txBody>
          <a:bodyPr wrap="square" rtlCol="0">
            <a:spAutoFit/>
          </a:bodyPr>
          <a:lstStyle/>
          <a:p>
            <a:r>
              <a:rPr lang="ja-JP" altLang="en-US" sz="2400" dirty="0">
                <a:solidFill>
                  <a:prstClr val="white">
                    <a:lumMod val="75000"/>
                  </a:prstClr>
                </a:solidFill>
              </a:rPr>
              <a:t>✔</a:t>
            </a:r>
          </a:p>
        </p:txBody>
      </p:sp>
      <p:sp>
        <p:nvSpPr>
          <p:cNvPr id="10" name="正方形/長方形 9"/>
          <p:cNvSpPr/>
          <p:nvPr/>
        </p:nvSpPr>
        <p:spPr>
          <a:xfrm>
            <a:off x="253400" y="4263479"/>
            <a:ext cx="3620020" cy="584775"/>
          </a:xfrm>
          <a:prstGeom prst="rect">
            <a:avLst/>
          </a:prstGeom>
          <a:solidFill>
            <a:schemeClr val="bg1">
              <a:lumMod val="85000"/>
            </a:schemeClr>
          </a:solidFill>
        </p:spPr>
        <p:txBody>
          <a:bodyPr wrap="square">
            <a:spAutoFit/>
          </a:bodyPr>
          <a:lstStyle/>
          <a:p>
            <a:r>
              <a:rPr lang="ja-JP" altLang="ja-JP" sz="1600" dirty="0">
                <a:latin typeface="+mj-ea"/>
                <a:ea typeface="+mj-ea"/>
              </a:rPr>
              <a:t>（一社）日本農村医学会編「こうして起こった農作業事故」（№</a:t>
            </a:r>
            <a:r>
              <a:rPr lang="en-US" altLang="ja-JP" sz="1600" dirty="0">
                <a:latin typeface="+mj-ea"/>
                <a:ea typeface="+mj-ea"/>
              </a:rPr>
              <a:t>Ⅲ</a:t>
            </a:r>
            <a:r>
              <a:rPr lang="ja-JP" altLang="ja-JP" sz="1600" dirty="0">
                <a:latin typeface="+mj-ea"/>
                <a:ea typeface="+mj-ea"/>
              </a:rPr>
              <a:t>）</a:t>
            </a:r>
            <a:r>
              <a:rPr lang="en-US" altLang="ja-JP" sz="1600" dirty="0">
                <a:latin typeface="+mj-ea"/>
                <a:ea typeface="+mj-ea"/>
              </a:rPr>
              <a:t>p102</a:t>
            </a:r>
            <a:r>
              <a:rPr lang="ja-JP" altLang="ja-JP" sz="1600" dirty="0">
                <a:latin typeface="+mj-ea"/>
                <a:ea typeface="+mj-ea"/>
              </a:rPr>
              <a:t>より</a:t>
            </a: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02450" y="1296144"/>
            <a:ext cx="4567237"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p:cNvSpPr>
            <a:spLocks noGrp="1"/>
          </p:cNvSpPr>
          <p:nvPr>
            <p:ph type="sldNum" sz="quarter" idx="12"/>
          </p:nvPr>
        </p:nvSpPr>
        <p:spPr/>
        <p:txBody>
          <a:bodyPr/>
          <a:lstStyle/>
          <a:p>
            <a:r>
              <a:rPr lang="en-US" altLang="ja-JP" dirty="0">
                <a:solidFill>
                  <a:prstClr val="black">
                    <a:tint val="75000"/>
                  </a:prstClr>
                </a:solidFill>
              </a:rPr>
              <a:t>61</a:t>
            </a:r>
            <a:endParaRPr lang="ja-JP" altLang="en-US" dirty="0">
              <a:solidFill>
                <a:prstClr val="black">
                  <a:tint val="75000"/>
                </a:prstClr>
              </a:solidFill>
            </a:endParaRPr>
          </a:p>
        </p:txBody>
      </p:sp>
    </p:spTree>
    <p:extLst>
      <p:ext uri="{BB962C8B-B14F-4D97-AF65-F5344CB8AC3E}">
        <p14:creationId xmlns:p14="http://schemas.microsoft.com/office/powerpoint/2010/main" val="28312317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lum/>
            <a:extLst>
              <a:ext uri="{28A0092B-C50C-407E-A947-70E740481C1C}">
                <a14:useLocalDpi xmlns:a14="http://schemas.microsoft.com/office/drawing/2010/main" val="0"/>
              </a:ext>
            </a:extLst>
          </a:blip>
          <a:srcRect/>
          <a:stretch>
            <a:fillRect/>
          </a:stretch>
        </p:blipFill>
        <p:spPr bwMode="auto">
          <a:xfrm>
            <a:off x="272578" y="2564904"/>
            <a:ext cx="3616506" cy="384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テキスト ボックス 10"/>
          <p:cNvSpPr txBox="1"/>
          <p:nvPr/>
        </p:nvSpPr>
        <p:spPr>
          <a:xfrm>
            <a:off x="272578" y="923236"/>
            <a:ext cx="8654343" cy="1569660"/>
          </a:xfrm>
          <a:prstGeom prst="rect">
            <a:avLst/>
          </a:prstGeom>
          <a:solidFill>
            <a:schemeClr val="bg1"/>
          </a:solidFill>
          <a:ln>
            <a:noFill/>
          </a:ln>
        </p:spPr>
        <p:txBody>
          <a:bodyPr wrap="square" rtlCol="0">
            <a:spAutoFit/>
          </a:bodyPr>
          <a:lstStyle/>
          <a:p>
            <a:r>
              <a:rPr lang="en-US" altLang="ja-JP" sz="2400" b="1" dirty="0">
                <a:solidFill>
                  <a:srgbClr val="FF0000"/>
                </a:solidFill>
                <a:latin typeface="ＭＳ Ｐゴシック"/>
              </a:rPr>
              <a:t>《</a:t>
            </a:r>
            <a:r>
              <a:rPr lang="ja-JP" altLang="en-US" sz="2400" b="1" dirty="0">
                <a:solidFill>
                  <a:srgbClr val="FF0000"/>
                </a:solidFill>
                <a:latin typeface="ＭＳ Ｐゴシック"/>
              </a:rPr>
              <a:t>改善のポイント</a:t>
            </a:r>
            <a:r>
              <a:rPr lang="en-US" altLang="ja-JP" sz="2400" b="1" dirty="0">
                <a:solidFill>
                  <a:srgbClr val="FF0000"/>
                </a:solidFill>
                <a:latin typeface="ＭＳ Ｐゴシック"/>
              </a:rPr>
              <a:t>》</a:t>
            </a:r>
            <a:r>
              <a:rPr lang="ja-JP" altLang="en-US" sz="2400" b="1" dirty="0">
                <a:solidFill>
                  <a:srgbClr val="FF0000"/>
                </a:solidFill>
                <a:latin typeface="ＭＳ Ｐゴシック"/>
              </a:rPr>
              <a:t>危険な作業から身を守る。</a:t>
            </a:r>
            <a:endParaRPr lang="en-US" altLang="ja-JP" sz="2400" b="1" dirty="0">
              <a:solidFill>
                <a:srgbClr val="FF0000"/>
              </a:solidFill>
              <a:latin typeface="ＭＳ Ｐゴシック"/>
            </a:endParaRPr>
          </a:p>
          <a:p>
            <a:pPr marL="265113" indent="-265113"/>
            <a:r>
              <a:rPr lang="ja-JP" altLang="en-US" sz="2400" dirty="0">
                <a:solidFill>
                  <a:prstClr val="black"/>
                </a:solidFill>
                <a:latin typeface="ＭＳ Ｐゴシック"/>
              </a:rPr>
              <a:t>①下左図にあるような各種防護具を使います。短時間でも事故は起きるものです。</a:t>
            </a:r>
            <a:endParaRPr lang="en-US" altLang="ja-JP" sz="2400" dirty="0">
              <a:solidFill>
                <a:prstClr val="black"/>
              </a:solidFill>
              <a:latin typeface="ＭＳ Ｐゴシック"/>
            </a:endParaRPr>
          </a:p>
          <a:p>
            <a:r>
              <a:rPr lang="ja-JP" altLang="en-US" sz="2400" spc="-50" dirty="0">
                <a:solidFill>
                  <a:prstClr val="black"/>
                </a:solidFill>
                <a:latin typeface="ＭＳ Ｐゴシック"/>
              </a:rPr>
              <a:t>②体格に合わせてハンドル位置や肩掛けバンドの位置を調整します。</a:t>
            </a:r>
            <a:endParaRPr lang="en-US" altLang="ja-JP" sz="2400" spc="-50" dirty="0">
              <a:solidFill>
                <a:prstClr val="black"/>
              </a:solidFill>
              <a:latin typeface="ＭＳ Ｐゴシック"/>
            </a:endParaRPr>
          </a:p>
        </p:txBody>
      </p:sp>
      <p:sp>
        <p:nvSpPr>
          <p:cNvPr id="10" name="テキスト ボックス 9"/>
          <p:cNvSpPr txBox="1"/>
          <p:nvPr/>
        </p:nvSpPr>
        <p:spPr>
          <a:xfrm>
            <a:off x="3995936" y="2564904"/>
            <a:ext cx="4930985" cy="1938992"/>
          </a:xfrm>
          <a:prstGeom prst="rect">
            <a:avLst/>
          </a:prstGeom>
          <a:solidFill>
            <a:schemeClr val="bg1"/>
          </a:solidFill>
          <a:ln>
            <a:noFill/>
          </a:ln>
        </p:spPr>
        <p:txBody>
          <a:bodyPr wrap="square" rtlCol="0">
            <a:spAutoFit/>
          </a:bodyPr>
          <a:lstStyle/>
          <a:p>
            <a:r>
              <a:rPr lang="en-US" altLang="ja-JP" sz="2400" b="1" dirty="0">
                <a:solidFill>
                  <a:srgbClr val="FF0000"/>
                </a:solidFill>
                <a:latin typeface="ＭＳ Ｐゴシック"/>
              </a:rPr>
              <a:t>《</a:t>
            </a:r>
            <a:r>
              <a:rPr lang="ja-JP" altLang="en-US" sz="2400" b="1" dirty="0">
                <a:solidFill>
                  <a:srgbClr val="FF0000"/>
                </a:solidFill>
                <a:latin typeface="ＭＳ Ｐゴシック"/>
              </a:rPr>
              <a:t>追加のポイント</a:t>
            </a:r>
            <a:r>
              <a:rPr lang="en-US" altLang="ja-JP" sz="2400" b="1" dirty="0">
                <a:solidFill>
                  <a:srgbClr val="FF0000"/>
                </a:solidFill>
                <a:latin typeface="ＭＳ Ｐゴシック"/>
              </a:rPr>
              <a:t>》</a:t>
            </a:r>
          </a:p>
          <a:p>
            <a:r>
              <a:rPr lang="ja-JP" altLang="en-US" sz="2400" dirty="0">
                <a:solidFill>
                  <a:prstClr val="black"/>
                </a:solidFill>
                <a:latin typeface="ＭＳ Ｐゴシック"/>
              </a:rPr>
              <a:t>①共同作業時は、作業手順等につい</a:t>
            </a:r>
            <a:endParaRPr lang="en-US" altLang="ja-JP" sz="2400" dirty="0">
              <a:solidFill>
                <a:prstClr val="black"/>
              </a:solidFill>
              <a:latin typeface="ＭＳ Ｐゴシック"/>
            </a:endParaRPr>
          </a:p>
          <a:p>
            <a:r>
              <a:rPr lang="ja-JP" altLang="en-US" sz="2400" dirty="0">
                <a:solidFill>
                  <a:prstClr val="black"/>
                </a:solidFill>
                <a:latin typeface="ＭＳ Ｐゴシック"/>
              </a:rPr>
              <a:t>　</a:t>
            </a:r>
            <a:r>
              <a:rPr lang="ja-JP" altLang="en-US" sz="2400" dirty="0" err="1">
                <a:solidFill>
                  <a:prstClr val="black"/>
                </a:solidFill>
                <a:latin typeface="ＭＳ Ｐゴシック"/>
              </a:rPr>
              <a:t>て</a:t>
            </a:r>
            <a:r>
              <a:rPr lang="ja-JP" altLang="en-US" sz="2400" dirty="0">
                <a:solidFill>
                  <a:prstClr val="black"/>
                </a:solidFill>
                <a:latin typeface="ＭＳ Ｐゴシック"/>
              </a:rPr>
              <a:t>徹底します。</a:t>
            </a:r>
            <a:endParaRPr lang="en-US" altLang="ja-JP" sz="2400" dirty="0">
              <a:solidFill>
                <a:prstClr val="black"/>
              </a:solidFill>
              <a:latin typeface="ＭＳ Ｐゴシック"/>
            </a:endParaRPr>
          </a:p>
          <a:p>
            <a:r>
              <a:rPr lang="ja-JP" altLang="en-US" sz="2400" dirty="0">
                <a:solidFill>
                  <a:prstClr val="black"/>
                </a:solidFill>
                <a:latin typeface="ＭＳ Ｐゴシック"/>
              </a:rPr>
              <a:t>②刈払い中は、作業者から５ｍ以内</a:t>
            </a:r>
            <a:endParaRPr lang="en-US" altLang="ja-JP" sz="2400" dirty="0">
              <a:solidFill>
                <a:prstClr val="black"/>
              </a:solidFill>
              <a:latin typeface="ＭＳ Ｐゴシック"/>
            </a:endParaRPr>
          </a:p>
          <a:p>
            <a:r>
              <a:rPr lang="ja-JP" altLang="en-US" sz="2400" dirty="0">
                <a:solidFill>
                  <a:prstClr val="black"/>
                </a:solidFill>
                <a:latin typeface="ＭＳ Ｐゴシック"/>
              </a:rPr>
              <a:t>　が危険区域になります。</a:t>
            </a:r>
          </a:p>
        </p:txBody>
      </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7572" y="4581128"/>
            <a:ext cx="3467711" cy="1919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テキスト ボックス 7"/>
          <p:cNvSpPr txBox="1"/>
          <p:nvPr/>
        </p:nvSpPr>
        <p:spPr>
          <a:xfrm>
            <a:off x="272578" y="266452"/>
            <a:ext cx="8619902" cy="523220"/>
          </a:xfrm>
          <a:prstGeom prst="rect">
            <a:avLst/>
          </a:prstGeom>
          <a:solidFill>
            <a:schemeClr val="bg1"/>
          </a:solidFill>
          <a:ln w="25400">
            <a:noFill/>
          </a:ln>
        </p:spPr>
        <p:txBody>
          <a:bodyPr wrap="square" rtlCol="0">
            <a:spAutoFit/>
          </a:bodyPr>
          <a:lstStyle/>
          <a:p>
            <a:r>
              <a:rPr lang="ja-JP" altLang="en-US" sz="2800" dirty="0">
                <a:solidFill>
                  <a:prstClr val="black"/>
                </a:solidFill>
                <a:latin typeface="ＭＳ Ｐゴシック"/>
              </a:rPr>
              <a:t>　　保護具を着用している。</a:t>
            </a:r>
          </a:p>
        </p:txBody>
      </p:sp>
      <p:sp>
        <p:nvSpPr>
          <p:cNvPr id="13" name="テキスト ボックス 12"/>
          <p:cNvSpPr txBox="1"/>
          <p:nvPr/>
        </p:nvSpPr>
        <p:spPr>
          <a:xfrm>
            <a:off x="272578" y="266452"/>
            <a:ext cx="492443" cy="522000"/>
          </a:xfrm>
          <a:prstGeom prst="rect">
            <a:avLst/>
          </a:prstGeom>
          <a:solidFill>
            <a:schemeClr val="bg1"/>
          </a:solidFill>
          <a:ln w="25400">
            <a:solidFill>
              <a:srgbClr val="FF0000"/>
            </a:solidFill>
          </a:ln>
        </p:spPr>
        <p:txBody>
          <a:bodyPr wrap="square" rtlCol="0">
            <a:spAutoFit/>
          </a:bodyPr>
          <a:lstStyle/>
          <a:p>
            <a:r>
              <a:rPr lang="ja-JP" altLang="en-US" sz="2400" dirty="0">
                <a:solidFill>
                  <a:srgbClr val="FF0000"/>
                </a:solidFill>
              </a:rPr>
              <a:t>✔</a:t>
            </a:r>
          </a:p>
        </p:txBody>
      </p:sp>
      <p:sp>
        <p:nvSpPr>
          <p:cNvPr id="2" name="スライド番号プレースホルダー 1"/>
          <p:cNvSpPr>
            <a:spLocks noGrp="1"/>
          </p:cNvSpPr>
          <p:nvPr>
            <p:ph type="sldNum" sz="quarter" idx="12"/>
          </p:nvPr>
        </p:nvSpPr>
        <p:spPr>
          <a:xfrm>
            <a:off x="8564278" y="6409904"/>
            <a:ext cx="549424" cy="365125"/>
          </a:xfrm>
        </p:spPr>
        <p:txBody>
          <a:bodyPr/>
          <a:lstStyle/>
          <a:p>
            <a:pPr algn="l"/>
            <a:r>
              <a:rPr lang="en-US" altLang="ja-JP" dirty="0">
                <a:solidFill>
                  <a:prstClr val="black">
                    <a:tint val="75000"/>
                  </a:prstClr>
                </a:solidFill>
              </a:rPr>
              <a:t>62</a:t>
            </a:r>
            <a:endParaRPr lang="ja-JP" altLang="en-US" dirty="0">
              <a:solidFill>
                <a:prstClr val="black">
                  <a:tint val="75000"/>
                </a:prstClr>
              </a:solidFill>
            </a:endParaRPr>
          </a:p>
        </p:txBody>
      </p:sp>
    </p:spTree>
    <p:extLst>
      <p:ext uri="{BB962C8B-B14F-4D97-AF65-F5344CB8AC3E}">
        <p14:creationId xmlns:p14="http://schemas.microsoft.com/office/powerpoint/2010/main" val="1496379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2799994" y="1762939"/>
            <a:ext cx="5976664" cy="4297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テキスト ボックス 6"/>
          <p:cNvSpPr txBox="1"/>
          <p:nvPr/>
        </p:nvSpPr>
        <p:spPr>
          <a:xfrm>
            <a:off x="0" y="0"/>
            <a:ext cx="9144000" cy="584775"/>
          </a:xfrm>
          <a:prstGeom prst="rect">
            <a:avLst/>
          </a:prstGeom>
          <a:solidFill>
            <a:schemeClr val="accent1">
              <a:lumMod val="75000"/>
            </a:schemeClr>
          </a:solidFill>
          <a:ln>
            <a:noFill/>
          </a:ln>
        </p:spPr>
        <p:txBody>
          <a:bodyPr wrap="square" rtlCol="0">
            <a:spAutoFit/>
          </a:bodyPr>
          <a:lstStyle/>
          <a:p>
            <a:r>
              <a:rPr lang="ja-JP" altLang="en-US" sz="3200" dirty="0">
                <a:solidFill>
                  <a:prstClr val="white"/>
                </a:solidFill>
                <a:latin typeface="ＭＳ Ｐゴシック"/>
              </a:rPr>
              <a:t>１．作業環境</a:t>
            </a:r>
          </a:p>
        </p:txBody>
      </p:sp>
      <p:sp>
        <p:nvSpPr>
          <p:cNvPr id="14" name="テキスト ボックス 13"/>
          <p:cNvSpPr txBox="1"/>
          <p:nvPr/>
        </p:nvSpPr>
        <p:spPr>
          <a:xfrm>
            <a:off x="260220" y="1744433"/>
            <a:ext cx="2539774" cy="2308324"/>
          </a:xfrm>
          <a:prstGeom prst="rect">
            <a:avLst/>
          </a:prstGeom>
          <a:noFill/>
        </p:spPr>
        <p:txBody>
          <a:bodyPr wrap="square" rtlCol="0">
            <a:spAutoFit/>
          </a:bodyPr>
          <a:lstStyle/>
          <a:p>
            <a:pPr marL="179388" indent="-179388"/>
            <a:r>
              <a:rPr lang="ja-JP" altLang="en-US" sz="2400" dirty="0">
                <a:solidFill>
                  <a:prstClr val="black"/>
                </a:solidFill>
                <a:latin typeface="ＭＳ Ｐゴシック"/>
              </a:rPr>
              <a:t>①傾斜</a:t>
            </a:r>
            <a:endParaRPr lang="en-US" altLang="ja-JP" sz="2400" dirty="0">
              <a:solidFill>
                <a:prstClr val="black"/>
              </a:solidFill>
              <a:latin typeface="ＭＳ Ｐゴシック"/>
            </a:endParaRPr>
          </a:p>
          <a:p>
            <a:pPr marL="179388" indent="-179388"/>
            <a:endParaRPr lang="en-US" altLang="ja-JP" sz="2400" dirty="0">
              <a:solidFill>
                <a:prstClr val="black"/>
              </a:solidFill>
              <a:latin typeface="ＭＳ Ｐゴシック"/>
            </a:endParaRPr>
          </a:p>
          <a:p>
            <a:pPr marL="179388" indent="-179388"/>
            <a:r>
              <a:rPr lang="ja-JP" altLang="en-US" sz="2400" dirty="0">
                <a:solidFill>
                  <a:prstClr val="black"/>
                </a:solidFill>
                <a:latin typeface="ＭＳ Ｐゴシック"/>
              </a:rPr>
              <a:t>②構造物、異物、穴など</a:t>
            </a:r>
            <a:endParaRPr lang="en-US" altLang="ja-JP" sz="2400" dirty="0">
              <a:solidFill>
                <a:prstClr val="black"/>
              </a:solidFill>
              <a:latin typeface="ＭＳ Ｐゴシック"/>
            </a:endParaRPr>
          </a:p>
          <a:p>
            <a:pPr marL="179388" indent="-179388"/>
            <a:endParaRPr lang="en-US" altLang="ja-JP" sz="2400" dirty="0">
              <a:solidFill>
                <a:prstClr val="black"/>
              </a:solidFill>
              <a:latin typeface="ＭＳ Ｐゴシック"/>
            </a:endParaRPr>
          </a:p>
          <a:p>
            <a:pPr marL="179388" indent="-179388"/>
            <a:r>
              <a:rPr lang="ja-JP" altLang="en-US" sz="2400" dirty="0">
                <a:solidFill>
                  <a:prstClr val="black"/>
                </a:solidFill>
                <a:latin typeface="ＭＳ Ｐゴシック"/>
              </a:rPr>
              <a:t>③滑りやすさ</a:t>
            </a:r>
            <a:endParaRPr lang="en-US" altLang="ja-JP" sz="2400" dirty="0">
              <a:solidFill>
                <a:prstClr val="black"/>
              </a:solidFill>
              <a:latin typeface="ＭＳ Ｐゴシック"/>
            </a:endParaRPr>
          </a:p>
        </p:txBody>
      </p:sp>
      <p:sp>
        <p:nvSpPr>
          <p:cNvPr id="2" name="テキスト ボックス 1"/>
          <p:cNvSpPr txBox="1"/>
          <p:nvPr/>
        </p:nvSpPr>
        <p:spPr>
          <a:xfrm>
            <a:off x="5359539" y="3711685"/>
            <a:ext cx="441146" cy="400110"/>
          </a:xfrm>
          <a:prstGeom prst="rect">
            <a:avLst/>
          </a:prstGeom>
          <a:noFill/>
        </p:spPr>
        <p:txBody>
          <a:bodyPr wrap="none" rtlCol="0">
            <a:spAutoFit/>
          </a:bodyPr>
          <a:lstStyle/>
          <a:p>
            <a:r>
              <a:rPr lang="ja-JP" altLang="en-US" sz="2000" dirty="0">
                <a:solidFill>
                  <a:srgbClr val="FF0000"/>
                </a:solidFill>
              </a:rPr>
              <a:t>①</a:t>
            </a:r>
          </a:p>
        </p:txBody>
      </p:sp>
      <p:sp>
        <p:nvSpPr>
          <p:cNvPr id="8" name="テキスト ボックス 7"/>
          <p:cNvSpPr txBox="1"/>
          <p:nvPr/>
        </p:nvSpPr>
        <p:spPr>
          <a:xfrm>
            <a:off x="3779912" y="5252655"/>
            <a:ext cx="441146" cy="400110"/>
          </a:xfrm>
          <a:prstGeom prst="rect">
            <a:avLst/>
          </a:prstGeom>
          <a:solidFill>
            <a:schemeClr val="bg1"/>
          </a:solidFill>
        </p:spPr>
        <p:txBody>
          <a:bodyPr wrap="none" rtlCol="0">
            <a:spAutoFit/>
          </a:bodyPr>
          <a:lstStyle/>
          <a:p>
            <a:r>
              <a:rPr lang="ja-JP" altLang="en-US" sz="2000" dirty="0">
                <a:solidFill>
                  <a:srgbClr val="FF0000"/>
                </a:solidFill>
              </a:rPr>
              <a:t>②</a:t>
            </a:r>
          </a:p>
        </p:txBody>
      </p:sp>
      <p:sp>
        <p:nvSpPr>
          <p:cNvPr id="9" name="テキスト ボックス 8"/>
          <p:cNvSpPr txBox="1"/>
          <p:nvPr/>
        </p:nvSpPr>
        <p:spPr>
          <a:xfrm>
            <a:off x="7452320" y="5073339"/>
            <a:ext cx="441146" cy="400110"/>
          </a:xfrm>
          <a:prstGeom prst="rect">
            <a:avLst/>
          </a:prstGeom>
          <a:solidFill>
            <a:schemeClr val="bg1"/>
          </a:solidFill>
        </p:spPr>
        <p:txBody>
          <a:bodyPr wrap="none" rtlCol="0">
            <a:spAutoFit/>
          </a:bodyPr>
          <a:lstStyle/>
          <a:p>
            <a:r>
              <a:rPr lang="ja-JP" altLang="en-US" sz="2000" dirty="0">
                <a:solidFill>
                  <a:srgbClr val="FF0000"/>
                </a:solidFill>
              </a:rPr>
              <a:t>③</a:t>
            </a:r>
          </a:p>
        </p:txBody>
      </p:sp>
      <p:sp>
        <p:nvSpPr>
          <p:cNvPr id="10" name="テキスト ボックス 9"/>
          <p:cNvSpPr txBox="1"/>
          <p:nvPr/>
        </p:nvSpPr>
        <p:spPr>
          <a:xfrm>
            <a:off x="760690" y="1008728"/>
            <a:ext cx="7548861" cy="461665"/>
          </a:xfrm>
          <a:prstGeom prst="rect">
            <a:avLst/>
          </a:prstGeom>
          <a:solidFill>
            <a:schemeClr val="bg1"/>
          </a:solidFill>
          <a:ln>
            <a:solidFill>
              <a:schemeClr val="bg1"/>
            </a:solidFill>
          </a:ln>
        </p:spPr>
        <p:txBody>
          <a:bodyPr wrap="none" rtlCol="0">
            <a:spAutoFit/>
          </a:bodyPr>
          <a:lstStyle/>
          <a:p>
            <a:r>
              <a:rPr lang="ja-JP" altLang="en-US" sz="2400" dirty="0">
                <a:solidFill>
                  <a:prstClr val="black"/>
                </a:solidFill>
                <a:latin typeface="ＭＳ Ｐゴシック"/>
              </a:rPr>
              <a:t>下の絵を見ながら、チェックするポイントを整理しましょう。</a:t>
            </a:r>
          </a:p>
        </p:txBody>
      </p:sp>
      <p:sp>
        <p:nvSpPr>
          <p:cNvPr id="3" name="スライド番号プレースホルダー 2"/>
          <p:cNvSpPr>
            <a:spLocks noGrp="1"/>
          </p:cNvSpPr>
          <p:nvPr>
            <p:ph type="sldNum" sz="quarter" idx="12"/>
          </p:nvPr>
        </p:nvSpPr>
        <p:spPr/>
        <p:txBody>
          <a:bodyPr/>
          <a:lstStyle/>
          <a:p>
            <a:r>
              <a:rPr lang="en-US" altLang="ja-JP" dirty="0">
                <a:solidFill>
                  <a:prstClr val="black">
                    <a:tint val="75000"/>
                  </a:prstClr>
                </a:solidFill>
              </a:rPr>
              <a:t>41</a:t>
            </a:r>
            <a:endParaRPr lang="ja-JP" altLang="en-US" dirty="0">
              <a:solidFill>
                <a:prstClr val="black">
                  <a:tint val="75000"/>
                </a:prstClr>
              </a:solidFill>
            </a:endParaRPr>
          </a:p>
        </p:txBody>
      </p:sp>
    </p:spTree>
    <p:extLst>
      <p:ext uri="{BB962C8B-B14F-4D97-AF65-F5344CB8AC3E}">
        <p14:creationId xmlns:p14="http://schemas.microsoft.com/office/powerpoint/2010/main" val="191070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p:cNvSpPr txBox="1">
            <a:spLocks/>
          </p:cNvSpPr>
          <p:nvPr/>
        </p:nvSpPr>
        <p:spPr>
          <a:xfrm>
            <a:off x="0" y="0"/>
            <a:ext cx="9144000" cy="584775"/>
          </a:xfrm>
          <a:prstGeom prst="rect">
            <a:avLst/>
          </a:prstGeom>
          <a:solidFill>
            <a:schemeClr val="accent1">
              <a:lumMod val="75000"/>
            </a:schemeClr>
          </a:solidFill>
        </p:spPr>
        <p:txBody>
          <a:bodyPr vert="horz" wrap="square" lIns="91440" tIns="45720" rIns="91440" bIns="45720" rtlCol="0" anchor="ctr">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200" dirty="0">
                <a:solidFill>
                  <a:prstClr val="white"/>
                </a:solidFill>
                <a:latin typeface="ＭＳ Ｐゴシック"/>
              </a:rPr>
              <a:t>１．作業環境</a:t>
            </a:r>
          </a:p>
        </p:txBody>
      </p:sp>
      <p:sp>
        <p:nvSpPr>
          <p:cNvPr id="8" name="テキスト ボックス 7"/>
          <p:cNvSpPr txBox="1"/>
          <p:nvPr/>
        </p:nvSpPr>
        <p:spPr>
          <a:xfrm>
            <a:off x="339958" y="5157191"/>
            <a:ext cx="8336498" cy="584775"/>
          </a:xfrm>
          <a:prstGeom prst="rect">
            <a:avLst/>
          </a:prstGeom>
          <a:solidFill>
            <a:schemeClr val="accent2">
              <a:lumMod val="20000"/>
              <a:lumOff val="80000"/>
            </a:schemeClr>
          </a:solidFill>
        </p:spPr>
        <p:txBody>
          <a:bodyPr wrap="square" rtlCol="0">
            <a:spAutoFit/>
          </a:bodyPr>
          <a:lstStyle/>
          <a:p>
            <a:r>
              <a:rPr lang="ja-JP" altLang="en-US" sz="1600" dirty="0">
                <a:latin typeface="+mj-ea"/>
                <a:ea typeface="+mj-ea"/>
              </a:rPr>
              <a:t>リスクカルテ解説書：「農業生産工程管理（</a:t>
            </a:r>
            <a:r>
              <a:rPr lang="en-US" altLang="ja-JP" sz="1600" dirty="0">
                <a:latin typeface="+mj-ea"/>
                <a:ea typeface="+mj-ea"/>
              </a:rPr>
              <a:t>GAP</a:t>
            </a:r>
            <a:r>
              <a:rPr lang="ja-JP" altLang="en-US" sz="1600" dirty="0">
                <a:latin typeface="+mj-ea"/>
                <a:ea typeface="+mj-ea"/>
              </a:rPr>
              <a:t>）と農作業安全」</a:t>
            </a:r>
            <a:r>
              <a:rPr lang="en-US" altLang="ja-JP" sz="1600" dirty="0">
                <a:latin typeface="+mj-ea"/>
                <a:ea typeface="+mj-ea"/>
              </a:rPr>
              <a:t>p18</a:t>
            </a:r>
            <a:r>
              <a:rPr lang="ja-JP" altLang="en-US" sz="1600" dirty="0" err="1">
                <a:latin typeface="+mj-ea"/>
                <a:ea typeface="+mj-ea"/>
              </a:rPr>
              <a:t>、</a:t>
            </a:r>
            <a:r>
              <a:rPr lang="ja-JP" altLang="en-US" sz="1600" dirty="0">
                <a:latin typeface="+mj-ea"/>
                <a:ea typeface="+mj-ea"/>
              </a:rPr>
              <a:t>「</a:t>
            </a:r>
            <a:r>
              <a:rPr lang="ja-JP" altLang="en-US" sz="1600" dirty="0" err="1">
                <a:latin typeface="+mj-ea"/>
                <a:ea typeface="+mj-ea"/>
              </a:rPr>
              <a:t>ほ</a:t>
            </a:r>
            <a:r>
              <a:rPr lang="ja-JP" altLang="en-US" sz="1600" dirty="0">
                <a:latin typeface="+mj-ea"/>
                <a:ea typeface="+mj-ea"/>
              </a:rPr>
              <a:t>場、農道の点検・改善」</a:t>
            </a:r>
            <a:r>
              <a:rPr lang="en-US" altLang="ja-JP" sz="1600" dirty="0">
                <a:latin typeface="+mj-ea"/>
                <a:ea typeface="+mj-ea"/>
              </a:rPr>
              <a:t>p20</a:t>
            </a:r>
            <a:r>
              <a:rPr lang="ja-JP" altLang="en-US" sz="1600" dirty="0">
                <a:latin typeface="+mj-ea"/>
                <a:ea typeface="+mj-ea"/>
              </a:rPr>
              <a:t>　参照</a:t>
            </a:r>
            <a:endParaRPr kumimoji="1" lang="ja-JP" altLang="en-US" sz="1600" dirty="0">
              <a:latin typeface="+mj-ea"/>
              <a:ea typeface="+mj-ea"/>
            </a:endParaRPr>
          </a:p>
        </p:txBody>
      </p:sp>
      <p:graphicFrame>
        <p:nvGraphicFramePr>
          <p:cNvPr id="3" name="表 2"/>
          <p:cNvGraphicFramePr>
            <a:graphicFrameLocks noGrp="1"/>
          </p:cNvGraphicFramePr>
          <p:nvPr>
            <p:extLst>
              <p:ext uri="{D42A27DB-BD31-4B8C-83A1-F6EECF244321}">
                <p14:modId xmlns:p14="http://schemas.microsoft.com/office/powerpoint/2010/main" val="3845433102"/>
              </p:ext>
            </p:extLst>
          </p:nvPr>
        </p:nvGraphicFramePr>
        <p:xfrm>
          <a:off x="355616" y="1081765"/>
          <a:ext cx="8320839" cy="3970428"/>
        </p:xfrm>
        <a:graphic>
          <a:graphicData uri="http://schemas.openxmlformats.org/drawingml/2006/table">
            <a:tbl>
              <a:tblPr/>
              <a:tblGrid>
                <a:gridCol w="1278070">
                  <a:extLst>
                    <a:ext uri="{9D8B030D-6E8A-4147-A177-3AD203B41FA5}">
                      <a16:colId xmlns:a16="http://schemas.microsoft.com/office/drawing/2014/main" val="20000"/>
                    </a:ext>
                  </a:extLst>
                </a:gridCol>
                <a:gridCol w="5023637">
                  <a:extLst>
                    <a:ext uri="{9D8B030D-6E8A-4147-A177-3AD203B41FA5}">
                      <a16:colId xmlns:a16="http://schemas.microsoft.com/office/drawing/2014/main" val="20001"/>
                    </a:ext>
                  </a:extLst>
                </a:gridCol>
                <a:gridCol w="728063">
                  <a:extLst>
                    <a:ext uri="{9D8B030D-6E8A-4147-A177-3AD203B41FA5}">
                      <a16:colId xmlns:a16="http://schemas.microsoft.com/office/drawing/2014/main" val="20002"/>
                    </a:ext>
                  </a:extLst>
                </a:gridCol>
                <a:gridCol w="708879">
                  <a:extLst>
                    <a:ext uri="{9D8B030D-6E8A-4147-A177-3AD203B41FA5}">
                      <a16:colId xmlns:a16="http://schemas.microsoft.com/office/drawing/2014/main" val="20003"/>
                    </a:ext>
                  </a:extLst>
                </a:gridCol>
                <a:gridCol w="582190">
                  <a:extLst>
                    <a:ext uri="{9D8B030D-6E8A-4147-A177-3AD203B41FA5}">
                      <a16:colId xmlns:a16="http://schemas.microsoft.com/office/drawing/2014/main" val="20004"/>
                    </a:ext>
                  </a:extLst>
                </a:gridCol>
              </a:tblGrid>
              <a:tr h="310966">
                <a:tc rowSpan="2">
                  <a:txBody>
                    <a:bodyPr/>
                    <a:lstStyle/>
                    <a:p>
                      <a:pPr algn="ctr" fontAlgn="ctr"/>
                      <a:r>
                        <a:rPr lang="ja-JP" altLang="en-US" sz="2000" b="0" i="0" u="none" strike="noStrike" dirty="0">
                          <a:solidFill>
                            <a:srgbClr val="FFFFFF"/>
                          </a:solidFill>
                          <a:effectLst/>
                          <a:latin typeface="ＭＳ Ｐゴシック"/>
                        </a:rPr>
                        <a:t>事項</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38DD5"/>
                    </a:solidFill>
                  </a:tcPr>
                </a:tc>
                <a:tc rowSpan="2">
                  <a:txBody>
                    <a:bodyPr/>
                    <a:lstStyle/>
                    <a:p>
                      <a:pPr algn="ctr" fontAlgn="ctr"/>
                      <a:r>
                        <a:rPr lang="ja-JP" altLang="en-US" sz="2000" b="0" i="0" u="none" strike="noStrike" dirty="0">
                          <a:solidFill>
                            <a:srgbClr val="FFFFFF"/>
                          </a:solidFill>
                          <a:effectLst/>
                          <a:latin typeface="ＭＳ Ｐゴシック"/>
                        </a:rPr>
                        <a:t>チェック内容</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38DD5"/>
                    </a:solidFill>
                  </a:tcPr>
                </a:tc>
                <a:tc gridSpan="2">
                  <a:txBody>
                    <a:bodyPr/>
                    <a:lstStyle/>
                    <a:p>
                      <a:pPr algn="ctr" fontAlgn="ctr"/>
                      <a:r>
                        <a:rPr lang="ja-JP" altLang="en-US" sz="2000" b="0" i="0" u="none" strike="noStrike" dirty="0">
                          <a:solidFill>
                            <a:srgbClr val="FFFFFF"/>
                          </a:solidFill>
                          <a:effectLst/>
                          <a:latin typeface="ＭＳ Ｐゴシック"/>
                        </a:rPr>
                        <a:t>チェック欄</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8DD5"/>
                    </a:solidFill>
                  </a:tcPr>
                </a:tc>
                <a:tc hMerge="1">
                  <a:txBody>
                    <a:bodyPr/>
                    <a:lstStyle/>
                    <a:p>
                      <a:endParaRPr kumimoji="1" lang="ja-JP" altLang="en-US"/>
                    </a:p>
                  </a:txBody>
                  <a:tcPr/>
                </a:tc>
                <a:tc rowSpan="2">
                  <a:txBody>
                    <a:bodyPr/>
                    <a:lstStyle/>
                    <a:p>
                      <a:pPr algn="ctr" fontAlgn="ctr"/>
                      <a:r>
                        <a:rPr lang="ja-JP" altLang="en-US" sz="2000" b="0" i="0" u="none" strike="noStrike" dirty="0">
                          <a:solidFill>
                            <a:srgbClr val="FFFFFF"/>
                          </a:solidFill>
                          <a:effectLst/>
                          <a:latin typeface="ＭＳ Ｐゴシック"/>
                        </a:rPr>
                        <a:t>対策</a:t>
                      </a:r>
                      <a:endParaRPr lang="en-US" altLang="ja-JP" sz="2000" b="0" i="0" u="none" strike="noStrike" dirty="0">
                        <a:solidFill>
                          <a:srgbClr val="FFFFFF"/>
                        </a:solidFill>
                        <a:effectLst/>
                        <a:latin typeface="ＭＳ Ｐゴシック"/>
                      </a:endParaRPr>
                    </a:p>
                    <a:p>
                      <a:pPr algn="ctr" fontAlgn="ctr"/>
                      <a:r>
                        <a:rPr lang="ja-JP" altLang="en-US" sz="2000" b="0" i="0" u="none" strike="noStrike" dirty="0">
                          <a:solidFill>
                            <a:srgbClr val="FFFFFF"/>
                          </a:solidFill>
                          <a:effectLst/>
                          <a:latin typeface="ＭＳ Ｐゴシック"/>
                        </a:rPr>
                        <a:t>優先</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38DD5"/>
                    </a:solidFill>
                  </a:tcPr>
                </a:tc>
                <a:extLst>
                  <a:ext uri="{0D108BD9-81ED-4DB2-BD59-A6C34878D82A}">
                    <a16:rowId xmlns:a16="http://schemas.microsoft.com/office/drawing/2014/main" val="10000"/>
                  </a:ext>
                </a:extLst>
              </a:tr>
              <a:tr h="612509">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2000" b="0" i="0" u="none" strike="noStrike" dirty="0">
                          <a:solidFill>
                            <a:srgbClr val="FFFFFF"/>
                          </a:solidFill>
                          <a:effectLst/>
                          <a:latin typeface="ＭＳ Ｐゴシック"/>
                        </a:rPr>
                        <a:t>そうだ</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38DD5"/>
                    </a:solidFill>
                  </a:tcPr>
                </a:tc>
                <a:tc>
                  <a:txBody>
                    <a:bodyPr/>
                    <a:lstStyle/>
                    <a:p>
                      <a:pPr algn="ctr" fontAlgn="ctr"/>
                      <a:r>
                        <a:rPr lang="ja-JP" altLang="en-US" sz="2000" b="0" i="0" u="none" strike="noStrike" dirty="0">
                          <a:solidFill>
                            <a:srgbClr val="FFFFFF"/>
                          </a:solidFill>
                          <a:effectLst/>
                          <a:latin typeface="ＭＳ Ｐゴシック"/>
                        </a:rPr>
                        <a:t>ちがう</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38DD5"/>
                    </a:solidFill>
                  </a:tcPr>
                </a:tc>
                <a:tc vMerge="1">
                  <a:txBody>
                    <a:bodyPr/>
                    <a:lstStyle/>
                    <a:p>
                      <a:endParaRPr kumimoji="1" lang="ja-JP" altLang="en-US"/>
                    </a:p>
                  </a:txBody>
                  <a:tcPr/>
                </a:tc>
                <a:extLst>
                  <a:ext uri="{0D108BD9-81ED-4DB2-BD59-A6C34878D82A}">
                    <a16:rowId xmlns:a16="http://schemas.microsoft.com/office/drawing/2014/main" val="10001"/>
                  </a:ext>
                </a:extLst>
              </a:tr>
              <a:tr h="914051">
                <a:tc rowSpan="3">
                  <a:txBody>
                    <a:bodyPr/>
                    <a:lstStyle/>
                    <a:p>
                      <a:pPr algn="ctr" rtl="0" fontAlgn="ctr"/>
                      <a:r>
                        <a:rPr lang="ja-JP" altLang="en-US" sz="2000" b="0" i="0" u="none" strike="noStrike" dirty="0">
                          <a:solidFill>
                            <a:srgbClr val="000000"/>
                          </a:solidFill>
                          <a:effectLst/>
                          <a:latin typeface="Arial"/>
                        </a:rPr>
                        <a:t>作業場所</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l" rtl="0" fontAlgn="ctr"/>
                      <a:r>
                        <a:rPr lang="ja-JP" altLang="en-US" sz="2000" b="0" i="0" u="none" strike="noStrike" dirty="0">
                          <a:solidFill>
                            <a:srgbClr val="000000"/>
                          </a:solidFill>
                          <a:effectLst/>
                          <a:latin typeface="Arial"/>
                        </a:rPr>
                        <a:t>滑りやすい傾斜地だが、法面途中に足場や小段が設けてある。</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l" fontAlgn="ctr"/>
                      <a:r>
                        <a:rPr lang="ja-JP" altLang="en-US" sz="2000" b="0" i="0" u="none" strike="noStrike">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l" fontAlgn="ctr"/>
                      <a:r>
                        <a:rPr lang="ja-JP" altLang="en-US" sz="2000" b="0" i="0" u="none" strike="noStrike">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l" fontAlgn="ctr"/>
                      <a:r>
                        <a:rPr lang="ja-JP" altLang="en-US" sz="2000" b="0" i="0" u="none" strike="noStrike">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2"/>
                  </a:ext>
                </a:extLst>
              </a:tr>
              <a:tr h="1215594">
                <a:tc vMerge="1">
                  <a:txBody>
                    <a:bodyPr/>
                    <a:lstStyle/>
                    <a:p>
                      <a:endParaRPr kumimoji="1" lang="ja-JP" altLang="en-US"/>
                    </a:p>
                  </a:txBody>
                  <a:tcPr/>
                </a:tc>
                <a:tc>
                  <a:txBody>
                    <a:bodyPr/>
                    <a:lstStyle/>
                    <a:p>
                      <a:pPr algn="l" rtl="0" fontAlgn="ctr"/>
                      <a:r>
                        <a:rPr lang="ja-JP" altLang="en-US" sz="2000" b="0" i="0" u="none" strike="noStrike" dirty="0">
                          <a:solidFill>
                            <a:srgbClr val="000000"/>
                          </a:solidFill>
                          <a:effectLst/>
                          <a:latin typeface="Arial"/>
                        </a:rPr>
                        <a:t>作業開始前に、作業場所を確認し、構造物や切り株、針金、石、空き缶などがないことを点検する。</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l" fontAlgn="ctr"/>
                      <a:r>
                        <a:rPr lang="ja-JP" altLang="en-US" sz="2000" b="0" i="0" u="none" strike="noStrike" dirty="0">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l" fontAlgn="ctr"/>
                      <a:r>
                        <a:rPr lang="ja-JP" altLang="en-US" sz="2000" b="0" i="0" u="none" strike="noStrike" dirty="0">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l" fontAlgn="ctr"/>
                      <a:r>
                        <a:rPr lang="ja-JP" altLang="en-US" sz="2000" b="0" i="0" u="none" strike="noStrike" dirty="0">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3"/>
                  </a:ext>
                </a:extLst>
              </a:tr>
              <a:tr h="914051">
                <a:tc vMerge="1">
                  <a:txBody>
                    <a:bodyPr/>
                    <a:lstStyle/>
                    <a:p>
                      <a:endParaRPr kumimoji="1" lang="ja-JP" altLang="en-US"/>
                    </a:p>
                  </a:txBody>
                  <a:tcPr/>
                </a:tc>
                <a:tc>
                  <a:txBody>
                    <a:bodyPr/>
                    <a:lstStyle/>
                    <a:p>
                      <a:pPr algn="l" rtl="0" fontAlgn="ctr"/>
                      <a:r>
                        <a:rPr lang="ja-JP" altLang="en-US" sz="2000" b="0" i="0" u="none" strike="noStrike" dirty="0">
                          <a:solidFill>
                            <a:srgbClr val="000000"/>
                          </a:solidFill>
                          <a:effectLst/>
                          <a:latin typeface="Arial"/>
                        </a:rPr>
                        <a:t>朝露や雨で作業面が濡れていると滑りやすくなるので作業しない。</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l" fontAlgn="ctr"/>
                      <a:r>
                        <a:rPr lang="ja-JP" altLang="en-US" sz="1100" b="0" i="0" u="none" strike="noStrike" dirty="0">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l" fontAlgn="ctr"/>
                      <a:r>
                        <a:rPr lang="ja-JP" altLang="en-US" sz="1100" b="0" i="0" u="none" strike="noStrike" dirty="0">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l" fontAlgn="ctr"/>
                      <a:r>
                        <a:rPr lang="ja-JP" altLang="en-US" sz="1100" b="0" i="0" u="none" strike="noStrike" dirty="0">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4"/>
                  </a:ext>
                </a:extLst>
              </a:tr>
            </a:tbl>
          </a:graphicData>
        </a:graphic>
      </p:graphicFrame>
      <p:sp>
        <p:nvSpPr>
          <p:cNvPr id="2" name="スライド番号プレースホルダー 1"/>
          <p:cNvSpPr>
            <a:spLocks noGrp="1"/>
          </p:cNvSpPr>
          <p:nvPr>
            <p:ph type="sldNum" sz="quarter" idx="12"/>
          </p:nvPr>
        </p:nvSpPr>
        <p:spPr>
          <a:xfrm>
            <a:off x="8388651" y="6381328"/>
            <a:ext cx="575608" cy="365125"/>
          </a:xfrm>
        </p:spPr>
        <p:txBody>
          <a:bodyPr/>
          <a:lstStyle/>
          <a:p>
            <a:pPr algn="l"/>
            <a:r>
              <a:rPr lang="en-US" altLang="ja-JP" dirty="0">
                <a:solidFill>
                  <a:prstClr val="black">
                    <a:tint val="75000"/>
                  </a:prstClr>
                </a:solidFill>
              </a:rPr>
              <a:t>42</a:t>
            </a:r>
            <a:endParaRPr lang="ja-JP" altLang="en-US" dirty="0">
              <a:solidFill>
                <a:prstClr val="black">
                  <a:tint val="75000"/>
                </a:prstClr>
              </a:solidFill>
            </a:endParaRPr>
          </a:p>
        </p:txBody>
      </p:sp>
    </p:spTree>
    <p:extLst>
      <p:ext uri="{BB962C8B-B14F-4D97-AF65-F5344CB8AC3E}">
        <p14:creationId xmlns:p14="http://schemas.microsoft.com/office/powerpoint/2010/main" val="42286842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p:cNvSpPr txBox="1"/>
          <p:nvPr/>
        </p:nvSpPr>
        <p:spPr>
          <a:xfrm>
            <a:off x="271745" y="1209489"/>
            <a:ext cx="3981925" cy="2677656"/>
          </a:xfrm>
          <a:prstGeom prst="rect">
            <a:avLst/>
          </a:prstGeom>
          <a:noFill/>
        </p:spPr>
        <p:txBody>
          <a:bodyPr wrap="square" rtlCol="0">
            <a:spAutoFit/>
          </a:bodyPr>
          <a:lstStyle/>
          <a:p>
            <a:r>
              <a:rPr lang="en-US" altLang="ja-JP" sz="2400" b="1" dirty="0">
                <a:solidFill>
                  <a:srgbClr val="FF0000"/>
                </a:solidFill>
                <a:latin typeface="+mj-ea"/>
                <a:ea typeface="+mj-ea"/>
              </a:rPr>
              <a:t>《</a:t>
            </a:r>
            <a:r>
              <a:rPr lang="ja-JP" altLang="en-US" sz="2400" b="1" dirty="0">
                <a:solidFill>
                  <a:srgbClr val="FF0000"/>
                </a:solidFill>
                <a:latin typeface="+mj-ea"/>
                <a:ea typeface="+mj-ea"/>
              </a:rPr>
              <a:t>事故事例</a:t>
            </a:r>
            <a:r>
              <a:rPr lang="en-US" altLang="ja-JP" sz="2400" b="1" dirty="0">
                <a:solidFill>
                  <a:srgbClr val="FF0000"/>
                </a:solidFill>
                <a:latin typeface="+mj-ea"/>
                <a:ea typeface="+mj-ea"/>
              </a:rPr>
              <a:t>》</a:t>
            </a:r>
          </a:p>
          <a:p>
            <a:r>
              <a:rPr lang="ja-JP" altLang="en-US" sz="2400" b="1" dirty="0">
                <a:solidFill>
                  <a:srgbClr val="FF0000"/>
                </a:solidFill>
                <a:latin typeface="+mj-ea"/>
                <a:ea typeface="+mj-ea"/>
              </a:rPr>
              <a:t>急傾斜法面（軽傷）</a:t>
            </a:r>
            <a:endParaRPr lang="en-US" altLang="ja-JP" sz="2400" b="1" dirty="0">
              <a:solidFill>
                <a:srgbClr val="FF0000"/>
              </a:solidFill>
              <a:latin typeface="+mj-ea"/>
              <a:ea typeface="+mj-ea"/>
            </a:endParaRPr>
          </a:p>
          <a:p>
            <a:r>
              <a:rPr lang="ja-JP" altLang="en-US" sz="2400" dirty="0">
                <a:solidFill>
                  <a:prstClr val="black"/>
                </a:solidFill>
                <a:latin typeface="+mj-ea"/>
                <a:ea typeface="+mj-ea"/>
              </a:rPr>
              <a:t>水田の幅</a:t>
            </a:r>
            <a:r>
              <a:rPr lang="en-US" altLang="ja-JP" sz="2400" dirty="0">
                <a:solidFill>
                  <a:prstClr val="black"/>
                </a:solidFill>
                <a:latin typeface="+mj-ea"/>
                <a:ea typeface="+mj-ea"/>
              </a:rPr>
              <a:t>5.4</a:t>
            </a:r>
            <a:r>
              <a:rPr lang="ja-JP" altLang="en-US" sz="2400" dirty="0" err="1">
                <a:solidFill>
                  <a:prstClr val="black"/>
                </a:solidFill>
                <a:latin typeface="+mj-ea"/>
                <a:ea typeface="+mj-ea"/>
              </a:rPr>
              <a:t>ｍ</a:t>
            </a:r>
            <a:r>
              <a:rPr lang="ja-JP" altLang="en-US" sz="2400" dirty="0">
                <a:solidFill>
                  <a:prstClr val="black"/>
                </a:solidFill>
                <a:latin typeface="+mj-ea"/>
                <a:ea typeface="+mj-ea"/>
              </a:rPr>
              <a:t>の土手を草刈り中、急勾配の法面で滑って転んで右肩と背中を打った。（平成</a:t>
            </a:r>
            <a:r>
              <a:rPr lang="en-US" altLang="ja-JP" sz="2400" dirty="0">
                <a:solidFill>
                  <a:prstClr val="black"/>
                </a:solidFill>
                <a:latin typeface="+mj-ea"/>
                <a:ea typeface="+mj-ea"/>
              </a:rPr>
              <a:t>25</a:t>
            </a:r>
            <a:r>
              <a:rPr lang="ja-JP" altLang="en-US" sz="2400" dirty="0">
                <a:solidFill>
                  <a:prstClr val="black"/>
                </a:solidFill>
                <a:latin typeface="+mj-ea"/>
                <a:ea typeface="+mj-ea"/>
              </a:rPr>
              <a:t>年</a:t>
            </a:r>
            <a:r>
              <a:rPr lang="en-US" altLang="ja-JP" sz="2400" dirty="0">
                <a:solidFill>
                  <a:prstClr val="black"/>
                </a:solidFill>
                <a:latin typeface="+mj-ea"/>
                <a:ea typeface="+mj-ea"/>
              </a:rPr>
              <a:t>5</a:t>
            </a:r>
            <a:r>
              <a:rPr lang="ja-JP" altLang="en-US" sz="2400" dirty="0">
                <a:solidFill>
                  <a:prstClr val="black"/>
                </a:solidFill>
                <a:latin typeface="+mj-ea"/>
                <a:ea typeface="+mj-ea"/>
              </a:rPr>
              <a:t>月 </a:t>
            </a:r>
            <a:r>
              <a:rPr lang="en-US" altLang="ja-JP" sz="2400" dirty="0">
                <a:solidFill>
                  <a:prstClr val="black"/>
                </a:solidFill>
                <a:latin typeface="+mj-ea"/>
                <a:ea typeface="+mj-ea"/>
              </a:rPr>
              <a:t>11</a:t>
            </a:r>
            <a:r>
              <a:rPr lang="ja-JP" altLang="en-US" sz="2400" dirty="0">
                <a:solidFill>
                  <a:prstClr val="black"/>
                </a:solidFill>
                <a:latin typeface="+mj-ea"/>
                <a:ea typeface="+mj-ea"/>
              </a:rPr>
              <a:t>時頃、土手の法面、男性・</a:t>
            </a:r>
            <a:r>
              <a:rPr lang="en-US" altLang="ja-JP" sz="2400" dirty="0">
                <a:solidFill>
                  <a:prstClr val="black"/>
                </a:solidFill>
                <a:latin typeface="+mj-ea"/>
                <a:ea typeface="+mj-ea"/>
              </a:rPr>
              <a:t>53</a:t>
            </a:r>
            <a:r>
              <a:rPr lang="ja-JP" altLang="en-US" sz="2400" dirty="0">
                <a:solidFill>
                  <a:prstClr val="black"/>
                </a:solidFill>
                <a:latin typeface="+mj-ea"/>
                <a:ea typeface="+mj-ea"/>
              </a:rPr>
              <a:t>歳）</a:t>
            </a:r>
          </a:p>
        </p:txBody>
      </p:sp>
      <p:sp>
        <p:nvSpPr>
          <p:cNvPr id="8" name="テキスト ボックス 7"/>
          <p:cNvSpPr txBox="1"/>
          <p:nvPr/>
        </p:nvSpPr>
        <p:spPr>
          <a:xfrm>
            <a:off x="238136" y="4941168"/>
            <a:ext cx="8595582" cy="1200329"/>
          </a:xfrm>
          <a:prstGeom prst="rect">
            <a:avLst/>
          </a:prstGeom>
          <a:solidFill>
            <a:schemeClr val="bg1"/>
          </a:solidFill>
          <a:ln>
            <a:noFill/>
          </a:ln>
        </p:spPr>
        <p:txBody>
          <a:bodyPr wrap="square" rtlCol="0">
            <a:spAutoFit/>
          </a:bodyPr>
          <a:lstStyle/>
          <a:p>
            <a:r>
              <a:rPr lang="ja-JP" altLang="en-US" sz="2400" b="1" dirty="0">
                <a:solidFill>
                  <a:srgbClr val="FF0000"/>
                </a:solidFill>
                <a:latin typeface="ＭＳ Ｐゴシック"/>
              </a:rPr>
              <a:t>≪なぜ≫</a:t>
            </a:r>
            <a:r>
              <a:rPr lang="ja-JP" altLang="en-US" sz="2400" dirty="0">
                <a:solidFill>
                  <a:prstClr val="black"/>
                </a:solidFill>
                <a:latin typeface="ＭＳ Ｐゴシック"/>
              </a:rPr>
              <a:t>中山間地域には、傾斜がきつく斜面距離が長い法面が多く、何度も等高線方向の足場の悪い作業をする必要があります。疲労もたまりやすく、その分事故を起こす確率も増えます。</a:t>
            </a:r>
          </a:p>
        </p:txBody>
      </p:sp>
      <p:sp>
        <p:nvSpPr>
          <p:cNvPr id="9" name="テキスト ボックス 8"/>
          <p:cNvSpPr txBox="1"/>
          <p:nvPr/>
        </p:nvSpPr>
        <p:spPr>
          <a:xfrm>
            <a:off x="238136" y="98629"/>
            <a:ext cx="8654344" cy="954107"/>
          </a:xfrm>
          <a:prstGeom prst="rect">
            <a:avLst/>
          </a:prstGeom>
          <a:solidFill>
            <a:schemeClr val="bg1"/>
          </a:solidFill>
          <a:ln w="25400">
            <a:noFill/>
          </a:ln>
        </p:spPr>
        <p:txBody>
          <a:bodyPr wrap="square" rtlCol="0">
            <a:spAutoFit/>
          </a:bodyPr>
          <a:lstStyle/>
          <a:p>
            <a:r>
              <a:rPr lang="ja-JP" altLang="en-US" sz="2800" dirty="0">
                <a:solidFill>
                  <a:prstClr val="black"/>
                </a:solidFill>
                <a:latin typeface="ＭＳ Ｐゴシック"/>
              </a:rPr>
              <a:t>　　滑りやすい傾斜地だが、法面途中に足場や小段が設</a:t>
            </a:r>
            <a:endParaRPr lang="en-US" altLang="ja-JP" sz="2800" dirty="0">
              <a:solidFill>
                <a:prstClr val="black"/>
              </a:solidFill>
              <a:latin typeface="ＭＳ Ｐゴシック"/>
            </a:endParaRPr>
          </a:p>
          <a:p>
            <a:r>
              <a:rPr lang="ja-JP" altLang="en-US" sz="2800" dirty="0">
                <a:solidFill>
                  <a:prstClr val="black"/>
                </a:solidFill>
                <a:latin typeface="ＭＳ Ｐゴシック"/>
              </a:rPr>
              <a:t>　　けてある。</a:t>
            </a:r>
          </a:p>
        </p:txBody>
      </p:sp>
      <p:sp>
        <p:nvSpPr>
          <p:cNvPr id="11" name="テキスト ボックス 10"/>
          <p:cNvSpPr txBox="1"/>
          <p:nvPr/>
        </p:nvSpPr>
        <p:spPr>
          <a:xfrm>
            <a:off x="272578" y="116632"/>
            <a:ext cx="492443" cy="504000"/>
          </a:xfrm>
          <a:prstGeom prst="rect">
            <a:avLst/>
          </a:prstGeom>
          <a:solidFill>
            <a:schemeClr val="bg1"/>
          </a:solidFill>
          <a:ln w="25400">
            <a:solidFill>
              <a:srgbClr val="FF0000"/>
            </a:solidFill>
          </a:ln>
        </p:spPr>
        <p:txBody>
          <a:bodyPr wrap="square" rtlCol="0">
            <a:spAutoFit/>
          </a:bodyPr>
          <a:lstStyle/>
          <a:p>
            <a:r>
              <a:rPr lang="ja-JP" altLang="en-US" sz="2400" dirty="0">
                <a:solidFill>
                  <a:prstClr val="white">
                    <a:lumMod val="75000"/>
                  </a:prstClr>
                </a:solidFill>
              </a:rPr>
              <a:t>✔</a:t>
            </a:r>
          </a:p>
        </p:txBody>
      </p:sp>
      <p:sp>
        <p:nvSpPr>
          <p:cNvPr id="10" name="正方形/長方形 9"/>
          <p:cNvSpPr/>
          <p:nvPr/>
        </p:nvSpPr>
        <p:spPr>
          <a:xfrm>
            <a:off x="327412" y="4191471"/>
            <a:ext cx="3524508" cy="584775"/>
          </a:xfrm>
          <a:prstGeom prst="rect">
            <a:avLst/>
          </a:prstGeom>
          <a:solidFill>
            <a:schemeClr val="bg1">
              <a:lumMod val="85000"/>
            </a:schemeClr>
          </a:solidFill>
        </p:spPr>
        <p:txBody>
          <a:bodyPr wrap="square">
            <a:spAutoFit/>
          </a:bodyPr>
          <a:lstStyle/>
          <a:p>
            <a:r>
              <a:rPr lang="ja-JP" altLang="ja-JP" sz="1600" dirty="0">
                <a:latin typeface="+mj-ea"/>
                <a:ea typeface="+mj-ea"/>
              </a:rPr>
              <a:t>（一社）日本農村医学会編「こうして起こった農作業事故」（№</a:t>
            </a:r>
            <a:r>
              <a:rPr lang="en-US" altLang="ja-JP" sz="1600" dirty="0">
                <a:latin typeface="+mj-ea"/>
                <a:ea typeface="+mj-ea"/>
              </a:rPr>
              <a:t>Ⅲ</a:t>
            </a:r>
            <a:r>
              <a:rPr lang="ja-JP" altLang="ja-JP" sz="1600" dirty="0">
                <a:latin typeface="+mj-ea"/>
                <a:ea typeface="+mj-ea"/>
              </a:rPr>
              <a:t>）</a:t>
            </a:r>
            <a:r>
              <a:rPr lang="en-US" altLang="ja-JP" sz="1600" dirty="0">
                <a:latin typeface="+mj-ea"/>
                <a:ea typeface="+mj-ea"/>
              </a:rPr>
              <a:t>p99</a:t>
            </a:r>
            <a:r>
              <a:rPr lang="ja-JP" altLang="ja-JP" sz="1600" dirty="0">
                <a:latin typeface="+mj-ea"/>
                <a:ea typeface="+mj-ea"/>
              </a:rPr>
              <a:t>より</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0653" y="1209489"/>
            <a:ext cx="4567237"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p:cNvSpPr>
            <a:spLocks noGrp="1"/>
          </p:cNvSpPr>
          <p:nvPr>
            <p:ph type="sldNum" sz="quarter" idx="12"/>
          </p:nvPr>
        </p:nvSpPr>
        <p:spPr/>
        <p:txBody>
          <a:bodyPr/>
          <a:lstStyle/>
          <a:p>
            <a:r>
              <a:rPr lang="en-US" altLang="ja-JP" dirty="0">
                <a:solidFill>
                  <a:prstClr val="black">
                    <a:tint val="75000"/>
                  </a:prstClr>
                </a:solidFill>
              </a:rPr>
              <a:t>43</a:t>
            </a:r>
          </a:p>
        </p:txBody>
      </p:sp>
    </p:spTree>
    <p:extLst>
      <p:ext uri="{BB962C8B-B14F-4D97-AF65-F5344CB8AC3E}">
        <p14:creationId xmlns:p14="http://schemas.microsoft.com/office/powerpoint/2010/main" val="3656161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238137" y="1148551"/>
            <a:ext cx="8654343" cy="1200329"/>
          </a:xfrm>
          <a:prstGeom prst="rect">
            <a:avLst/>
          </a:prstGeom>
          <a:solidFill>
            <a:schemeClr val="bg1"/>
          </a:solidFill>
          <a:ln>
            <a:noFill/>
          </a:ln>
        </p:spPr>
        <p:txBody>
          <a:bodyPr wrap="square" rtlCol="0">
            <a:spAutoFit/>
          </a:bodyPr>
          <a:lstStyle/>
          <a:p>
            <a:r>
              <a:rPr lang="en-US" altLang="ja-JP" sz="2400" b="1" dirty="0">
                <a:solidFill>
                  <a:srgbClr val="FF0000"/>
                </a:solidFill>
                <a:latin typeface="ＭＳ Ｐゴシック"/>
              </a:rPr>
              <a:t>《</a:t>
            </a:r>
            <a:r>
              <a:rPr lang="ja-JP" altLang="en-US" sz="2400" b="1" dirty="0">
                <a:solidFill>
                  <a:srgbClr val="FF0000"/>
                </a:solidFill>
                <a:latin typeface="ＭＳ Ｐゴシック"/>
              </a:rPr>
              <a:t>改善のポイント</a:t>
            </a:r>
            <a:r>
              <a:rPr lang="en-US" altLang="ja-JP" sz="2400" b="1" dirty="0">
                <a:solidFill>
                  <a:srgbClr val="FF0000"/>
                </a:solidFill>
                <a:latin typeface="ＭＳ Ｐゴシック"/>
              </a:rPr>
              <a:t>》</a:t>
            </a:r>
          </a:p>
          <a:p>
            <a:r>
              <a:rPr lang="ja-JP" altLang="en-US" sz="2400" dirty="0">
                <a:solidFill>
                  <a:prstClr val="black"/>
                </a:solidFill>
                <a:latin typeface="ＭＳ Ｐゴシック"/>
              </a:rPr>
              <a:t>法面そのものの傾斜改善には、大掛かりな土木工事が必要となるので、長い法面には小段を設けるのが現実的です。</a:t>
            </a:r>
            <a:endParaRPr lang="en-US" altLang="ja-JP" sz="2400" dirty="0">
              <a:solidFill>
                <a:prstClr val="black"/>
              </a:solidFill>
              <a:latin typeface="ＭＳ Ｐゴシック"/>
            </a:endParaRPr>
          </a:p>
        </p:txBody>
      </p:sp>
      <p:sp>
        <p:nvSpPr>
          <p:cNvPr id="10" name="テキスト ボックス 9"/>
          <p:cNvSpPr txBox="1"/>
          <p:nvPr/>
        </p:nvSpPr>
        <p:spPr>
          <a:xfrm>
            <a:off x="4614514" y="2229832"/>
            <a:ext cx="4363175" cy="400110"/>
          </a:xfrm>
          <a:prstGeom prst="rect">
            <a:avLst/>
          </a:prstGeom>
          <a:noFill/>
        </p:spPr>
        <p:txBody>
          <a:bodyPr wrap="square" rtlCol="0">
            <a:spAutoFit/>
          </a:bodyPr>
          <a:lstStyle/>
          <a:p>
            <a:r>
              <a:rPr lang="ja-JP" altLang="en-US" sz="2000" dirty="0">
                <a:solidFill>
                  <a:prstClr val="black"/>
                </a:solidFill>
              </a:rPr>
              <a:t>　</a:t>
            </a:r>
          </a:p>
        </p:txBody>
      </p:sp>
      <p:pic>
        <p:nvPicPr>
          <p:cNvPr id="9" name="Picture 2" descr="\\ALRIT\Alrit共有\02_農作業安全対策\２８農林水産省予算 安全総合対策\リスクカルテ\指導者研修用資料関係\02 安全講習テキスト 耕種分冊 Ⅱ\イラスト\草刈り法面小段.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691" y="2434396"/>
            <a:ext cx="3960270" cy="3417329"/>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4355976" y="2414197"/>
            <a:ext cx="4536504" cy="1569660"/>
          </a:xfrm>
          <a:prstGeom prst="rect">
            <a:avLst/>
          </a:prstGeom>
          <a:solidFill>
            <a:schemeClr val="bg1"/>
          </a:solidFill>
          <a:ln>
            <a:noFill/>
          </a:ln>
        </p:spPr>
        <p:txBody>
          <a:bodyPr wrap="square" rtlCol="0">
            <a:spAutoFit/>
          </a:bodyPr>
          <a:lstStyle/>
          <a:p>
            <a:r>
              <a:rPr lang="en-US" altLang="ja-JP" sz="2400" b="1" dirty="0">
                <a:solidFill>
                  <a:srgbClr val="FF0000"/>
                </a:solidFill>
                <a:latin typeface="ＭＳ Ｐゴシック"/>
              </a:rPr>
              <a:t>《</a:t>
            </a:r>
            <a:r>
              <a:rPr lang="ja-JP" altLang="en-US" sz="2400" b="1" dirty="0">
                <a:solidFill>
                  <a:srgbClr val="FF0000"/>
                </a:solidFill>
                <a:latin typeface="ＭＳ Ｐゴシック"/>
              </a:rPr>
              <a:t>改善事例</a:t>
            </a:r>
            <a:r>
              <a:rPr lang="en-US" altLang="ja-JP" sz="2400" b="1" dirty="0">
                <a:solidFill>
                  <a:srgbClr val="FF0000"/>
                </a:solidFill>
                <a:latin typeface="ＭＳ Ｐゴシック"/>
              </a:rPr>
              <a:t>》</a:t>
            </a:r>
            <a:r>
              <a:rPr lang="ja-JP" altLang="en-US" sz="2400" b="1" dirty="0">
                <a:solidFill>
                  <a:srgbClr val="FF0000"/>
                </a:solidFill>
                <a:latin typeface="ＭＳ Ｐゴシック"/>
              </a:rPr>
              <a:t>小段の造成</a:t>
            </a:r>
            <a:endParaRPr lang="en-US" altLang="ja-JP" sz="2400" b="1" dirty="0">
              <a:solidFill>
                <a:srgbClr val="FF0000"/>
              </a:solidFill>
              <a:latin typeface="ＭＳ Ｐゴシック"/>
            </a:endParaRPr>
          </a:p>
          <a:p>
            <a:r>
              <a:rPr lang="en-US" altLang="ja-JP" sz="2400" dirty="0">
                <a:solidFill>
                  <a:prstClr val="black"/>
                </a:solidFill>
                <a:latin typeface="ＭＳ Ｐゴシック"/>
              </a:rPr>
              <a:t>【</a:t>
            </a:r>
            <a:r>
              <a:rPr lang="ja-JP" altLang="en-US" sz="2400" dirty="0">
                <a:solidFill>
                  <a:prstClr val="black"/>
                </a:solidFill>
                <a:latin typeface="ＭＳ Ｐゴシック"/>
              </a:rPr>
              <a:t>富山県の事例</a:t>
            </a:r>
            <a:r>
              <a:rPr lang="en-US" altLang="ja-JP" sz="2400" dirty="0">
                <a:solidFill>
                  <a:prstClr val="black"/>
                </a:solidFill>
                <a:latin typeface="ＭＳ Ｐゴシック"/>
              </a:rPr>
              <a:t>】</a:t>
            </a:r>
            <a:r>
              <a:rPr lang="ja-JP" altLang="en-US" sz="2400" dirty="0">
                <a:solidFill>
                  <a:prstClr val="black"/>
                </a:solidFill>
                <a:latin typeface="ＭＳ Ｐゴシック"/>
              </a:rPr>
              <a:t>地元農協が中心となって行政や関係機関と連携して、小段を設置した。</a:t>
            </a:r>
          </a:p>
        </p:txBody>
      </p:sp>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9410" y="4043340"/>
            <a:ext cx="2736304" cy="20401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テキスト ボックス 10"/>
          <p:cNvSpPr txBox="1"/>
          <p:nvPr/>
        </p:nvSpPr>
        <p:spPr>
          <a:xfrm>
            <a:off x="238136" y="98629"/>
            <a:ext cx="8654344" cy="954107"/>
          </a:xfrm>
          <a:prstGeom prst="rect">
            <a:avLst/>
          </a:prstGeom>
          <a:solidFill>
            <a:schemeClr val="bg1"/>
          </a:solidFill>
          <a:ln w="25400">
            <a:noFill/>
          </a:ln>
        </p:spPr>
        <p:txBody>
          <a:bodyPr wrap="square" rtlCol="0">
            <a:spAutoFit/>
          </a:bodyPr>
          <a:lstStyle/>
          <a:p>
            <a:r>
              <a:rPr lang="ja-JP" altLang="en-US" sz="2800" dirty="0">
                <a:solidFill>
                  <a:prstClr val="black"/>
                </a:solidFill>
                <a:latin typeface="ＭＳ Ｐゴシック"/>
              </a:rPr>
              <a:t>　　滑りやすい傾斜地だが、法面途中に足場や小段が設</a:t>
            </a:r>
            <a:endParaRPr lang="en-US" altLang="ja-JP" sz="2800" dirty="0">
              <a:solidFill>
                <a:prstClr val="black"/>
              </a:solidFill>
              <a:latin typeface="ＭＳ Ｐゴシック"/>
            </a:endParaRPr>
          </a:p>
          <a:p>
            <a:r>
              <a:rPr lang="ja-JP" altLang="en-US" sz="2800" dirty="0">
                <a:solidFill>
                  <a:prstClr val="black"/>
                </a:solidFill>
                <a:latin typeface="ＭＳ Ｐゴシック"/>
              </a:rPr>
              <a:t>　　けてある。</a:t>
            </a:r>
          </a:p>
        </p:txBody>
      </p:sp>
      <p:sp>
        <p:nvSpPr>
          <p:cNvPr id="14" name="テキスト ボックス 13"/>
          <p:cNvSpPr txBox="1"/>
          <p:nvPr/>
        </p:nvSpPr>
        <p:spPr>
          <a:xfrm>
            <a:off x="238136" y="116632"/>
            <a:ext cx="492443" cy="522000"/>
          </a:xfrm>
          <a:prstGeom prst="rect">
            <a:avLst/>
          </a:prstGeom>
          <a:solidFill>
            <a:schemeClr val="bg1"/>
          </a:solidFill>
          <a:ln w="25400">
            <a:solidFill>
              <a:srgbClr val="FF0000"/>
            </a:solidFill>
          </a:ln>
        </p:spPr>
        <p:txBody>
          <a:bodyPr wrap="square" rtlCol="0">
            <a:spAutoFit/>
          </a:bodyPr>
          <a:lstStyle/>
          <a:p>
            <a:r>
              <a:rPr lang="ja-JP" altLang="en-US" sz="2400" dirty="0">
                <a:solidFill>
                  <a:srgbClr val="FF0000"/>
                </a:solidFill>
              </a:rPr>
              <a:t>✔</a:t>
            </a:r>
          </a:p>
        </p:txBody>
      </p:sp>
      <p:sp>
        <p:nvSpPr>
          <p:cNvPr id="12" name="正方形/長方形 11"/>
          <p:cNvSpPr/>
          <p:nvPr/>
        </p:nvSpPr>
        <p:spPr>
          <a:xfrm>
            <a:off x="4565308" y="6130620"/>
            <a:ext cx="3524508" cy="584775"/>
          </a:xfrm>
          <a:prstGeom prst="rect">
            <a:avLst/>
          </a:prstGeom>
          <a:solidFill>
            <a:schemeClr val="bg1">
              <a:lumMod val="85000"/>
            </a:schemeClr>
          </a:solidFill>
        </p:spPr>
        <p:txBody>
          <a:bodyPr wrap="square">
            <a:spAutoFit/>
          </a:bodyPr>
          <a:lstStyle/>
          <a:p>
            <a:r>
              <a:rPr lang="ja-JP" altLang="ja-JP" sz="1600" dirty="0">
                <a:latin typeface="+mj-ea"/>
                <a:ea typeface="+mj-ea"/>
              </a:rPr>
              <a:t>（一社）日本農村医学会編「こうして起こった農作業事故」（№</a:t>
            </a:r>
            <a:r>
              <a:rPr lang="en-US" altLang="ja-JP" sz="1600" dirty="0">
                <a:latin typeface="+mj-ea"/>
                <a:ea typeface="+mj-ea"/>
              </a:rPr>
              <a:t>Ⅳ</a:t>
            </a:r>
            <a:r>
              <a:rPr lang="ja-JP" altLang="ja-JP" sz="1600" dirty="0">
                <a:latin typeface="+mj-ea"/>
                <a:ea typeface="+mj-ea"/>
              </a:rPr>
              <a:t>）</a:t>
            </a:r>
            <a:r>
              <a:rPr lang="en-US" altLang="ja-JP" sz="1600" dirty="0">
                <a:latin typeface="+mj-ea"/>
                <a:ea typeface="+mj-ea"/>
              </a:rPr>
              <a:t>p44</a:t>
            </a:r>
            <a:r>
              <a:rPr lang="ja-JP" altLang="ja-JP" sz="1600" dirty="0">
                <a:latin typeface="+mj-ea"/>
                <a:ea typeface="+mj-ea"/>
              </a:rPr>
              <a:t>より</a:t>
            </a:r>
          </a:p>
        </p:txBody>
      </p:sp>
      <p:sp>
        <p:nvSpPr>
          <p:cNvPr id="15" name="正方形/長方形 14"/>
          <p:cNvSpPr/>
          <p:nvPr/>
        </p:nvSpPr>
        <p:spPr>
          <a:xfrm>
            <a:off x="406721" y="5879718"/>
            <a:ext cx="3650209" cy="584775"/>
          </a:xfrm>
          <a:prstGeom prst="rect">
            <a:avLst/>
          </a:prstGeom>
          <a:solidFill>
            <a:schemeClr val="bg1">
              <a:lumMod val="85000"/>
            </a:schemeClr>
          </a:solidFill>
        </p:spPr>
        <p:txBody>
          <a:bodyPr wrap="square">
            <a:spAutoFit/>
          </a:bodyPr>
          <a:lstStyle/>
          <a:p>
            <a:r>
              <a:rPr lang="ja-JP" altLang="en-US" sz="1600" dirty="0">
                <a:latin typeface="+mj-ea"/>
                <a:ea typeface="+mj-ea"/>
              </a:rPr>
              <a:t>農林水産省農作業安全研修資料</a:t>
            </a:r>
            <a:r>
              <a:rPr lang="ja-JP" altLang="ja-JP" sz="1600" dirty="0">
                <a:latin typeface="+mj-ea"/>
                <a:ea typeface="+mj-ea"/>
              </a:rPr>
              <a:t>「</a:t>
            </a:r>
            <a:r>
              <a:rPr lang="ja-JP" altLang="en-US" sz="1600" dirty="0">
                <a:latin typeface="+mj-ea"/>
                <a:ea typeface="+mj-ea"/>
              </a:rPr>
              <a:t>草刈機の</a:t>
            </a:r>
            <a:r>
              <a:rPr lang="ja-JP" altLang="ja-JP" sz="1600" dirty="0">
                <a:latin typeface="+mj-ea"/>
                <a:ea typeface="+mj-ea"/>
              </a:rPr>
              <a:t>事故」より</a:t>
            </a:r>
          </a:p>
        </p:txBody>
      </p:sp>
      <p:sp>
        <p:nvSpPr>
          <p:cNvPr id="2" name="スライド番号プレースホルダー 1"/>
          <p:cNvSpPr>
            <a:spLocks noGrp="1"/>
          </p:cNvSpPr>
          <p:nvPr>
            <p:ph type="sldNum" sz="quarter" idx="12"/>
          </p:nvPr>
        </p:nvSpPr>
        <p:spPr>
          <a:xfrm>
            <a:off x="8417080" y="6394246"/>
            <a:ext cx="560609" cy="365125"/>
          </a:xfrm>
        </p:spPr>
        <p:txBody>
          <a:bodyPr/>
          <a:lstStyle/>
          <a:p>
            <a:pPr algn="l"/>
            <a:r>
              <a:rPr lang="en-US" altLang="ja-JP" dirty="0">
                <a:solidFill>
                  <a:prstClr val="black">
                    <a:tint val="75000"/>
                  </a:prstClr>
                </a:solidFill>
              </a:rPr>
              <a:t>44</a:t>
            </a:r>
            <a:endParaRPr lang="ja-JP" altLang="en-US" dirty="0">
              <a:solidFill>
                <a:prstClr val="black">
                  <a:tint val="75000"/>
                </a:prstClr>
              </a:solidFill>
            </a:endParaRPr>
          </a:p>
        </p:txBody>
      </p:sp>
    </p:spTree>
    <p:extLst>
      <p:ext uri="{BB962C8B-B14F-4D97-AF65-F5344CB8AC3E}">
        <p14:creationId xmlns:p14="http://schemas.microsoft.com/office/powerpoint/2010/main" val="2166607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p:cNvSpPr txBox="1"/>
          <p:nvPr/>
        </p:nvSpPr>
        <p:spPr>
          <a:xfrm>
            <a:off x="256726" y="1473691"/>
            <a:ext cx="4056104" cy="3785652"/>
          </a:xfrm>
          <a:prstGeom prst="rect">
            <a:avLst/>
          </a:prstGeom>
          <a:noFill/>
        </p:spPr>
        <p:txBody>
          <a:bodyPr wrap="square" rtlCol="0">
            <a:spAutoFit/>
          </a:bodyPr>
          <a:lstStyle/>
          <a:p>
            <a:r>
              <a:rPr lang="en-US" altLang="ja-JP" sz="2400" b="1" dirty="0">
                <a:solidFill>
                  <a:srgbClr val="FF0000"/>
                </a:solidFill>
                <a:latin typeface="+mj-ea"/>
                <a:ea typeface="+mj-ea"/>
              </a:rPr>
              <a:t>《</a:t>
            </a:r>
            <a:r>
              <a:rPr lang="ja-JP" altLang="en-US" sz="2400" b="1" dirty="0">
                <a:solidFill>
                  <a:srgbClr val="FF0000"/>
                </a:solidFill>
                <a:latin typeface="+mj-ea"/>
                <a:ea typeface="+mj-ea"/>
              </a:rPr>
              <a:t>事故事例</a:t>
            </a:r>
            <a:r>
              <a:rPr lang="en-US" altLang="ja-JP" sz="2400" b="1" dirty="0">
                <a:solidFill>
                  <a:srgbClr val="FF0000"/>
                </a:solidFill>
                <a:latin typeface="+mj-ea"/>
                <a:ea typeface="+mj-ea"/>
              </a:rPr>
              <a:t>》</a:t>
            </a:r>
          </a:p>
          <a:p>
            <a:r>
              <a:rPr lang="ja-JP" altLang="en-US" sz="2400" b="1" dirty="0">
                <a:solidFill>
                  <a:srgbClr val="FF0000"/>
                </a:solidFill>
                <a:latin typeface="+mj-ea"/>
                <a:ea typeface="+mj-ea"/>
              </a:rPr>
              <a:t>事前確認を怠る（重傷）</a:t>
            </a:r>
          </a:p>
          <a:p>
            <a:r>
              <a:rPr lang="ja-JP" altLang="en-US" sz="2400" dirty="0">
                <a:solidFill>
                  <a:prstClr val="black"/>
                </a:solidFill>
                <a:latin typeface="+mj-ea"/>
                <a:ea typeface="+mj-ea"/>
              </a:rPr>
              <a:t>作業場の事前確認をしないまま刈払機で草刈りを行なったら、地面から跳ね飛んできた鋼線が右下腿の脛に刺さった。脛あてなど防護具は装着していなかった。</a:t>
            </a:r>
            <a:endParaRPr lang="en-US" altLang="ja-JP" sz="2400" dirty="0">
              <a:solidFill>
                <a:prstClr val="black"/>
              </a:solidFill>
              <a:latin typeface="+mj-ea"/>
              <a:ea typeface="+mj-ea"/>
            </a:endParaRPr>
          </a:p>
          <a:p>
            <a:r>
              <a:rPr lang="ja-JP" altLang="en-US" sz="2400" dirty="0">
                <a:solidFill>
                  <a:prstClr val="black"/>
                </a:solidFill>
                <a:latin typeface="+mj-ea"/>
                <a:ea typeface="+mj-ea"/>
              </a:rPr>
              <a:t>（平成</a:t>
            </a:r>
            <a:r>
              <a:rPr lang="en-US" altLang="ja-JP" sz="2400" dirty="0">
                <a:solidFill>
                  <a:prstClr val="black"/>
                </a:solidFill>
                <a:latin typeface="+mj-ea"/>
                <a:ea typeface="+mj-ea"/>
              </a:rPr>
              <a:t>23</a:t>
            </a:r>
            <a:r>
              <a:rPr lang="ja-JP" altLang="en-US" sz="2400" dirty="0">
                <a:solidFill>
                  <a:prstClr val="black"/>
                </a:solidFill>
                <a:latin typeface="+mj-ea"/>
                <a:ea typeface="+mj-ea"/>
              </a:rPr>
              <a:t>年</a:t>
            </a:r>
            <a:r>
              <a:rPr lang="en-US" altLang="ja-JP" sz="2400" dirty="0">
                <a:solidFill>
                  <a:prstClr val="black"/>
                </a:solidFill>
                <a:latin typeface="+mj-ea"/>
                <a:ea typeface="+mj-ea"/>
              </a:rPr>
              <a:t>11</a:t>
            </a:r>
            <a:r>
              <a:rPr lang="ja-JP" altLang="en-US" sz="2400" dirty="0">
                <a:solidFill>
                  <a:prstClr val="black"/>
                </a:solidFill>
                <a:latin typeface="+mj-ea"/>
                <a:ea typeface="+mj-ea"/>
              </a:rPr>
              <a:t>月 </a:t>
            </a:r>
            <a:r>
              <a:rPr lang="en-US" altLang="ja-JP" sz="2400" dirty="0">
                <a:solidFill>
                  <a:prstClr val="black"/>
                </a:solidFill>
                <a:latin typeface="+mj-ea"/>
                <a:ea typeface="+mj-ea"/>
              </a:rPr>
              <a:t>14</a:t>
            </a:r>
            <a:r>
              <a:rPr lang="ja-JP" altLang="en-US" sz="2400" dirty="0">
                <a:solidFill>
                  <a:prstClr val="black"/>
                </a:solidFill>
                <a:latin typeface="+mj-ea"/>
                <a:ea typeface="+mj-ea"/>
              </a:rPr>
              <a:t>時半頃、男性・</a:t>
            </a:r>
            <a:r>
              <a:rPr lang="en-US" altLang="ja-JP" sz="2400" dirty="0">
                <a:solidFill>
                  <a:prstClr val="black"/>
                </a:solidFill>
                <a:latin typeface="+mj-ea"/>
                <a:ea typeface="+mj-ea"/>
              </a:rPr>
              <a:t>23</a:t>
            </a:r>
            <a:r>
              <a:rPr lang="ja-JP" altLang="en-US" sz="2400" dirty="0">
                <a:solidFill>
                  <a:prstClr val="black"/>
                </a:solidFill>
                <a:latin typeface="+mj-ea"/>
                <a:ea typeface="+mj-ea"/>
              </a:rPr>
              <a:t>歳）</a:t>
            </a:r>
          </a:p>
        </p:txBody>
      </p:sp>
      <p:sp>
        <p:nvSpPr>
          <p:cNvPr id="8" name="テキスト ボックス 7"/>
          <p:cNvSpPr txBox="1"/>
          <p:nvPr/>
        </p:nvSpPr>
        <p:spPr>
          <a:xfrm>
            <a:off x="266250" y="5646869"/>
            <a:ext cx="7899041" cy="830997"/>
          </a:xfrm>
          <a:prstGeom prst="rect">
            <a:avLst/>
          </a:prstGeom>
          <a:solidFill>
            <a:schemeClr val="bg1"/>
          </a:solidFill>
          <a:ln>
            <a:noFill/>
          </a:ln>
        </p:spPr>
        <p:txBody>
          <a:bodyPr wrap="square" rtlCol="0">
            <a:spAutoFit/>
          </a:bodyPr>
          <a:lstStyle/>
          <a:p>
            <a:r>
              <a:rPr lang="ja-JP" altLang="en-US" sz="2400" b="1" dirty="0">
                <a:solidFill>
                  <a:srgbClr val="FF0000"/>
                </a:solidFill>
                <a:latin typeface="ＭＳ Ｐゴシック"/>
              </a:rPr>
              <a:t>≪なぜ≫</a:t>
            </a:r>
            <a:r>
              <a:rPr lang="ja-JP" altLang="en-US" sz="2400" dirty="0">
                <a:solidFill>
                  <a:prstClr val="black"/>
                </a:solidFill>
                <a:latin typeface="ＭＳ Ｐゴシック"/>
              </a:rPr>
              <a:t>畦畔や法面には様々なものが捨てられています。また、草に覆われて見えない段差や穴もあります。</a:t>
            </a:r>
          </a:p>
        </p:txBody>
      </p:sp>
      <p:sp>
        <p:nvSpPr>
          <p:cNvPr id="7" name="テキスト ボックス 6"/>
          <p:cNvSpPr txBox="1"/>
          <p:nvPr/>
        </p:nvSpPr>
        <p:spPr>
          <a:xfrm>
            <a:off x="272578" y="207223"/>
            <a:ext cx="8619902" cy="954107"/>
          </a:xfrm>
          <a:prstGeom prst="rect">
            <a:avLst/>
          </a:prstGeom>
          <a:solidFill>
            <a:schemeClr val="bg1"/>
          </a:solidFill>
          <a:ln>
            <a:noFill/>
          </a:ln>
        </p:spPr>
        <p:txBody>
          <a:bodyPr wrap="square" rtlCol="0">
            <a:spAutoFit/>
          </a:bodyPr>
          <a:lstStyle/>
          <a:p>
            <a:r>
              <a:rPr lang="ja-JP" altLang="en-US" sz="2800" dirty="0">
                <a:solidFill>
                  <a:prstClr val="black"/>
                </a:solidFill>
                <a:latin typeface="ＭＳ Ｐゴシック"/>
              </a:rPr>
              <a:t>　　作業開始前に、作業場所を確認し、構造物や切り株、</a:t>
            </a:r>
            <a:endParaRPr lang="en-US" altLang="ja-JP" sz="2800" dirty="0">
              <a:solidFill>
                <a:prstClr val="black"/>
              </a:solidFill>
              <a:latin typeface="ＭＳ Ｐゴシック"/>
            </a:endParaRPr>
          </a:p>
          <a:p>
            <a:r>
              <a:rPr lang="ja-JP" altLang="en-US" sz="2800" dirty="0">
                <a:solidFill>
                  <a:prstClr val="black"/>
                </a:solidFill>
                <a:latin typeface="ＭＳ Ｐゴシック"/>
              </a:rPr>
              <a:t>　　針金、石、空き缶などがないことを点検する。</a:t>
            </a:r>
          </a:p>
        </p:txBody>
      </p:sp>
      <p:sp>
        <p:nvSpPr>
          <p:cNvPr id="10" name="テキスト ボックス 9"/>
          <p:cNvSpPr txBox="1"/>
          <p:nvPr/>
        </p:nvSpPr>
        <p:spPr>
          <a:xfrm>
            <a:off x="272578" y="188640"/>
            <a:ext cx="492443" cy="504000"/>
          </a:xfrm>
          <a:prstGeom prst="rect">
            <a:avLst/>
          </a:prstGeom>
          <a:solidFill>
            <a:schemeClr val="bg1"/>
          </a:solidFill>
          <a:ln w="25400">
            <a:solidFill>
              <a:srgbClr val="FF0000"/>
            </a:solidFill>
          </a:ln>
        </p:spPr>
        <p:txBody>
          <a:bodyPr wrap="square" rtlCol="0">
            <a:spAutoFit/>
          </a:bodyPr>
          <a:lstStyle/>
          <a:p>
            <a:r>
              <a:rPr lang="ja-JP" altLang="en-US" sz="2400" dirty="0">
                <a:solidFill>
                  <a:prstClr val="white">
                    <a:lumMod val="75000"/>
                  </a:prstClr>
                </a:solidFill>
              </a:rPr>
              <a:t>✔</a:t>
            </a:r>
          </a:p>
        </p:txBody>
      </p:sp>
      <p:sp>
        <p:nvSpPr>
          <p:cNvPr id="9" name="正方形/長方形 8"/>
          <p:cNvSpPr/>
          <p:nvPr/>
        </p:nvSpPr>
        <p:spPr>
          <a:xfrm>
            <a:off x="4834194" y="5013176"/>
            <a:ext cx="3524508" cy="584775"/>
          </a:xfrm>
          <a:prstGeom prst="rect">
            <a:avLst/>
          </a:prstGeom>
          <a:solidFill>
            <a:schemeClr val="bg1">
              <a:lumMod val="85000"/>
            </a:schemeClr>
          </a:solidFill>
        </p:spPr>
        <p:txBody>
          <a:bodyPr wrap="square">
            <a:spAutoFit/>
          </a:bodyPr>
          <a:lstStyle/>
          <a:p>
            <a:r>
              <a:rPr lang="ja-JP" altLang="ja-JP" sz="1600" dirty="0">
                <a:latin typeface="+mj-ea"/>
                <a:ea typeface="+mj-ea"/>
              </a:rPr>
              <a:t>（一社）日本農村医学会編「こうして起こった農作業事故」（№</a:t>
            </a:r>
            <a:r>
              <a:rPr lang="en-US" altLang="ja-JP" sz="1600" dirty="0">
                <a:latin typeface="+mj-ea"/>
                <a:ea typeface="+mj-ea"/>
              </a:rPr>
              <a:t>Ⅲ</a:t>
            </a:r>
            <a:r>
              <a:rPr lang="ja-JP" altLang="ja-JP" sz="1600" dirty="0">
                <a:latin typeface="+mj-ea"/>
                <a:ea typeface="+mj-ea"/>
              </a:rPr>
              <a:t>）</a:t>
            </a:r>
            <a:r>
              <a:rPr lang="en-US" altLang="ja-JP" sz="1600" dirty="0">
                <a:latin typeface="+mj-ea"/>
                <a:ea typeface="+mj-ea"/>
              </a:rPr>
              <a:t>p101</a:t>
            </a:r>
            <a:r>
              <a:rPr lang="ja-JP" altLang="ja-JP" sz="1600" dirty="0">
                <a:latin typeface="+mj-ea"/>
                <a:ea typeface="+mj-ea"/>
              </a:rPr>
              <a:t>より</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2830" y="1508180"/>
            <a:ext cx="4567237"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p:cNvSpPr>
            <a:spLocks noGrp="1"/>
          </p:cNvSpPr>
          <p:nvPr>
            <p:ph type="sldNum" sz="quarter" idx="12"/>
          </p:nvPr>
        </p:nvSpPr>
        <p:spPr/>
        <p:txBody>
          <a:bodyPr/>
          <a:lstStyle/>
          <a:p>
            <a:r>
              <a:rPr lang="en-US" altLang="ja-JP" dirty="0">
                <a:solidFill>
                  <a:prstClr val="black">
                    <a:tint val="75000"/>
                  </a:prstClr>
                </a:solidFill>
              </a:rPr>
              <a:t>45</a:t>
            </a:r>
            <a:endParaRPr lang="ja-JP" altLang="en-US" dirty="0">
              <a:solidFill>
                <a:prstClr val="black">
                  <a:tint val="75000"/>
                </a:prstClr>
              </a:solidFill>
            </a:endParaRPr>
          </a:p>
        </p:txBody>
      </p:sp>
    </p:spTree>
    <p:extLst>
      <p:ext uri="{BB962C8B-B14F-4D97-AF65-F5344CB8AC3E}">
        <p14:creationId xmlns:p14="http://schemas.microsoft.com/office/powerpoint/2010/main" val="1073772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LRIT\Alrit共有\02_農作業安全対策\２８農林水産省予算 安全総合対策\リスクカルテ\指導者研修用資料関係\02 安全講習テキスト 耕種分冊 Ⅱ\イラスト\草刈り事前確認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8984" y="3212976"/>
            <a:ext cx="5832648" cy="3262785"/>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272578" y="1199953"/>
            <a:ext cx="8619902" cy="1938992"/>
          </a:xfrm>
          <a:prstGeom prst="rect">
            <a:avLst/>
          </a:prstGeom>
          <a:solidFill>
            <a:schemeClr val="bg1"/>
          </a:solidFill>
          <a:ln>
            <a:noFill/>
          </a:ln>
        </p:spPr>
        <p:txBody>
          <a:bodyPr wrap="square" rtlCol="0">
            <a:spAutoFit/>
          </a:bodyPr>
          <a:lstStyle/>
          <a:p>
            <a:r>
              <a:rPr lang="en-US" altLang="ja-JP" sz="2400" b="1" dirty="0">
                <a:solidFill>
                  <a:srgbClr val="FF0000"/>
                </a:solidFill>
                <a:latin typeface="ＭＳ Ｐゴシック"/>
              </a:rPr>
              <a:t>《</a:t>
            </a:r>
            <a:r>
              <a:rPr lang="ja-JP" altLang="en-US" sz="2400" b="1" dirty="0">
                <a:solidFill>
                  <a:srgbClr val="FF0000"/>
                </a:solidFill>
                <a:latin typeface="ＭＳ Ｐゴシック"/>
              </a:rPr>
              <a:t>改善のポイント</a:t>
            </a:r>
            <a:r>
              <a:rPr lang="en-US" altLang="ja-JP" sz="2400" b="1" dirty="0">
                <a:solidFill>
                  <a:srgbClr val="FF0000"/>
                </a:solidFill>
                <a:latin typeface="ＭＳ Ｐゴシック"/>
              </a:rPr>
              <a:t>》</a:t>
            </a:r>
          </a:p>
          <a:p>
            <a:pPr marL="266700" indent="-266700"/>
            <a:r>
              <a:rPr lang="ja-JP" altLang="en-US" sz="2400" dirty="0">
                <a:solidFill>
                  <a:prstClr val="black"/>
                </a:solidFill>
                <a:latin typeface="ＭＳ Ｐゴシック"/>
              </a:rPr>
              <a:t>①空き缶、空き瓶、ペットボトル、さらには強風で折れた木の枝、小石などは事前に除去します。</a:t>
            </a:r>
            <a:endParaRPr lang="en-US" altLang="ja-JP" sz="2400" dirty="0">
              <a:solidFill>
                <a:prstClr val="black"/>
              </a:solidFill>
              <a:latin typeface="ＭＳ Ｐゴシック"/>
            </a:endParaRPr>
          </a:p>
          <a:p>
            <a:pPr marL="266700" indent="-266700"/>
            <a:r>
              <a:rPr lang="ja-JP" altLang="en-US" sz="2400" dirty="0">
                <a:solidFill>
                  <a:prstClr val="black"/>
                </a:solidFill>
                <a:latin typeface="ＭＳ Ｐゴシック"/>
              </a:rPr>
              <a:t>②穴や窪み、切り株などの存在を覚えていないことも多く、事前確認は必須です。</a:t>
            </a:r>
          </a:p>
        </p:txBody>
      </p:sp>
      <p:sp>
        <p:nvSpPr>
          <p:cNvPr id="7" name="テキスト ボックス 6"/>
          <p:cNvSpPr txBox="1"/>
          <p:nvPr/>
        </p:nvSpPr>
        <p:spPr>
          <a:xfrm>
            <a:off x="272578" y="207223"/>
            <a:ext cx="8619902" cy="954107"/>
          </a:xfrm>
          <a:prstGeom prst="rect">
            <a:avLst/>
          </a:prstGeom>
          <a:solidFill>
            <a:schemeClr val="bg1"/>
          </a:solidFill>
          <a:ln>
            <a:noFill/>
          </a:ln>
        </p:spPr>
        <p:txBody>
          <a:bodyPr wrap="square" rtlCol="0">
            <a:spAutoFit/>
          </a:bodyPr>
          <a:lstStyle/>
          <a:p>
            <a:r>
              <a:rPr lang="ja-JP" altLang="en-US" sz="2800" dirty="0">
                <a:solidFill>
                  <a:prstClr val="black"/>
                </a:solidFill>
                <a:latin typeface="ＭＳ Ｐゴシック"/>
              </a:rPr>
              <a:t>　　作業開始前に、作業場所を確認し、構造物や切り株、</a:t>
            </a:r>
            <a:endParaRPr lang="en-US" altLang="ja-JP" sz="2800" dirty="0">
              <a:solidFill>
                <a:prstClr val="black"/>
              </a:solidFill>
              <a:latin typeface="ＭＳ Ｐゴシック"/>
            </a:endParaRPr>
          </a:p>
          <a:p>
            <a:r>
              <a:rPr lang="ja-JP" altLang="en-US" sz="2800" dirty="0">
                <a:solidFill>
                  <a:prstClr val="black"/>
                </a:solidFill>
                <a:latin typeface="ＭＳ Ｐゴシック"/>
              </a:rPr>
              <a:t>　　針金、石、空き缶などがないことを点検する。</a:t>
            </a:r>
          </a:p>
        </p:txBody>
      </p:sp>
      <p:sp>
        <p:nvSpPr>
          <p:cNvPr id="9" name="テキスト ボックス 8"/>
          <p:cNvSpPr txBox="1"/>
          <p:nvPr/>
        </p:nvSpPr>
        <p:spPr>
          <a:xfrm>
            <a:off x="272578" y="207223"/>
            <a:ext cx="492443" cy="522000"/>
          </a:xfrm>
          <a:prstGeom prst="rect">
            <a:avLst/>
          </a:prstGeom>
          <a:solidFill>
            <a:schemeClr val="bg1"/>
          </a:solidFill>
          <a:ln w="25400">
            <a:solidFill>
              <a:srgbClr val="FF0000"/>
            </a:solidFill>
          </a:ln>
        </p:spPr>
        <p:txBody>
          <a:bodyPr wrap="square" rtlCol="0">
            <a:spAutoFit/>
          </a:bodyPr>
          <a:lstStyle/>
          <a:p>
            <a:r>
              <a:rPr lang="ja-JP" altLang="en-US" sz="2400" dirty="0">
                <a:solidFill>
                  <a:srgbClr val="FF0000"/>
                </a:solidFill>
              </a:rPr>
              <a:t>✔</a:t>
            </a:r>
          </a:p>
        </p:txBody>
      </p:sp>
      <p:sp>
        <p:nvSpPr>
          <p:cNvPr id="2" name="スライド番号プレースホルダー 1"/>
          <p:cNvSpPr>
            <a:spLocks noGrp="1"/>
          </p:cNvSpPr>
          <p:nvPr>
            <p:ph type="sldNum" sz="quarter" idx="12"/>
          </p:nvPr>
        </p:nvSpPr>
        <p:spPr>
          <a:xfrm>
            <a:off x="8414608" y="6468214"/>
            <a:ext cx="477872" cy="365125"/>
          </a:xfrm>
        </p:spPr>
        <p:txBody>
          <a:bodyPr/>
          <a:lstStyle/>
          <a:p>
            <a:pPr algn="l"/>
            <a:r>
              <a:rPr lang="en-US" altLang="ja-JP" dirty="0">
                <a:solidFill>
                  <a:prstClr val="black">
                    <a:tint val="75000"/>
                  </a:prstClr>
                </a:solidFill>
              </a:rPr>
              <a:t>46</a:t>
            </a:r>
            <a:endParaRPr lang="ja-JP" altLang="en-US" dirty="0">
              <a:solidFill>
                <a:prstClr val="black">
                  <a:tint val="75000"/>
                </a:prstClr>
              </a:solidFill>
            </a:endParaRPr>
          </a:p>
        </p:txBody>
      </p:sp>
    </p:spTree>
    <p:extLst>
      <p:ext uri="{BB962C8B-B14F-4D97-AF65-F5344CB8AC3E}">
        <p14:creationId xmlns:p14="http://schemas.microsoft.com/office/powerpoint/2010/main" val="1992873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p:cNvSpPr txBox="1"/>
          <p:nvPr/>
        </p:nvSpPr>
        <p:spPr>
          <a:xfrm>
            <a:off x="303212" y="1196752"/>
            <a:ext cx="3816423" cy="3416320"/>
          </a:xfrm>
          <a:prstGeom prst="rect">
            <a:avLst/>
          </a:prstGeom>
          <a:noFill/>
        </p:spPr>
        <p:txBody>
          <a:bodyPr wrap="square" rtlCol="0">
            <a:spAutoFit/>
          </a:bodyPr>
          <a:lstStyle/>
          <a:p>
            <a:r>
              <a:rPr lang="en-US" altLang="ja-JP" sz="2400" b="1" dirty="0">
                <a:solidFill>
                  <a:srgbClr val="FF0000"/>
                </a:solidFill>
                <a:latin typeface="+mj-ea"/>
                <a:ea typeface="+mj-ea"/>
              </a:rPr>
              <a:t>《</a:t>
            </a:r>
            <a:r>
              <a:rPr lang="ja-JP" altLang="en-US" sz="2400" b="1" dirty="0">
                <a:solidFill>
                  <a:srgbClr val="FF0000"/>
                </a:solidFill>
                <a:latin typeface="+mj-ea"/>
                <a:ea typeface="+mj-ea"/>
              </a:rPr>
              <a:t>事故事例</a:t>
            </a:r>
            <a:r>
              <a:rPr lang="en-US" altLang="ja-JP" sz="2400" b="1" dirty="0">
                <a:solidFill>
                  <a:srgbClr val="FF0000"/>
                </a:solidFill>
                <a:latin typeface="+mj-ea"/>
                <a:ea typeface="+mj-ea"/>
              </a:rPr>
              <a:t>》</a:t>
            </a:r>
          </a:p>
          <a:p>
            <a:r>
              <a:rPr lang="ja-JP" altLang="en-US" sz="2400" b="1" dirty="0">
                <a:solidFill>
                  <a:srgbClr val="FF0000"/>
                </a:solidFill>
                <a:latin typeface="+mj-ea"/>
                <a:ea typeface="+mj-ea"/>
              </a:rPr>
              <a:t>傾斜法面、雨（重傷）</a:t>
            </a:r>
          </a:p>
          <a:p>
            <a:r>
              <a:rPr lang="ja-JP" altLang="en-US" sz="2400" dirty="0">
                <a:solidFill>
                  <a:prstClr val="black"/>
                </a:solidFill>
                <a:latin typeface="+mj-ea"/>
                <a:ea typeface="+mj-ea"/>
              </a:rPr>
              <a:t>雨上がりに</a:t>
            </a:r>
            <a:r>
              <a:rPr lang="en-US" altLang="ja-JP" sz="2400" dirty="0">
                <a:solidFill>
                  <a:prstClr val="black"/>
                </a:solidFill>
                <a:latin typeface="+mj-ea"/>
                <a:ea typeface="+mj-ea"/>
              </a:rPr>
              <a:t>3.2</a:t>
            </a:r>
            <a:r>
              <a:rPr lang="ja-JP" altLang="en-US" sz="2400" dirty="0" err="1">
                <a:solidFill>
                  <a:prstClr val="black"/>
                </a:solidFill>
                <a:latin typeface="+mj-ea"/>
                <a:ea typeface="+mj-ea"/>
              </a:rPr>
              <a:t>ｍ</a:t>
            </a:r>
            <a:r>
              <a:rPr lang="ja-JP" altLang="en-US" sz="2400" dirty="0">
                <a:solidFill>
                  <a:prstClr val="black"/>
                </a:solidFill>
                <a:latin typeface="+mj-ea"/>
                <a:ea typeface="+mj-ea"/>
              </a:rPr>
              <a:t>ある法面を、棹の長い刈払機で草刈り中、足が滑り法面を滑り落ち、回転している刃に足が落下、足の小指部分を切創。（平成</a:t>
            </a:r>
            <a:r>
              <a:rPr lang="en-US" altLang="ja-JP" sz="2400" dirty="0">
                <a:solidFill>
                  <a:prstClr val="black"/>
                </a:solidFill>
                <a:latin typeface="+mj-ea"/>
                <a:ea typeface="+mj-ea"/>
              </a:rPr>
              <a:t>21</a:t>
            </a:r>
            <a:r>
              <a:rPr lang="ja-JP" altLang="en-US" sz="2400" dirty="0">
                <a:solidFill>
                  <a:prstClr val="black"/>
                </a:solidFill>
                <a:latin typeface="+mj-ea"/>
                <a:ea typeface="+mj-ea"/>
              </a:rPr>
              <a:t>年</a:t>
            </a:r>
            <a:r>
              <a:rPr lang="en-US" altLang="ja-JP" sz="2400" dirty="0">
                <a:solidFill>
                  <a:prstClr val="black"/>
                </a:solidFill>
                <a:latin typeface="+mj-ea"/>
                <a:ea typeface="+mj-ea"/>
              </a:rPr>
              <a:t>8</a:t>
            </a:r>
            <a:r>
              <a:rPr lang="ja-JP" altLang="en-US" sz="2400" dirty="0">
                <a:solidFill>
                  <a:prstClr val="black"/>
                </a:solidFill>
                <a:latin typeface="+mj-ea"/>
                <a:ea typeface="+mj-ea"/>
              </a:rPr>
              <a:t>月 </a:t>
            </a:r>
            <a:r>
              <a:rPr lang="en-US" altLang="ja-JP" sz="2400" dirty="0">
                <a:solidFill>
                  <a:prstClr val="black"/>
                </a:solidFill>
                <a:latin typeface="+mj-ea"/>
                <a:ea typeface="+mj-ea"/>
              </a:rPr>
              <a:t>14</a:t>
            </a:r>
            <a:r>
              <a:rPr lang="ja-JP" altLang="en-US" sz="2400" dirty="0">
                <a:solidFill>
                  <a:prstClr val="black"/>
                </a:solidFill>
                <a:latin typeface="+mj-ea"/>
                <a:ea typeface="+mj-ea"/>
              </a:rPr>
              <a:t>時頃、男性・</a:t>
            </a:r>
            <a:r>
              <a:rPr lang="en-US" altLang="ja-JP" sz="2400" dirty="0">
                <a:solidFill>
                  <a:prstClr val="black"/>
                </a:solidFill>
                <a:latin typeface="+mj-ea"/>
                <a:ea typeface="+mj-ea"/>
              </a:rPr>
              <a:t>60</a:t>
            </a:r>
            <a:r>
              <a:rPr lang="ja-JP" altLang="en-US" sz="2400" dirty="0">
                <a:solidFill>
                  <a:prstClr val="black"/>
                </a:solidFill>
                <a:latin typeface="+mj-ea"/>
                <a:ea typeface="+mj-ea"/>
              </a:rPr>
              <a:t>歳）</a:t>
            </a:r>
          </a:p>
        </p:txBody>
      </p:sp>
      <p:sp>
        <p:nvSpPr>
          <p:cNvPr id="8" name="テキスト ボックス 7"/>
          <p:cNvSpPr txBox="1"/>
          <p:nvPr/>
        </p:nvSpPr>
        <p:spPr>
          <a:xfrm>
            <a:off x="251121" y="5194543"/>
            <a:ext cx="8456939" cy="1200329"/>
          </a:xfrm>
          <a:prstGeom prst="rect">
            <a:avLst/>
          </a:prstGeom>
          <a:solidFill>
            <a:schemeClr val="bg1"/>
          </a:solidFill>
          <a:ln>
            <a:noFill/>
          </a:ln>
        </p:spPr>
        <p:txBody>
          <a:bodyPr wrap="square" rtlCol="0">
            <a:spAutoFit/>
          </a:bodyPr>
          <a:lstStyle/>
          <a:p>
            <a:r>
              <a:rPr lang="ja-JP" altLang="en-US" sz="2400" b="1" dirty="0">
                <a:solidFill>
                  <a:srgbClr val="FF0000"/>
                </a:solidFill>
                <a:latin typeface="ＭＳ Ｐゴシック"/>
              </a:rPr>
              <a:t>≪なぜ≫</a:t>
            </a:r>
            <a:r>
              <a:rPr lang="ja-JP" altLang="en-US" sz="2400" dirty="0">
                <a:solidFill>
                  <a:prstClr val="black"/>
                </a:solidFill>
                <a:latin typeface="ＭＳ Ｐゴシック"/>
              </a:rPr>
              <a:t>草に覆われた斜面の地面は、見ただけではどうなっているか分かりません。また、水分を含んだ草はとても滑りやすくなっています。</a:t>
            </a:r>
          </a:p>
        </p:txBody>
      </p:sp>
      <p:sp>
        <p:nvSpPr>
          <p:cNvPr id="9" name="テキスト ボックス 8"/>
          <p:cNvSpPr txBox="1"/>
          <p:nvPr/>
        </p:nvSpPr>
        <p:spPr>
          <a:xfrm>
            <a:off x="272578" y="170637"/>
            <a:ext cx="8619902" cy="954107"/>
          </a:xfrm>
          <a:prstGeom prst="rect">
            <a:avLst/>
          </a:prstGeom>
          <a:solidFill>
            <a:schemeClr val="bg1"/>
          </a:solidFill>
          <a:ln w="25400">
            <a:noFill/>
          </a:ln>
        </p:spPr>
        <p:txBody>
          <a:bodyPr wrap="square" rtlCol="0">
            <a:spAutoFit/>
          </a:bodyPr>
          <a:lstStyle/>
          <a:p>
            <a:r>
              <a:rPr lang="ja-JP" altLang="en-US" sz="2800" dirty="0">
                <a:solidFill>
                  <a:prstClr val="black"/>
                </a:solidFill>
                <a:latin typeface="ＭＳ Ｐゴシック"/>
              </a:rPr>
              <a:t>　　朝露や雨で作業面が濡れていると滑りやすくなるので</a:t>
            </a:r>
            <a:endParaRPr lang="en-US" altLang="ja-JP" sz="2800" dirty="0">
              <a:solidFill>
                <a:prstClr val="black"/>
              </a:solidFill>
              <a:latin typeface="ＭＳ Ｐゴシック"/>
            </a:endParaRPr>
          </a:p>
          <a:p>
            <a:r>
              <a:rPr lang="ja-JP" altLang="en-US" sz="2800" dirty="0">
                <a:solidFill>
                  <a:prstClr val="black"/>
                </a:solidFill>
                <a:latin typeface="ＭＳ Ｐゴシック"/>
              </a:rPr>
              <a:t>　　作業しない。</a:t>
            </a:r>
          </a:p>
        </p:txBody>
      </p:sp>
      <p:sp>
        <p:nvSpPr>
          <p:cNvPr id="11" name="テキスト ボックス 10"/>
          <p:cNvSpPr txBox="1"/>
          <p:nvPr/>
        </p:nvSpPr>
        <p:spPr>
          <a:xfrm>
            <a:off x="272578" y="188640"/>
            <a:ext cx="492443" cy="504000"/>
          </a:xfrm>
          <a:prstGeom prst="rect">
            <a:avLst/>
          </a:prstGeom>
          <a:solidFill>
            <a:schemeClr val="bg1"/>
          </a:solidFill>
          <a:ln w="25400">
            <a:solidFill>
              <a:srgbClr val="FF0000"/>
            </a:solidFill>
          </a:ln>
        </p:spPr>
        <p:txBody>
          <a:bodyPr wrap="square" rtlCol="0">
            <a:spAutoFit/>
          </a:bodyPr>
          <a:lstStyle/>
          <a:p>
            <a:r>
              <a:rPr lang="ja-JP" altLang="en-US" sz="2400" dirty="0">
                <a:solidFill>
                  <a:prstClr val="white">
                    <a:lumMod val="75000"/>
                  </a:prstClr>
                </a:solidFill>
              </a:rPr>
              <a:t>✔</a:t>
            </a:r>
          </a:p>
        </p:txBody>
      </p:sp>
      <p:sp>
        <p:nvSpPr>
          <p:cNvPr id="10" name="正方形/長方形 9"/>
          <p:cNvSpPr/>
          <p:nvPr/>
        </p:nvSpPr>
        <p:spPr>
          <a:xfrm>
            <a:off x="449169" y="4579214"/>
            <a:ext cx="3524508" cy="584775"/>
          </a:xfrm>
          <a:prstGeom prst="rect">
            <a:avLst/>
          </a:prstGeom>
          <a:solidFill>
            <a:schemeClr val="bg1">
              <a:lumMod val="85000"/>
            </a:schemeClr>
          </a:solidFill>
        </p:spPr>
        <p:txBody>
          <a:bodyPr wrap="square">
            <a:spAutoFit/>
          </a:bodyPr>
          <a:lstStyle/>
          <a:p>
            <a:r>
              <a:rPr lang="ja-JP" altLang="ja-JP" sz="1600" dirty="0">
                <a:latin typeface="+mj-ea"/>
                <a:ea typeface="+mj-ea"/>
              </a:rPr>
              <a:t>（一社）日本農村医学会編「こうして起こった農作業事故」（№</a:t>
            </a:r>
            <a:r>
              <a:rPr lang="en-US" altLang="ja-JP" sz="1600" dirty="0">
                <a:latin typeface="+mj-ea"/>
                <a:ea typeface="+mj-ea"/>
              </a:rPr>
              <a:t>Ⅲ</a:t>
            </a:r>
            <a:r>
              <a:rPr lang="ja-JP" altLang="ja-JP" sz="1600" dirty="0">
                <a:latin typeface="+mj-ea"/>
                <a:ea typeface="+mj-ea"/>
              </a:rPr>
              <a:t>）</a:t>
            </a:r>
            <a:r>
              <a:rPr lang="en-US" altLang="ja-JP" sz="1600" dirty="0">
                <a:latin typeface="+mj-ea"/>
                <a:ea typeface="+mj-ea"/>
              </a:rPr>
              <a:t>p97</a:t>
            </a:r>
            <a:r>
              <a:rPr lang="ja-JP" altLang="ja-JP" sz="1600" dirty="0">
                <a:latin typeface="+mj-ea"/>
                <a:ea typeface="+mj-ea"/>
              </a:rPr>
              <a:t>より</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25243" y="1367744"/>
            <a:ext cx="4567237"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スライド番号プレースホルダー 1"/>
          <p:cNvSpPr>
            <a:spLocks noGrp="1"/>
          </p:cNvSpPr>
          <p:nvPr>
            <p:ph type="sldNum" sz="quarter" idx="12"/>
          </p:nvPr>
        </p:nvSpPr>
        <p:spPr>
          <a:xfrm>
            <a:off x="6598327" y="6394872"/>
            <a:ext cx="2133600" cy="365125"/>
          </a:xfrm>
        </p:spPr>
        <p:txBody>
          <a:bodyPr/>
          <a:lstStyle/>
          <a:p>
            <a:r>
              <a:rPr lang="en-US" altLang="ja-JP" dirty="0">
                <a:solidFill>
                  <a:prstClr val="black">
                    <a:tint val="75000"/>
                  </a:prstClr>
                </a:solidFill>
              </a:rPr>
              <a:t>47</a:t>
            </a:r>
            <a:endParaRPr lang="ja-JP" altLang="en-US" dirty="0">
              <a:solidFill>
                <a:prstClr val="black">
                  <a:tint val="75000"/>
                </a:prstClr>
              </a:solidFill>
            </a:endParaRPr>
          </a:p>
        </p:txBody>
      </p:sp>
    </p:spTree>
    <p:extLst>
      <p:ext uri="{BB962C8B-B14F-4D97-AF65-F5344CB8AC3E}">
        <p14:creationId xmlns:p14="http://schemas.microsoft.com/office/powerpoint/2010/main" val="4121060515"/>
      </p:ext>
    </p:extLst>
  </p:cSld>
  <p:clrMapOvr>
    <a:masterClrMapping/>
  </p:clrMapOvr>
</p:sld>
</file>

<file path=ppt/theme/theme1.xml><?xml version="1.0" encoding="utf-8"?>
<a:theme xmlns:a="http://schemas.openxmlformats.org/drawingml/2006/main" name="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650</TotalTime>
  <Words>2353</Words>
  <Application>Microsoft Office PowerPoint</Application>
  <PresentationFormat>画面に合わせる (4:3)</PresentationFormat>
  <Paragraphs>271</Paragraphs>
  <Slides>24</Slides>
  <Notes>4</Notes>
  <HiddenSlides>0</HiddenSlides>
  <MMClips>0</MMClips>
  <ScaleCrop>false</ScaleCrop>
  <HeadingPairs>
    <vt:vector size="6" baseType="variant">
      <vt:variant>
        <vt:lpstr>使用されているフォント</vt:lpstr>
      </vt:variant>
      <vt:variant>
        <vt:i4>3</vt:i4>
      </vt:variant>
      <vt:variant>
        <vt:lpstr>テーマ</vt:lpstr>
      </vt:variant>
      <vt:variant>
        <vt:i4>2</vt:i4>
      </vt:variant>
      <vt:variant>
        <vt:lpstr>スライド タイトル</vt:lpstr>
      </vt:variant>
      <vt:variant>
        <vt:i4>24</vt:i4>
      </vt:variant>
    </vt:vector>
  </HeadingPairs>
  <TitlesOfParts>
    <vt:vector size="29" baseType="lpstr">
      <vt:lpstr>ＭＳ Ｐゴシック</vt:lpstr>
      <vt:lpstr>Arial</vt:lpstr>
      <vt:lpstr>Calibri</vt:lpstr>
      <vt:lpstr>3_Office ​​テーマ</vt:lpstr>
      <vt:lpstr>Office ​​テーマ</vt:lpstr>
      <vt:lpstr>Ⅱ　刈払機</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業務部長</dc:creator>
  <cp:lastModifiedBy>矢治 幸夫</cp:lastModifiedBy>
  <cp:revision>68</cp:revision>
  <cp:lastPrinted>2021-05-07T06:38:29Z</cp:lastPrinted>
  <dcterms:created xsi:type="dcterms:W3CDTF">2016-12-27T00:42:35Z</dcterms:created>
  <dcterms:modified xsi:type="dcterms:W3CDTF">2021-05-07T06:49:45Z</dcterms:modified>
</cp:coreProperties>
</file>